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slideLayouts/slideLayout14.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slideLayouts/slideLayout1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42"/>
  </p:notesMasterIdLst>
  <p:sldIdLst>
    <p:sldId id="256" r:id="rId3"/>
    <p:sldId id="260" r:id="rId4"/>
    <p:sldId id="257" r:id="rId5"/>
    <p:sldId id="259" r:id="rId6"/>
    <p:sldId id="261" r:id="rId7"/>
    <p:sldId id="262" r:id="rId8"/>
    <p:sldId id="265" r:id="rId9"/>
    <p:sldId id="263" r:id="rId10"/>
    <p:sldId id="266" r:id="rId11"/>
    <p:sldId id="267" r:id="rId12"/>
    <p:sldId id="268" r:id="rId13"/>
    <p:sldId id="270"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0"/>
    <p:restoredTop sz="94600"/>
  </p:normalViewPr>
  <p:slideViewPr>
    <p:cSldViewPr snapToGrid="0">
      <p:cViewPr>
        <p:scale>
          <a:sx n="60" d="100"/>
          <a:sy n="60" d="100"/>
        </p:scale>
        <p:origin x="-1098"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_rels/data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image" Target="../media/image1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7DE4F9-D4AF-4544-8EE3-98B03C4FC51D}"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fr-FR"/>
        </a:p>
      </dgm:t>
    </dgm:pt>
    <dgm:pt modelId="{F5C435D0-3408-449B-AA96-6BBC1EBCF12A}">
      <dgm:prSet phldrT="[Texte]" custT="1"/>
      <dgm:spPr/>
      <dgm:t>
        <a:bodyPr/>
        <a:lstStyle/>
        <a:p>
          <a:pPr algn="justLow" rtl="1"/>
          <a:r>
            <a:rPr lang="ar-DZ" sz="2000" b="1" dirty="0" smtClean="0">
              <a:solidFill>
                <a:schemeClr val="accent5">
                  <a:lumMod val="20000"/>
                  <a:lumOff val="80000"/>
                </a:schemeClr>
              </a:solidFill>
            </a:rPr>
            <a:t>على تعلم </a:t>
          </a:r>
          <a:r>
            <a:rPr lang="ar-DZ" sz="2000" b="1" dirty="0" err="1" smtClean="0">
              <a:solidFill>
                <a:schemeClr val="accent5">
                  <a:lumMod val="20000"/>
                  <a:lumOff val="80000"/>
                </a:schemeClr>
              </a:solidFill>
            </a:rPr>
            <a:t>و</a:t>
          </a:r>
          <a:r>
            <a:rPr lang="ar-DZ" sz="2000" b="1" dirty="0" smtClean="0">
              <a:solidFill>
                <a:schemeClr val="accent5">
                  <a:lumMod val="20000"/>
                  <a:lumOff val="80000"/>
                </a:schemeClr>
              </a:solidFill>
            </a:rPr>
            <a:t> اكتساب بعض مهارات تنس الطاولة </a:t>
          </a:r>
          <a:r>
            <a:rPr lang="ar-DZ" sz="2000" b="1" dirty="0" err="1" smtClean="0">
              <a:solidFill>
                <a:schemeClr val="accent5">
                  <a:lumMod val="20000"/>
                  <a:lumOff val="80000"/>
                </a:schemeClr>
              </a:solidFill>
            </a:rPr>
            <a:t>و</a:t>
          </a:r>
          <a:r>
            <a:rPr lang="ar-DZ" sz="2000" b="1" dirty="0" smtClean="0">
              <a:solidFill>
                <a:schemeClr val="accent5">
                  <a:lumMod val="20000"/>
                  <a:lumOff val="80000"/>
                </a:schemeClr>
              </a:solidFill>
            </a:rPr>
            <a:t> ذلك  باستخدام </a:t>
          </a:r>
          <a:r>
            <a:rPr lang="ar-DZ" sz="2000" b="1" dirty="0" err="1" smtClean="0">
              <a:solidFill>
                <a:schemeClr val="accent5">
                  <a:lumMod val="20000"/>
                  <a:lumOff val="80000"/>
                </a:schemeClr>
              </a:solidFill>
            </a:rPr>
            <a:t>الروبو</a:t>
          </a:r>
          <a:r>
            <a:rPr lang="ar-DZ" sz="2000" b="1" dirty="0" smtClean="0">
              <a:solidFill>
                <a:schemeClr val="accent5">
                  <a:lumMod val="20000"/>
                  <a:lumOff val="80000"/>
                </a:schemeClr>
              </a:solidFill>
            </a:rPr>
            <a:t> </a:t>
          </a:r>
          <a:r>
            <a:rPr lang="ar-DZ" sz="2000" b="1" dirty="0" err="1" smtClean="0">
              <a:solidFill>
                <a:schemeClr val="accent5">
                  <a:lumMod val="20000"/>
                  <a:lumOff val="80000"/>
                </a:schemeClr>
              </a:solidFill>
            </a:rPr>
            <a:t>بونغ</a:t>
          </a:r>
          <a:r>
            <a:rPr lang="ar-DZ" sz="2000" b="1" dirty="0" smtClean="0">
              <a:solidFill>
                <a:schemeClr val="accent5">
                  <a:lumMod val="20000"/>
                  <a:lumOff val="80000"/>
                </a:schemeClr>
              </a:solidFill>
            </a:rPr>
            <a:t> و لكثرة مهارات هذه اللعبة ركز الباحث على أهمها </a:t>
          </a:r>
          <a:r>
            <a:rPr lang="ar-DZ" sz="2000" b="1" dirty="0" err="1" smtClean="0">
              <a:solidFill>
                <a:schemeClr val="accent5">
                  <a:lumMod val="20000"/>
                  <a:lumOff val="80000"/>
                </a:schemeClr>
              </a:solidFill>
            </a:rPr>
            <a:t>و</a:t>
          </a:r>
          <a:r>
            <a:rPr lang="ar-DZ" sz="2000" b="1" dirty="0" smtClean="0">
              <a:solidFill>
                <a:schemeClr val="accent5">
                  <a:lumMod val="20000"/>
                  <a:lumOff val="80000"/>
                </a:schemeClr>
              </a:solidFill>
            </a:rPr>
            <a:t> الضربتين المستقيمة بالوجه أمامي </a:t>
          </a:r>
          <a:r>
            <a:rPr lang="ar-DZ" sz="2000" b="1" dirty="0" err="1" smtClean="0">
              <a:solidFill>
                <a:schemeClr val="accent5">
                  <a:lumMod val="20000"/>
                  <a:lumOff val="80000"/>
                </a:schemeClr>
              </a:solidFill>
            </a:rPr>
            <a:t>و</a:t>
          </a:r>
          <a:r>
            <a:rPr lang="ar-DZ" sz="2000" b="1" dirty="0" smtClean="0">
              <a:solidFill>
                <a:schemeClr val="accent5">
                  <a:lumMod val="20000"/>
                  <a:lumOff val="80000"/>
                </a:schemeClr>
              </a:solidFill>
            </a:rPr>
            <a:t> الخلفي </a:t>
          </a:r>
          <a:r>
            <a:rPr lang="ar-DZ" sz="2000" b="1" dirty="0" err="1" smtClean="0">
              <a:solidFill>
                <a:schemeClr val="accent5">
                  <a:lumMod val="20000"/>
                  <a:lumOff val="80000"/>
                </a:schemeClr>
              </a:solidFill>
            </a:rPr>
            <a:t>و</a:t>
          </a:r>
          <a:r>
            <a:rPr lang="ar-DZ" sz="2000" b="1" dirty="0" smtClean="0">
              <a:solidFill>
                <a:schemeClr val="accent5">
                  <a:lumMod val="20000"/>
                  <a:lumOff val="80000"/>
                </a:schemeClr>
              </a:solidFill>
            </a:rPr>
            <a:t> ضربتي الدوران العلوي بالوجه الأمامي  و الخلفي   </a:t>
          </a:r>
          <a:endParaRPr lang="fr-FR" sz="2000" b="1" dirty="0">
            <a:solidFill>
              <a:schemeClr val="accent5">
                <a:lumMod val="20000"/>
                <a:lumOff val="80000"/>
              </a:schemeClr>
            </a:solidFill>
          </a:endParaRPr>
        </a:p>
      </dgm:t>
    </dgm:pt>
    <dgm:pt modelId="{76277335-3657-4BA8-9B90-F8F0F3F27F29}" type="parTrans" cxnId="{E489BDDC-CF9B-428A-94F5-9DB36AD357EE}">
      <dgm:prSet/>
      <dgm:spPr/>
      <dgm:t>
        <a:bodyPr/>
        <a:lstStyle/>
        <a:p>
          <a:endParaRPr lang="fr-FR"/>
        </a:p>
      </dgm:t>
    </dgm:pt>
    <dgm:pt modelId="{5CAAC722-3275-4777-91C0-224878D06ABC}" type="sibTrans" cxnId="{E489BDDC-CF9B-428A-94F5-9DB36AD357EE}">
      <dgm:prSet/>
      <dgm:spPr/>
      <dgm:t>
        <a:bodyPr/>
        <a:lstStyle/>
        <a:p>
          <a:endParaRPr lang="fr-FR"/>
        </a:p>
      </dgm:t>
    </dgm:pt>
    <dgm:pt modelId="{DA068A7C-2E18-4F68-B0AB-73C526E5EF62}">
      <dgm:prSet phldrT="[Texte]" custT="1"/>
      <dgm:spPr/>
      <dgm:t>
        <a:bodyPr/>
        <a:lstStyle/>
        <a:p>
          <a:pPr algn="justLow" rtl="1"/>
          <a:r>
            <a:rPr lang="ar-DZ" sz="2000" b="1" u="none" dirty="0" smtClean="0">
              <a:solidFill>
                <a:schemeClr val="accent5">
                  <a:lumMod val="20000"/>
                  <a:lumOff val="80000"/>
                </a:schemeClr>
              </a:solidFill>
              <a:effectLst>
                <a:outerShdw blurRad="38100" dist="38100" dir="2700000" algn="tl">
                  <a:srgbClr val="000000">
                    <a:alpha val="43137"/>
                  </a:srgbClr>
                </a:outerShdw>
              </a:effectLst>
            </a:rPr>
            <a:t>ومن خلال اطلاع الباحث على العديد من الدراسات السابقة في مجال تنس الطاولة كدراسة مصطفى عبد النعيم حسن </a:t>
          </a:r>
          <a:r>
            <a:rPr lang="ar-DZ" sz="2000" b="1" u="none" dirty="0" err="1" smtClean="0">
              <a:solidFill>
                <a:schemeClr val="accent5">
                  <a:lumMod val="20000"/>
                  <a:lumOff val="80000"/>
                </a:schemeClr>
              </a:solidFill>
              <a:effectLst>
                <a:outerShdw blurRad="38100" dist="38100" dir="2700000" algn="tl">
                  <a:srgbClr val="000000">
                    <a:alpha val="43137"/>
                  </a:srgbClr>
                </a:outerShdw>
              </a:effectLst>
            </a:rPr>
            <a:t>و</a:t>
          </a:r>
          <a:r>
            <a:rPr lang="ar-DZ" sz="2000" b="1" u="none" dirty="0" smtClean="0">
              <a:solidFill>
                <a:schemeClr val="accent5">
                  <a:lumMod val="20000"/>
                  <a:lumOff val="80000"/>
                </a:schemeClr>
              </a:solidFill>
              <a:effectLst>
                <a:outerShdw blurRad="38100" dist="38100" dir="2700000" algn="tl">
                  <a:srgbClr val="000000">
                    <a:alpha val="43137"/>
                  </a:srgbClr>
                </a:outerShdw>
              </a:effectLst>
            </a:rPr>
            <a:t> المتمثلة في استخدام الأدوات المساعدة في تعليم بعض المهارات الأساسية لناشئ تنس الطاولة </a:t>
          </a:r>
          <a:r>
            <a:rPr lang="ar-DZ" sz="2000" b="1" dirty="0" err="1" smtClean="0">
              <a:solidFill>
                <a:schemeClr val="accent5">
                  <a:lumMod val="20000"/>
                  <a:lumOff val="80000"/>
                </a:schemeClr>
              </a:solidFill>
              <a:effectLst>
                <a:outerShdw blurRad="38100" dist="38100" dir="2700000" algn="tl">
                  <a:srgbClr val="000000">
                    <a:alpha val="43137"/>
                  </a:srgbClr>
                </a:outerShdw>
              </a:effectLst>
            </a:rPr>
            <a:t>و</a:t>
          </a:r>
          <a:r>
            <a:rPr lang="ar-DZ" sz="2000" b="1" dirty="0" smtClean="0">
              <a:solidFill>
                <a:schemeClr val="accent5">
                  <a:lumMod val="20000"/>
                  <a:lumOff val="80000"/>
                </a:schemeClr>
              </a:solidFill>
              <a:effectLst>
                <a:outerShdw blurRad="38100" dist="38100" dir="2700000" algn="tl">
                  <a:srgbClr val="000000">
                    <a:alpha val="43137"/>
                  </a:srgbClr>
                </a:outerShdw>
              </a:effectLst>
            </a:rPr>
            <a:t> هذا ما أدى إلى استثارة الباحث في وجود فكرة هذا البحث </a:t>
          </a:r>
          <a:r>
            <a:rPr lang="ar-DZ" sz="2000" b="1" dirty="0" err="1" smtClean="0">
              <a:solidFill>
                <a:schemeClr val="accent5">
                  <a:lumMod val="20000"/>
                  <a:lumOff val="80000"/>
                </a:schemeClr>
              </a:solidFill>
              <a:effectLst>
                <a:outerShdw blurRad="38100" dist="38100" dir="2700000" algn="tl">
                  <a:srgbClr val="000000">
                    <a:alpha val="43137"/>
                  </a:srgbClr>
                </a:outerShdw>
              </a:effectLst>
            </a:rPr>
            <a:t>و</a:t>
          </a:r>
          <a:r>
            <a:rPr lang="ar-DZ" sz="2000" b="1" dirty="0" smtClean="0">
              <a:solidFill>
                <a:schemeClr val="accent5">
                  <a:lumMod val="20000"/>
                  <a:lumOff val="80000"/>
                </a:schemeClr>
              </a:solidFill>
              <a:effectLst>
                <a:outerShdw blurRad="38100" dist="38100" dir="2700000" algn="tl">
                  <a:srgbClr val="000000">
                    <a:alpha val="43137"/>
                  </a:srgbClr>
                </a:outerShdw>
              </a:effectLst>
            </a:rPr>
            <a:t> المتمثل في محاولة إيجاد أسلوب تعليمي مناسب قد يساعد </a:t>
          </a:r>
          <a:endParaRPr lang="fr-FR" sz="2000" b="1" u="none" dirty="0">
            <a:solidFill>
              <a:schemeClr val="accent5">
                <a:lumMod val="20000"/>
                <a:lumOff val="80000"/>
              </a:schemeClr>
            </a:solidFill>
            <a:effectLst>
              <a:outerShdw blurRad="38100" dist="38100" dir="2700000" algn="tl">
                <a:srgbClr val="000000">
                  <a:alpha val="43137"/>
                </a:srgbClr>
              </a:outerShdw>
            </a:effectLst>
          </a:endParaRPr>
        </a:p>
      </dgm:t>
    </dgm:pt>
    <dgm:pt modelId="{8DE6AB14-E12A-46C3-91D7-E30A1B15D704}" type="parTrans" cxnId="{3D3770CF-B65E-4145-B4F4-A95C7F2FB9DA}">
      <dgm:prSet/>
      <dgm:spPr/>
      <dgm:t>
        <a:bodyPr/>
        <a:lstStyle/>
        <a:p>
          <a:endParaRPr lang="fr-FR"/>
        </a:p>
      </dgm:t>
    </dgm:pt>
    <dgm:pt modelId="{90992AC9-7CEF-4A4F-BDBD-940B775A28F4}" type="sibTrans" cxnId="{3D3770CF-B65E-4145-B4F4-A95C7F2FB9DA}">
      <dgm:prSet/>
      <dgm:spPr/>
      <dgm:t>
        <a:bodyPr/>
        <a:lstStyle/>
        <a:p>
          <a:endParaRPr lang="fr-FR"/>
        </a:p>
      </dgm:t>
    </dgm:pt>
    <dgm:pt modelId="{BF1B529D-DB0B-4F3B-856F-A1A6798B98AE}">
      <dgm:prSet phldrT="[Texte]" custT="1"/>
      <dgm:spPr/>
      <dgm:t>
        <a:bodyPr/>
        <a:lstStyle/>
        <a:p>
          <a:pPr algn="justLow" rtl="1"/>
          <a:r>
            <a:rPr lang="ar-DZ" sz="2000" b="1" dirty="0" smtClean="0">
              <a:solidFill>
                <a:schemeClr val="accent5">
                  <a:lumMod val="20000"/>
                  <a:lumOff val="80000"/>
                </a:schemeClr>
              </a:solidFill>
              <a:effectLst>
                <a:outerShdw blurRad="38100" dist="38100" dir="2700000" algn="tl">
                  <a:srgbClr val="000000">
                    <a:alpha val="43137"/>
                  </a:srgbClr>
                </a:outerShdw>
              </a:effectLst>
            </a:rPr>
            <a:t>إن إتقان المهارات الأساسية في لعبة تنس الطاولة من أهم العوامل التي تساعد اللاعب على تحقيق الفوز في المنافسة  </a:t>
          </a:r>
          <a:endParaRPr lang="fr-FR" sz="2000" b="1" dirty="0">
            <a:solidFill>
              <a:schemeClr val="accent5">
                <a:lumMod val="20000"/>
                <a:lumOff val="80000"/>
              </a:schemeClr>
            </a:solidFill>
            <a:effectLst>
              <a:outerShdw blurRad="38100" dist="38100" dir="2700000" algn="tl">
                <a:srgbClr val="000000">
                  <a:alpha val="43137"/>
                </a:srgbClr>
              </a:outerShdw>
            </a:effectLst>
          </a:endParaRPr>
        </a:p>
      </dgm:t>
    </dgm:pt>
    <dgm:pt modelId="{1B2076F5-5E58-4A93-B187-14B1E6B75C0D}" type="parTrans" cxnId="{0E29FD30-6776-4846-8012-4BEA11D4AA19}">
      <dgm:prSet/>
      <dgm:spPr/>
      <dgm:t>
        <a:bodyPr/>
        <a:lstStyle/>
        <a:p>
          <a:endParaRPr lang="fr-FR"/>
        </a:p>
      </dgm:t>
    </dgm:pt>
    <dgm:pt modelId="{2E6A1197-3948-45FA-8CD8-87B87C982A55}" type="sibTrans" cxnId="{0E29FD30-6776-4846-8012-4BEA11D4AA19}">
      <dgm:prSet/>
      <dgm:spPr/>
      <dgm:t>
        <a:bodyPr/>
        <a:lstStyle/>
        <a:p>
          <a:endParaRPr lang="fr-FR"/>
        </a:p>
      </dgm:t>
    </dgm:pt>
    <dgm:pt modelId="{CB6F9F11-4B0F-490F-9C96-D42213416E7A}">
      <dgm:prSet phldrT="[Texte]" custT="1"/>
      <dgm:spPr/>
      <dgm:t>
        <a:bodyPr/>
        <a:lstStyle/>
        <a:p>
          <a:pPr algn="justLow" rtl="1"/>
          <a:r>
            <a:rPr lang="ar-DZ" sz="2000" b="1" dirty="0" smtClean="0">
              <a:solidFill>
                <a:schemeClr val="accent5">
                  <a:lumMod val="20000"/>
                  <a:lumOff val="80000"/>
                </a:schemeClr>
              </a:solidFill>
              <a:effectLst>
                <a:outerShdw blurRad="38100" dist="38100" dir="2700000" algn="tl">
                  <a:srgbClr val="000000">
                    <a:alpha val="43137"/>
                  </a:srgbClr>
                </a:outerShdw>
              </a:effectLst>
            </a:rPr>
            <a:t>و من خلال خبرة الباحث كلاعب، </a:t>
          </a:r>
          <a:r>
            <a:rPr lang="ar-DZ" sz="2000" b="1" dirty="0" err="1" smtClean="0">
              <a:solidFill>
                <a:schemeClr val="accent5">
                  <a:lumMod val="20000"/>
                  <a:lumOff val="80000"/>
                </a:schemeClr>
              </a:solidFill>
              <a:effectLst>
                <a:outerShdw blurRad="38100" dist="38100" dir="2700000" algn="tl">
                  <a:srgbClr val="000000">
                    <a:alpha val="43137"/>
                  </a:srgbClr>
                </a:outerShdw>
              </a:effectLst>
            </a:rPr>
            <a:t>و</a:t>
          </a:r>
          <a:r>
            <a:rPr lang="ar-DZ" sz="2000" b="1" dirty="0" smtClean="0">
              <a:solidFill>
                <a:schemeClr val="accent5">
                  <a:lumMod val="20000"/>
                  <a:lumOff val="80000"/>
                </a:schemeClr>
              </a:solidFill>
              <a:effectLst>
                <a:outerShdw blurRad="38100" dist="38100" dir="2700000" algn="tl">
                  <a:srgbClr val="000000">
                    <a:alpha val="43137"/>
                  </a:srgbClr>
                </a:outerShdw>
              </a:effectLst>
            </a:rPr>
            <a:t> مدرب مبتدئ </a:t>
          </a:r>
          <a:r>
            <a:rPr lang="ar-DZ" sz="2000" b="1" dirty="0" err="1" smtClean="0">
              <a:solidFill>
                <a:schemeClr val="accent5">
                  <a:lumMod val="20000"/>
                  <a:lumOff val="80000"/>
                </a:schemeClr>
              </a:solidFill>
              <a:effectLst>
                <a:outerShdw blurRad="38100" dist="38100" dir="2700000" algn="tl">
                  <a:srgbClr val="000000">
                    <a:alpha val="43137"/>
                  </a:srgbClr>
                </a:outerShdw>
              </a:effectLst>
            </a:rPr>
            <a:t>و</a:t>
          </a:r>
          <a:r>
            <a:rPr lang="ar-DZ" sz="2000" b="1" dirty="0" smtClean="0">
              <a:solidFill>
                <a:schemeClr val="accent5">
                  <a:lumMod val="20000"/>
                  <a:lumOff val="80000"/>
                </a:schemeClr>
              </a:solidFill>
              <a:effectLst>
                <a:outerShdw blurRad="38100" dist="38100" dir="2700000" algn="tl">
                  <a:srgbClr val="000000">
                    <a:alpha val="43137"/>
                  </a:srgbClr>
                </a:outerShdw>
              </a:effectLst>
            </a:rPr>
            <a:t> حكم </a:t>
          </a:r>
          <a:r>
            <a:rPr lang="ar-DZ" sz="2000" b="1" dirty="0" err="1" smtClean="0">
              <a:solidFill>
                <a:schemeClr val="accent5">
                  <a:lumMod val="20000"/>
                  <a:lumOff val="80000"/>
                </a:schemeClr>
              </a:solidFill>
              <a:effectLst>
                <a:outerShdw blurRad="38100" dist="38100" dir="2700000" algn="tl">
                  <a:srgbClr val="000000">
                    <a:alpha val="43137"/>
                  </a:srgbClr>
                </a:outerShdw>
              </a:effectLst>
            </a:rPr>
            <a:t>جهوي</a:t>
          </a:r>
          <a:r>
            <a:rPr lang="ar-DZ" sz="2000" b="1" dirty="0" smtClean="0">
              <a:solidFill>
                <a:schemeClr val="accent5">
                  <a:lumMod val="20000"/>
                  <a:lumOff val="80000"/>
                </a:schemeClr>
              </a:solidFill>
              <a:effectLst>
                <a:outerShdw blurRad="38100" dist="38100" dir="2700000" algn="tl">
                  <a:srgbClr val="000000">
                    <a:alpha val="43137"/>
                  </a:srgbClr>
                </a:outerShdw>
              </a:effectLst>
            </a:rPr>
            <a:t> لتنس الطاولة تابع للاتحادية الجزائرية لتنس الطاولة</a:t>
          </a:r>
          <a:r>
            <a:rPr lang="ar-DZ" sz="2000" dirty="0" smtClean="0">
              <a:solidFill>
                <a:schemeClr val="accent5">
                  <a:lumMod val="20000"/>
                  <a:lumOff val="80000"/>
                </a:schemeClr>
              </a:solidFill>
            </a:rPr>
            <a:t>  </a:t>
          </a:r>
          <a:endParaRPr lang="fr-FR" sz="2000" dirty="0">
            <a:solidFill>
              <a:schemeClr val="accent5">
                <a:lumMod val="20000"/>
                <a:lumOff val="80000"/>
              </a:schemeClr>
            </a:solidFill>
          </a:endParaRPr>
        </a:p>
      </dgm:t>
    </dgm:pt>
    <dgm:pt modelId="{D9CCE85F-F6A3-4101-9C1E-FADA6271394C}" type="parTrans" cxnId="{EA1A8418-6C76-4BD3-AC01-05C8B2B6BD95}">
      <dgm:prSet/>
      <dgm:spPr/>
      <dgm:t>
        <a:bodyPr/>
        <a:lstStyle/>
        <a:p>
          <a:endParaRPr lang="fr-FR"/>
        </a:p>
      </dgm:t>
    </dgm:pt>
    <dgm:pt modelId="{686E3140-9B45-4C4E-8354-92843DEDA900}" type="sibTrans" cxnId="{EA1A8418-6C76-4BD3-AC01-05C8B2B6BD95}">
      <dgm:prSet/>
      <dgm:spPr/>
      <dgm:t>
        <a:bodyPr/>
        <a:lstStyle/>
        <a:p>
          <a:endParaRPr lang="fr-FR"/>
        </a:p>
      </dgm:t>
    </dgm:pt>
    <dgm:pt modelId="{E27809CF-AB27-4020-8D63-90FD48AC181D}" type="pres">
      <dgm:prSet presAssocID="{1C7DE4F9-D4AF-4544-8EE3-98B03C4FC51D}" presName="Name0" presStyleCnt="0">
        <dgm:presLayoutVars>
          <dgm:dir/>
          <dgm:resizeHandles val="exact"/>
        </dgm:presLayoutVars>
      </dgm:prSet>
      <dgm:spPr/>
      <dgm:t>
        <a:bodyPr/>
        <a:lstStyle/>
        <a:p>
          <a:endParaRPr lang="fr-FR"/>
        </a:p>
      </dgm:t>
    </dgm:pt>
    <dgm:pt modelId="{45C532E9-58F6-4D8D-9298-82D81A5C766F}" type="pres">
      <dgm:prSet presAssocID="{F5C435D0-3408-449B-AA96-6BBC1EBCF12A}" presName="node" presStyleLbl="node1" presStyleIdx="0" presStyleCnt="3">
        <dgm:presLayoutVars>
          <dgm:bulletEnabled val="1"/>
        </dgm:presLayoutVars>
      </dgm:prSet>
      <dgm:spPr/>
      <dgm:t>
        <a:bodyPr/>
        <a:lstStyle/>
        <a:p>
          <a:endParaRPr lang="fr-FR"/>
        </a:p>
      </dgm:t>
    </dgm:pt>
    <dgm:pt modelId="{10D5457B-68DC-4271-BE3A-4D17BADF5EE9}" type="pres">
      <dgm:prSet presAssocID="{5CAAC722-3275-4777-91C0-224878D06ABC}" presName="sibTrans" presStyleCnt="0"/>
      <dgm:spPr/>
    </dgm:pt>
    <dgm:pt modelId="{40C84152-29DF-4310-821E-D24AE2E8C0F9}" type="pres">
      <dgm:prSet presAssocID="{DA068A7C-2E18-4F68-B0AB-73C526E5EF62}" presName="node" presStyleLbl="node1" presStyleIdx="1" presStyleCnt="3" custScaleX="118847" custLinFactNeighborX="4" custLinFactNeighborY="550">
        <dgm:presLayoutVars>
          <dgm:bulletEnabled val="1"/>
        </dgm:presLayoutVars>
      </dgm:prSet>
      <dgm:spPr/>
      <dgm:t>
        <a:bodyPr/>
        <a:lstStyle/>
        <a:p>
          <a:endParaRPr lang="fr-FR"/>
        </a:p>
      </dgm:t>
    </dgm:pt>
    <dgm:pt modelId="{DC7EE132-755F-4A5F-93E9-088853FE8BE6}" type="pres">
      <dgm:prSet presAssocID="{90992AC9-7CEF-4A4F-BDBD-940B775A28F4}" presName="sibTrans" presStyleCnt="0"/>
      <dgm:spPr/>
    </dgm:pt>
    <dgm:pt modelId="{3747217E-D8B7-4384-B5B4-7151763B2B48}" type="pres">
      <dgm:prSet presAssocID="{BF1B529D-DB0B-4F3B-856F-A1A6798B98AE}" presName="node" presStyleLbl="node1" presStyleIdx="2" presStyleCnt="3" custLinFactNeighborX="1">
        <dgm:presLayoutVars>
          <dgm:bulletEnabled val="1"/>
        </dgm:presLayoutVars>
      </dgm:prSet>
      <dgm:spPr/>
      <dgm:t>
        <a:bodyPr/>
        <a:lstStyle/>
        <a:p>
          <a:endParaRPr lang="fr-FR"/>
        </a:p>
      </dgm:t>
    </dgm:pt>
  </dgm:ptLst>
  <dgm:cxnLst>
    <dgm:cxn modelId="{E309AB6F-25FA-42DA-82EA-165945C2F4C8}" type="presOf" srcId="{F5C435D0-3408-449B-AA96-6BBC1EBCF12A}" destId="{45C532E9-58F6-4D8D-9298-82D81A5C766F}" srcOrd="0" destOrd="0" presId="urn:microsoft.com/office/officeart/2005/8/layout/hList6"/>
    <dgm:cxn modelId="{EA1A8418-6C76-4BD3-AC01-05C8B2B6BD95}" srcId="{BF1B529D-DB0B-4F3B-856F-A1A6798B98AE}" destId="{CB6F9F11-4B0F-490F-9C96-D42213416E7A}" srcOrd="0" destOrd="0" parTransId="{D9CCE85F-F6A3-4101-9C1E-FADA6271394C}" sibTransId="{686E3140-9B45-4C4E-8354-92843DEDA900}"/>
    <dgm:cxn modelId="{28CFC5F7-FC1C-40E6-ADD5-49A6AF25AB8E}" type="presOf" srcId="{CB6F9F11-4B0F-490F-9C96-D42213416E7A}" destId="{3747217E-D8B7-4384-B5B4-7151763B2B48}" srcOrd="0" destOrd="1" presId="urn:microsoft.com/office/officeart/2005/8/layout/hList6"/>
    <dgm:cxn modelId="{3C443214-0B25-45BE-9D14-AF4F5158FB17}" type="presOf" srcId="{DA068A7C-2E18-4F68-B0AB-73C526E5EF62}" destId="{40C84152-29DF-4310-821E-D24AE2E8C0F9}" srcOrd="0" destOrd="0" presId="urn:microsoft.com/office/officeart/2005/8/layout/hList6"/>
    <dgm:cxn modelId="{E489BDDC-CF9B-428A-94F5-9DB36AD357EE}" srcId="{1C7DE4F9-D4AF-4544-8EE3-98B03C4FC51D}" destId="{F5C435D0-3408-449B-AA96-6BBC1EBCF12A}" srcOrd="0" destOrd="0" parTransId="{76277335-3657-4BA8-9B90-F8F0F3F27F29}" sibTransId="{5CAAC722-3275-4777-91C0-224878D06ABC}"/>
    <dgm:cxn modelId="{0E29FD30-6776-4846-8012-4BEA11D4AA19}" srcId="{1C7DE4F9-D4AF-4544-8EE3-98B03C4FC51D}" destId="{BF1B529D-DB0B-4F3B-856F-A1A6798B98AE}" srcOrd="2" destOrd="0" parTransId="{1B2076F5-5E58-4A93-B187-14B1E6B75C0D}" sibTransId="{2E6A1197-3948-45FA-8CD8-87B87C982A55}"/>
    <dgm:cxn modelId="{BDC48F38-37AB-4F32-8A8D-A6BAA9506C2D}" type="presOf" srcId="{1C7DE4F9-D4AF-4544-8EE3-98B03C4FC51D}" destId="{E27809CF-AB27-4020-8D63-90FD48AC181D}" srcOrd="0" destOrd="0" presId="urn:microsoft.com/office/officeart/2005/8/layout/hList6"/>
    <dgm:cxn modelId="{3D3770CF-B65E-4145-B4F4-A95C7F2FB9DA}" srcId="{1C7DE4F9-D4AF-4544-8EE3-98B03C4FC51D}" destId="{DA068A7C-2E18-4F68-B0AB-73C526E5EF62}" srcOrd="1" destOrd="0" parTransId="{8DE6AB14-E12A-46C3-91D7-E30A1B15D704}" sibTransId="{90992AC9-7CEF-4A4F-BDBD-940B775A28F4}"/>
    <dgm:cxn modelId="{84F89E8F-C024-4D0F-AEDA-2832D76B74E1}" type="presOf" srcId="{BF1B529D-DB0B-4F3B-856F-A1A6798B98AE}" destId="{3747217E-D8B7-4384-B5B4-7151763B2B48}" srcOrd="0" destOrd="0" presId="urn:microsoft.com/office/officeart/2005/8/layout/hList6"/>
    <dgm:cxn modelId="{EFD27F54-04F0-421A-8985-48AF18C83984}" type="presParOf" srcId="{E27809CF-AB27-4020-8D63-90FD48AC181D}" destId="{45C532E9-58F6-4D8D-9298-82D81A5C766F}" srcOrd="0" destOrd="0" presId="urn:microsoft.com/office/officeart/2005/8/layout/hList6"/>
    <dgm:cxn modelId="{BF9821EE-F54D-4FF9-AD70-8F548EEC393A}" type="presParOf" srcId="{E27809CF-AB27-4020-8D63-90FD48AC181D}" destId="{10D5457B-68DC-4271-BE3A-4D17BADF5EE9}" srcOrd="1" destOrd="0" presId="urn:microsoft.com/office/officeart/2005/8/layout/hList6"/>
    <dgm:cxn modelId="{7242A6B1-758E-49D6-8E9F-422732CBF0D5}" type="presParOf" srcId="{E27809CF-AB27-4020-8D63-90FD48AC181D}" destId="{40C84152-29DF-4310-821E-D24AE2E8C0F9}" srcOrd="2" destOrd="0" presId="urn:microsoft.com/office/officeart/2005/8/layout/hList6"/>
    <dgm:cxn modelId="{FF0A659B-66BC-4C78-9C6B-EC78329232DE}" type="presParOf" srcId="{E27809CF-AB27-4020-8D63-90FD48AC181D}" destId="{DC7EE132-755F-4A5F-93E9-088853FE8BE6}" srcOrd="3" destOrd="0" presId="urn:microsoft.com/office/officeart/2005/8/layout/hList6"/>
    <dgm:cxn modelId="{BAE231E0-1F66-4A2D-9BC6-331B1B786CAA}" type="presParOf" srcId="{E27809CF-AB27-4020-8D63-90FD48AC181D}" destId="{3747217E-D8B7-4384-B5B4-7151763B2B48}" srcOrd="4" destOrd="0" presId="urn:microsoft.com/office/officeart/2005/8/layout/hList6"/>
  </dgm:cxnLst>
  <dgm:bg/>
  <dgm:whole/>
</dgm:dataModel>
</file>

<file path=ppt/diagrams/data2.xml><?xml version="1.0" encoding="utf-8"?>
<dgm:dataModel xmlns:dgm="http://schemas.openxmlformats.org/drawingml/2006/diagram" xmlns:a="http://schemas.openxmlformats.org/drawingml/2006/main">
  <dgm:ptLst>
    <dgm:pt modelId="{B7475194-071A-43B6-B440-C92C4CC6313E}" type="doc">
      <dgm:prSet loTypeId="urn:microsoft.com/office/officeart/2005/8/layout/process4" loCatId="list" qsTypeId="urn:microsoft.com/office/officeart/2005/8/quickstyle/3d4" qsCatId="3D" csTypeId="urn:microsoft.com/office/officeart/2005/8/colors/accent1_2" csCatId="accent1" phldr="1"/>
      <dgm:spPr/>
      <dgm:t>
        <a:bodyPr/>
        <a:lstStyle/>
        <a:p>
          <a:endParaRPr lang="fr-FR"/>
        </a:p>
      </dgm:t>
    </dgm:pt>
    <dgm:pt modelId="{050DBE01-6780-4A68-9758-13D240F818A4}">
      <dgm:prSet phldrT="[Texte]" custT="1">
        <dgm:style>
          <a:lnRef idx="1">
            <a:schemeClr val="accent6"/>
          </a:lnRef>
          <a:fillRef idx="2">
            <a:schemeClr val="accent6"/>
          </a:fillRef>
          <a:effectRef idx="1">
            <a:schemeClr val="accent6"/>
          </a:effectRef>
          <a:fontRef idx="minor">
            <a:schemeClr val="dk1"/>
          </a:fontRef>
        </dgm:style>
      </dgm:prSet>
      <dgm:spPr/>
      <dgm:t>
        <a:bodyPr/>
        <a:lstStyle/>
        <a:p>
          <a:pPr algn="ctr" rtl="1"/>
          <a:r>
            <a:rPr lang="ar-DZ" sz="3600" b="1" dirty="0" smtClean="0">
              <a:effectLst>
                <a:outerShdw blurRad="38100" dist="38100" dir="2700000" algn="tl">
                  <a:srgbClr val="000000">
                    <a:alpha val="43137"/>
                  </a:srgbClr>
                </a:outerShdw>
              </a:effectLst>
            </a:rPr>
            <a:t>عدم وجود دراسات سابقة تناولت تعلم بعض المهارات الأساسية في رياضة تنس الطاولة في الجزائر </a:t>
          </a:r>
          <a:endParaRPr lang="fr-FR" sz="3600" b="1" dirty="0">
            <a:effectLst>
              <a:outerShdw blurRad="38100" dist="38100" dir="2700000" algn="tl">
                <a:srgbClr val="000000">
                  <a:alpha val="43137"/>
                </a:srgbClr>
              </a:outerShdw>
            </a:effectLst>
          </a:endParaRPr>
        </a:p>
      </dgm:t>
    </dgm:pt>
    <dgm:pt modelId="{694641D4-0B7E-4694-851F-FDC04136BA20}" type="parTrans" cxnId="{27C039FC-BD07-4CDA-A4F0-77446045EE10}">
      <dgm:prSet/>
      <dgm:spPr/>
      <dgm:t>
        <a:bodyPr/>
        <a:lstStyle/>
        <a:p>
          <a:endParaRPr lang="fr-FR"/>
        </a:p>
      </dgm:t>
    </dgm:pt>
    <dgm:pt modelId="{8DC22AB8-B8FA-4AFB-887D-7B0A23F6C243}" type="sibTrans" cxnId="{27C039FC-BD07-4CDA-A4F0-77446045EE10}">
      <dgm:prSet/>
      <dgm:spPr/>
      <dgm:t>
        <a:bodyPr/>
        <a:lstStyle/>
        <a:p>
          <a:endParaRPr lang="fr-FR"/>
        </a:p>
      </dgm:t>
    </dgm:pt>
    <dgm:pt modelId="{B62D2C14-9601-4640-A34E-CBDBF687EBF4}">
      <dgm:prSet phldrT="[Texte]" custT="1">
        <dgm:style>
          <a:lnRef idx="1">
            <a:schemeClr val="accent6"/>
          </a:lnRef>
          <a:fillRef idx="2">
            <a:schemeClr val="accent6"/>
          </a:fillRef>
          <a:effectRef idx="1">
            <a:schemeClr val="accent6"/>
          </a:effectRef>
          <a:fontRef idx="minor">
            <a:schemeClr val="dk1"/>
          </a:fontRef>
        </dgm:style>
      </dgm:prSet>
      <dgm:spPr/>
      <dgm:t>
        <a:bodyPr/>
        <a:lstStyle/>
        <a:p>
          <a:pPr algn="ctr" rtl="1"/>
          <a:r>
            <a:rPr lang="ar-DZ" sz="3200" b="1" dirty="0" smtClean="0">
              <a:effectLst>
                <a:outerShdw blurRad="38100" dist="38100" dir="2700000" algn="tl">
                  <a:srgbClr val="000000">
                    <a:alpha val="43137"/>
                  </a:srgbClr>
                </a:outerShdw>
              </a:effectLst>
            </a:rPr>
            <a:t>أهمية استخدام الآلة </a:t>
          </a:r>
          <a:r>
            <a:rPr lang="ar-DZ" sz="3200" b="1" dirty="0" err="1" smtClean="0">
              <a:effectLst>
                <a:outerShdw blurRad="38100" dist="38100" dir="2700000" algn="tl">
                  <a:srgbClr val="000000">
                    <a:alpha val="43137"/>
                  </a:srgbClr>
                </a:outerShdw>
              </a:effectLst>
            </a:rPr>
            <a:t>و</a:t>
          </a:r>
          <a:r>
            <a:rPr lang="ar-DZ" sz="3200" b="1" dirty="0" smtClean="0">
              <a:effectLst>
                <a:outerShdw blurRad="38100" dist="38100" dir="2700000" algn="tl">
                  <a:srgbClr val="000000">
                    <a:alpha val="43137"/>
                  </a:srgbClr>
                </a:outerShdw>
              </a:effectLst>
            </a:rPr>
            <a:t> </a:t>
          </a:r>
          <a:r>
            <a:rPr lang="ar-DZ" sz="3200" b="1" dirty="0" err="1" smtClean="0">
              <a:effectLst>
                <a:outerShdw blurRad="38100" dist="38100" dir="2700000" algn="tl">
                  <a:srgbClr val="000000">
                    <a:alpha val="43137"/>
                  </a:srgbClr>
                </a:outerShdw>
              </a:effectLst>
            </a:rPr>
            <a:t>التكلونوجيا</a:t>
          </a:r>
          <a:r>
            <a:rPr lang="ar-DZ" sz="3200" b="1" dirty="0" smtClean="0">
              <a:effectLst>
                <a:outerShdw blurRad="38100" dist="38100" dir="2700000" algn="tl">
                  <a:srgbClr val="000000">
                    <a:alpha val="43137"/>
                  </a:srgbClr>
                </a:outerShdw>
              </a:effectLst>
            </a:rPr>
            <a:t>  في التعليم </a:t>
          </a:r>
          <a:r>
            <a:rPr lang="ar-DZ" sz="3200" b="1" dirty="0" err="1" smtClean="0">
              <a:effectLst>
                <a:outerShdw blurRad="38100" dist="38100" dir="2700000" algn="tl">
                  <a:srgbClr val="000000">
                    <a:alpha val="43137"/>
                  </a:srgbClr>
                </a:outerShdw>
              </a:effectLst>
            </a:rPr>
            <a:t>و</a:t>
          </a:r>
          <a:r>
            <a:rPr lang="ar-DZ" sz="3200" b="1" dirty="0" smtClean="0">
              <a:effectLst>
                <a:outerShdw blurRad="38100" dist="38100" dir="2700000" algn="tl">
                  <a:srgbClr val="000000">
                    <a:alpha val="43137"/>
                  </a:srgbClr>
                </a:outerShdw>
              </a:effectLst>
            </a:rPr>
            <a:t> التدريب لكونها تسهل </a:t>
          </a:r>
          <a:r>
            <a:rPr lang="ar-DZ" sz="3200" b="1" dirty="0" err="1" smtClean="0">
              <a:effectLst>
                <a:outerShdw blurRad="38100" dist="38100" dir="2700000" algn="tl">
                  <a:srgbClr val="000000">
                    <a:alpha val="43137"/>
                  </a:srgbClr>
                </a:outerShdw>
              </a:effectLst>
            </a:rPr>
            <a:t>و</a:t>
          </a:r>
          <a:r>
            <a:rPr lang="ar-DZ" sz="3200" b="1" dirty="0" smtClean="0">
              <a:effectLst>
                <a:outerShdw blurRad="38100" dist="38100" dir="2700000" algn="tl">
                  <a:srgbClr val="000000">
                    <a:alpha val="43137"/>
                  </a:srgbClr>
                </a:outerShdw>
              </a:effectLst>
            </a:rPr>
            <a:t> تبسط عملية التعليم </a:t>
          </a:r>
          <a:r>
            <a:rPr lang="ar-DZ" sz="3200" b="1" dirty="0" err="1" smtClean="0">
              <a:effectLst>
                <a:outerShdw blurRad="38100" dist="38100" dir="2700000" algn="tl">
                  <a:srgbClr val="000000">
                    <a:alpha val="43137"/>
                  </a:srgbClr>
                </a:outerShdw>
              </a:effectLst>
            </a:rPr>
            <a:t>و</a:t>
          </a:r>
          <a:r>
            <a:rPr lang="ar-DZ" sz="3200" b="1" dirty="0" smtClean="0">
              <a:effectLst>
                <a:outerShdw blurRad="38100" dist="38100" dir="2700000" algn="tl">
                  <a:srgbClr val="000000">
                    <a:alpha val="43137"/>
                  </a:srgbClr>
                </a:outerShdw>
              </a:effectLst>
            </a:rPr>
            <a:t> التعرف على أثرها الايجابي في تحسين مستوى أداء اللاعبين</a:t>
          </a:r>
          <a:endParaRPr lang="fr-FR" sz="3200" b="1" dirty="0">
            <a:effectLst>
              <a:outerShdw blurRad="38100" dist="38100" dir="2700000" algn="tl">
                <a:srgbClr val="000000">
                  <a:alpha val="43137"/>
                </a:srgbClr>
              </a:outerShdw>
            </a:effectLst>
          </a:endParaRPr>
        </a:p>
      </dgm:t>
    </dgm:pt>
    <dgm:pt modelId="{57F402B8-6A19-4B04-9FA9-62D129AAE317}" type="parTrans" cxnId="{47F7E06F-16FB-4A56-85B1-759BA80282EF}">
      <dgm:prSet/>
      <dgm:spPr/>
      <dgm:t>
        <a:bodyPr/>
        <a:lstStyle/>
        <a:p>
          <a:endParaRPr lang="fr-FR"/>
        </a:p>
      </dgm:t>
    </dgm:pt>
    <dgm:pt modelId="{74A39FB6-BC90-4256-B4D2-7D23D1DD71D3}" type="sibTrans" cxnId="{47F7E06F-16FB-4A56-85B1-759BA80282EF}">
      <dgm:prSet/>
      <dgm:spPr/>
      <dgm:t>
        <a:bodyPr/>
        <a:lstStyle/>
        <a:p>
          <a:endParaRPr lang="fr-FR"/>
        </a:p>
      </dgm:t>
    </dgm:pt>
    <dgm:pt modelId="{F5D09CC5-A33E-4509-B921-234B52E5F594}">
      <dgm:prSet phldrT="[Texte]" custT="1">
        <dgm:style>
          <a:lnRef idx="1">
            <a:schemeClr val="accent6"/>
          </a:lnRef>
          <a:fillRef idx="2">
            <a:schemeClr val="accent6"/>
          </a:fillRef>
          <a:effectRef idx="1">
            <a:schemeClr val="accent6"/>
          </a:effectRef>
          <a:fontRef idx="minor">
            <a:schemeClr val="dk1"/>
          </a:fontRef>
        </dgm:style>
      </dgm:prSet>
      <dgm:spPr/>
      <dgm:t>
        <a:bodyPr/>
        <a:lstStyle/>
        <a:p>
          <a:pPr algn="ctr" rtl="1"/>
          <a:r>
            <a:rPr lang="ar-DZ" sz="3600" b="1" dirty="0" smtClean="0">
              <a:effectLst>
                <a:outerShdw blurRad="38100" dist="38100" dir="2700000" algn="tl">
                  <a:srgbClr val="000000">
                    <a:alpha val="43137"/>
                  </a:srgbClr>
                </a:outerShdw>
              </a:effectLst>
            </a:rPr>
            <a:t>تفتح مجالا جديدا لإجراء البحوث والدراسات وإثراء المعرفة العلمية خاصة فيما يخص مجال التعليم </a:t>
          </a:r>
          <a:r>
            <a:rPr lang="ar-DZ" sz="3600" b="1" dirty="0" err="1" smtClean="0">
              <a:effectLst>
                <a:outerShdw blurRad="38100" dist="38100" dir="2700000" algn="tl">
                  <a:srgbClr val="000000">
                    <a:alpha val="43137"/>
                  </a:srgbClr>
                </a:outerShdw>
              </a:effectLst>
            </a:rPr>
            <a:t>و</a:t>
          </a:r>
          <a:r>
            <a:rPr lang="ar-DZ" sz="3600" b="1" dirty="0" smtClean="0">
              <a:effectLst>
                <a:outerShdw blurRad="38100" dist="38100" dir="2700000" algn="tl">
                  <a:srgbClr val="000000">
                    <a:alpha val="43137"/>
                  </a:srgbClr>
                </a:outerShdw>
              </a:effectLst>
            </a:rPr>
            <a:t> التدريب باستخدام </a:t>
          </a:r>
          <a:r>
            <a:rPr lang="ar-DZ" sz="3600" b="1" dirty="0" err="1" smtClean="0">
              <a:effectLst>
                <a:outerShdw blurRad="38100" dist="38100" dir="2700000" algn="tl">
                  <a:srgbClr val="000000">
                    <a:alpha val="43137"/>
                  </a:srgbClr>
                </a:outerShdw>
              </a:effectLst>
            </a:rPr>
            <a:t>التكلونوجيا</a:t>
          </a:r>
          <a:r>
            <a:rPr lang="ar-DZ" sz="3600" b="1" dirty="0" smtClean="0">
              <a:effectLst>
                <a:outerShdw blurRad="38100" dist="38100" dir="2700000" algn="tl">
                  <a:srgbClr val="000000">
                    <a:alpha val="43137"/>
                  </a:srgbClr>
                </a:outerShdw>
              </a:effectLst>
            </a:rPr>
            <a:t> الحديثة </a:t>
          </a:r>
          <a:endParaRPr lang="fr-FR" sz="3600" b="1" dirty="0">
            <a:effectLst>
              <a:outerShdw blurRad="38100" dist="38100" dir="2700000" algn="tl">
                <a:srgbClr val="000000">
                  <a:alpha val="43137"/>
                </a:srgbClr>
              </a:outerShdw>
            </a:effectLst>
          </a:endParaRPr>
        </a:p>
      </dgm:t>
    </dgm:pt>
    <dgm:pt modelId="{38252BE8-E7A2-4B44-A5AE-212CD82EC757}" type="parTrans" cxnId="{7CF43FF2-4F3F-42C3-ABC8-F5760D800455}">
      <dgm:prSet/>
      <dgm:spPr/>
      <dgm:t>
        <a:bodyPr/>
        <a:lstStyle/>
        <a:p>
          <a:endParaRPr lang="fr-FR"/>
        </a:p>
      </dgm:t>
    </dgm:pt>
    <dgm:pt modelId="{1C5D2692-3665-4047-AFC3-66E80823247F}" type="sibTrans" cxnId="{7CF43FF2-4F3F-42C3-ABC8-F5760D800455}">
      <dgm:prSet/>
      <dgm:spPr/>
      <dgm:t>
        <a:bodyPr/>
        <a:lstStyle/>
        <a:p>
          <a:endParaRPr lang="fr-FR"/>
        </a:p>
      </dgm:t>
    </dgm:pt>
    <dgm:pt modelId="{5431FD4E-B00C-47AE-AD63-41729B72A08B}" type="pres">
      <dgm:prSet presAssocID="{B7475194-071A-43B6-B440-C92C4CC6313E}" presName="Name0" presStyleCnt="0">
        <dgm:presLayoutVars>
          <dgm:dir/>
          <dgm:animLvl val="lvl"/>
          <dgm:resizeHandles val="exact"/>
        </dgm:presLayoutVars>
      </dgm:prSet>
      <dgm:spPr/>
      <dgm:t>
        <a:bodyPr/>
        <a:lstStyle/>
        <a:p>
          <a:endParaRPr lang="fr-FR"/>
        </a:p>
      </dgm:t>
    </dgm:pt>
    <dgm:pt modelId="{C969EC45-AC6A-4A4B-AF84-1765EA594ECF}" type="pres">
      <dgm:prSet presAssocID="{F5D09CC5-A33E-4509-B921-234B52E5F594}" presName="boxAndChildren" presStyleCnt="0"/>
      <dgm:spPr/>
    </dgm:pt>
    <dgm:pt modelId="{CE5629AF-FB36-4543-8126-89C56241E581}" type="pres">
      <dgm:prSet presAssocID="{F5D09CC5-A33E-4509-B921-234B52E5F594}" presName="parentTextBox" presStyleLbl="node1" presStyleIdx="0" presStyleCnt="3"/>
      <dgm:spPr/>
      <dgm:t>
        <a:bodyPr/>
        <a:lstStyle/>
        <a:p>
          <a:endParaRPr lang="fr-FR"/>
        </a:p>
      </dgm:t>
    </dgm:pt>
    <dgm:pt modelId="{4CB11B28-12E0-46FD-849C-A837B5D1585B}" type="pres">
      <dgm:prSet presAssocID="{74A39FB6-BC90-4256-B4D2-7D23D1DD71D3}" presName="sp" presStyleCnt="0"/>
      <dgm:spPr/>
    </dgm:pt>
    <dgm:pt modelId="{6D77EAF9-8EED-4376-9CF9-27AE16AC4F55}" type="pres">
      <dgm:prSet presAssocID="{B62D2C14-9601-4640-A34E-CBDBF687EBF4}" presName="arrowAndChildren" presStyleCnt="0"/>
      <dgm:spPr/>
    </dgm:pt>
    <dgm:pt modelId="{FBAB5B9C-48B4-4FB1-89BF-45483684AD98}" type="pres">
      <dgm:prSet presAssocID="{B62D2C14-9601-4640-A34E-CBDBF687EBF4}" presName="parentTextArrow" presStyleLbl="node1" presStyleIdx="1" presStyleCnt="3" custScaleY="97752"/>
      <dgm:spPr/>
      <dgm:t>
        <a:bodyPr/>
        <a:lstStyle/>
        <a:p>
          <a:endParaRPr lang="fr-FR"/>
        </a:p>
      </dgm:t>
    </dgm:pt>
    <dgm:pt modelId="{1625A27B-B28C-4CE9-A145-71ADDB580E72}" type="pres">
      <dgm:prSet presAssocID="{8DC22AB8-B8FA-4AFB-887D-7B0A23F6C243}" presName="sp" presStyleCnt="0"/>
      <dgm:spPr/>
    </dgm:pt>
    <dgm:pt modelId="{2F32CB08-1044-4417-8831-D076741BB1FD}" type="pres">
      <dgm:prSet presAssocID="{050DBE01-6780-4A68-9758-13D240F818A4}" presName="arrowAndChildren" presStyleCnt="0"/>
      <dgm:spPr/>
    </dgm:pt>
    <dgm:pt modelId="{B049F919-75FC-498A-91BB-CC5985C81F03}" type="pres">
      <dgm:prSet presAssocID="{050DBE01-6780-4A68-9758-13D240F818A4}" presName="parentTextArrow" presStyleLbl="node1" presStyleIdx="2" presStyleCnt="3" custLinFactNeighborY="2218"/>
      <dgm:spPr/>
      <dgm:t>
        <a:bodyPr/>
        <a:lstStyle/>
        <a:p>
          <a:endParaRPr lang="fr-FR"/>
        </a:p>
      </dgm:t>
    </dgm:pt>
  </dgm:ptLst>
  <dgm:cxnLst>
    <dgm:cxn modelId="{47F7E06F-16FB-4A56-85B1-759BA80282EF}" srcId="{B7475194-071A-43B6-B440-C92C4CC6313E}" destId="{B62D2C14-9601-4640-A34E-CBDBF687EBF4}" srcOrd="1" destOrd="0" parTransId="{57F402B8-6A19-4B04-9FA9-62D129AAE317}" sibTransId="{74A39FB6-BC90-4256-B4D2-7D23D1DD71D3}"/>
    <dgm:cxn modelId="{2C6F8DF5-8038-4F64-8E72-265C3FB3DEE9}" type="presOf" srcId="{B7475194-071A-43B6-B440-C92C4CC6313E}" destId="{5431FD4E-B00C-47AE-AD63-41729B72A08B}" srcOrd="0" destOrd="0" presId="urn:microsoft.com/office/officeart/2005/8/layout/process4"/>
    <dgm:cxn modelId="{27C039FC-BD07-4CDA-A4F0-77446045EE10}" srcId="{B7475194-071A-43B6-B440-C92C4CC6313E}" destId="{050DBE01-6780-4A68-9758-13D240F818A4}" srcOrd="0" destOrd="0" parTransId="{694641D4-0B7E-4694-851F-FDC04136BA20}" sibTransId="{8DC22AB8-B8FA-4AFB-887D-7B0A23F6C243}"/>
    <dgm:cxn modelId="{0083748A-FE2F-4A96-9223-722438B74337}" type="presOf" srcId="{F5D09CC5-A33E-4509-B921-234B52E5F594}" destId="{CE5629AF-FB36-4543-8126-89C56241E581}" srcOrd="0" destOrd="0" presId="urn:microsoft.com/office/officeart/2005/8/layout/process4"/>
    <dgm:cxn modelId="{6B9E6C47-CEEA-49EF-BEB3-BBE66285284F}" type="presOf" srcId="{050DBE01-6780-4A68-9758-13D240F818A4}" destId="{B049F919-75FC-498A-91BB-CC5985C81F03}" srcOrd="0" destOrd="0" presId="urn:microsoft.com/office/officeart/2005/8/layout/process4"/>
    <dgm:cxn modelId="{2B3F9A0A-C832-4EED-B218-7239405E9FDC}" type="presOf" srcId="{B62D2C14-9601-4640-A34E-CBDBF687EBF4}" destId="{FBAB5B9C-48B4-4FB1-89BF-45483684AD98}" srcOrd="0" destOrd="0" presId="urn:microsoft.com/office/officeart/2005/8/layout/process4"/>
    <dgm:cxn modelId="{7CF43FF2-4F3F-42C3-ABC8-F5760D800455}" srcId="{B7475194-071A-43B6-B440-C92C4CC6313E}" destId="{F5D09CC5-A33E-4509-B921-234B52E5F594}" srcOrd="2" destOrd="0" parTransId="{38252BE8-E7A2-4B44-A5AE-212CD82EC757}" sibTransId="{1C5D2692-3665-4047-AFC3-66E80823247F}"/>
    <dgm:cxn modelId="{2BE82BC1-1094-4E84-B3AC-74FA84F9464F}" type="presParOf" srcId="{5431FD4E-B00C-47AE-AD63-41729B72A08B}" destId="{C969EC45-AC6A-4A4B-AF84-1765EA594ECF}" srcOrd="0" destOrd="0" presId="urn:microsoft.com/office/officeart/2005/8/layout/process4"/>
    <dgm:cxn modelId="{3185802B-5361-4DC5-9CBE-3EC7CBE4EBBF}" type="presParOf" srcId="{C969EC45-AC6A-4A4B-AF84-1765EA594ECF}" destId="{CE5629AF-FB36-4543-8126-89C56241E581}" srcOrd="0" destOrd="0" presId="urn:microsoft.com/office/officeart/2005/8/layout/process4"/>
    <dgm:cxn modelId="{62DA7B0B-519B-4E82-9243-F190F672CB2D}" type="presParOf" srcId="{5431FD4E-B00C-47AE-AD63-41729B72A08B}" destId="{4CB11B28-12E0-46FD-849C-A837B5D1585B}" srcOrd="1" destOrd="0" presId="urn:microsoft.com/office/officeart/2005/8/layout/process4"/>
    <dgm:cxn modelId="{E0990539-D051-42DD-B95B-91D558E244DA}" type="presParOf" srcId="{5431FD4E-B00C-47AE-AD63-41729B72A08B}" destId="{6D77EAF9-8EED-4376-9CF9-27AE16AC4F55}" srcOrd="2" destOrd="0" presId="urn:microsoft.com/office/officeart/2005/8/layout/process4"/>
    <dgm:cxn modelId="{67AA2E3B-D861-43EF-B4A0-9EF93775605C}" type="presParOf" srcId="{6D77EAF9-8EED-4376-9CF9-27AE16AC4F55}" destId="{FBAB5B9C-48B4-4FB1-89BF-45483684AD98}" srcOrd="0" destOrd="0" presId="urn:microsoft.com/office/officeart/2005/8/layout/process4"/>
    <dgm:cxn modelId="{A968E179-09A8-406A-8B1C-BECF79770222}" type="presParOf" srcId="{5431FD4E-B00C-47AE-AD63-41729B72A08B}" destId="{1625A27B-B28C-4CE9-A145-71ADDB580E72}" srcOrd="3" destOrd="0" presId="urn:microsoft.com/office/officeart/2005/8/layout/process4"/>
    <dgm:cxn modelId="{D9BBEF50-51FE-4303-B264-9F8AC9C66B5A}" type="presParOf" srcId="{5431FD4E-B00C-47AE-AD63-41729B72A08B}" destId="{2F32CB08-1044-4417-8831-D076741BB1FD}" srcOrd="4" destOrd="0" presId="urn:microsoft.com/office/officeart/2005/8/layout/process4"/>
    <dgm:cxn modelId="{2D322FCD-A28D-44EF-80D1-CF9F0466AAE0}" type="presParOf" srcId="{2F32CB08-1044-4417-8831-D076741BB1FD}" destId="{B049F919-75FC-498A-91BB-CC5985C81F03}" srcOrd="0" destOrd="0" presId="urn:microsoft.com/office/officeart/2005/8/layout/process4"/>
  </dgm:cxnLst>
  <dgm:bg/>
  <dgm:whole/>
</dgm:dataModel>
</file>

<file path=ppt/diagrams/data3.xml><?xml version="1.0" encoding="utf-8"?>
<dgm:dataModel xmlns:dgm="http://schemas.openxmlformats.org/drawingml/2006/diagram" xmlns:a="http://schemas.openxmlformats.org/drawingml/2006/main">
  <dgm:ptLst>
    <dgm:pt modelId="{5DF44CB7-1C26-45EE-9753-14B1ADC87C34}" type="doc">
      <dgm:prSet loTypeId="urn:microsoft.com/office/officeart/2005/8/layout/vList3" loCatId="list" qsTypeId="urn:microsoft.com/office/officeart/2005/8/quickstyle/3d5" qsCatId="3D" csTypeId="urn:microsoft.com/office/officeart/2005/8/colors/accent1_2" csCatId="accent1" phldr="1"/>
      <dgm:spPr/>
      <dgm:t>
        <a:bodyPr/>
        <a:lstStyle/>
        <a:p>
          <a:endParaRPr lang="fr-FR"/>
        </a:p>
      </dgm:t>
    </dgm:pt>
    <dgm:pt modelId="{D8432FC6-3BDD-4AF6-8346-FDC4C708D02E}">
      <dgm:prSet phldrT="[Texte]" custT="1">
        <dgm:style>
          <a:lnRef idx="1">
            <a:schemeClr val="accent6"/>
          </a:lnRef>
          <a:fillRef idx="2">
            <a:schemeClr val="accent6"/>
          </a:fillRef>
          <a:effectRef idx="1">
            <a:schemeClr val="accent6"/>
          </a:effectRef>
          <a:fontRef idx="minor">
            <a:schemeClr val="dk1"/>
          </a:fontRef>
        </dgm:style>
      </dgm:prSet>
      <dgm:spPr/>
      <dgm:t>
        <a:bodyPr/>
        <a:lstStyle/>
        <a:p>
          <a:pPr algn="justLow" rtl="1"/>
          <a:r>
            <a:rPr lang="ar-DZ" sz="2400" b="1" cap="all" spc="0" dirty="0" smtClean="0">
              <a:ln w="9000" cmpd="sng">
                <a:prstDash val="solid"/>
              </a:ln>
              <a:effectLst>
                <a:reflection blurRad="12700" stA="28000" endPos="45000" dist="1000" dir="5400000" sy="-100000" algn="bl" rotWithShape="0"/>
              </a:effectLst>
            </a:rPr>
            <a:t>التعرف على أثر استخدام "</a:t>
          </a:r>
          <a:r>
            <a:rPr lang="ar-DZ" sz="2400" b="1" cap="all" spc="0" dirty="0" err="1" smtClean="0">
              <a:ln w="9000" cmpd="sng">
                <a:prstDash val="solid"/>
              </a:ln>
              <a:effectLst>
                <a:reflection blurRad="12700" stA="28000" endPos="45000" dist="1000" dir="5400000" sy="-100000" algn="bl" rotWithShape="0"/>
              </a:effectLst>
            </a:rPr>
            <a:t>الروبو</a:t>
          </a:r>
          <a:r>
            <a:rPr lang="ar-DZ" sz="2400" b="1" cap="all" spc="0" dirty="0" smtClean="0">
              <a:ln w="9000" cmpd="sng">
                <a:prstDash val="solid"/>
              </a:ln>
              <a:effectLst>
                <a:reflection blurRad="12700" stA="28000" endPos="45000" dist="1000" dir="5400000" sy="-100000" algn="bl" rotWithShape="0"/>
              </a:effectLst>
            </a:rPr>
            <a:t> </a:t>
          </a:r>
          <a:r>
            <a:rPr lang="ar-DZ" sz="2400" b="1" cap="all" spc="0" dirty="0" err="1" smtClean="0">
              <a:ln w="9000" cmpd="sng">
                <a:prstDash val="solid"/>
              </a:ln>
              <a:effectLst>
                <a:reflection blurRad="12700" stA="28000" endPos="45000" dist="1000" dir="5400000" sy="-100000" algn="bl" rotWithShape="0"/>
              </a:effectLst>
            </a:rPr>
            <a:t>بونغ</a:t>
          </a:r>
          <a:r>
            <a:rPr lang="ar-DZ" sz="2400" b="1" cap="all" spc="0" dirty="0" smtClean="0">
              <a:ln w="9000" cmpd="sng">
                <a:prstDash val="solid"/>
              </a:ln>
              <a:effectLst>
                <a:reflection blurRad="12700" stA="28000" endPos="45000" dist="1000" dir="5400000" sy="-100000" algn="bl" rotWithShape="0"/>
              </a:effectLst>
            </a:rPr>
            <a:t>"</a:t>
          </a:r>
          <a:r>
            <a:rPr lang="fr-FR" sz="2400" b="1" cap="all" spc="0" dirty="0" smtClean="0">
              <a:ln w="9000" cmpd="sng">
                <a:prstDash val="solid"/>
              </a:ln>
              <a:effectLst>
                <a:reflection blurRad="12700" stA="28000" endPos="45000" dist="1000" dir="5400000" sy="-100000" algn="bl" rotWithShape="0"/>
              </a:effectLst>
            </a:rPr>
            <a:t>«</a:t>
          </a:r>
          <a:r>
            <a:rPr lang="en-ZA" sz="2400" b="1" cap="all" spc="0" dirty="0" err="1" smtClean="0">
              <a:ln w="9000" cmpd="sng">
                <a:prstDash val="solid"/>
              </a:ln>
              <a:effectLst>
                <a:reflection blurRad="12700" stA="28000" endPos="45000" dist="1000" dir="5400000" sy="-100000" algn="bl" rotWithShape="0"/>
              </a:effectLst>
            </a:rPr>
            <a:t>Robo</a:t>
          </a:r>
          <a:r>
            <a:rPr lang="en-ZA" sz="2400" b="1" cap="all" spc="0" dirty="0" smtClean="0">
              <a:ln w="9000" cmpd="sng">
                <a:prstDash val="solid"/>
              </a:ln>
              <a:effectLst>
                <a:reflection blurRad="12700" stA="28000" endPos="45000" dist="1000" dir="5400000" sy="-100000" algn="bl" rotWithShape="0"/>
              </a:effectLst>
            </a:rPr>
            <a:t> Bong</a:t>
          </a:r>
          <a:r>
            <a:rPr lang="fr-FR" sz="2400" b="1" cap="all" spc="0" dirty="0" smtClean="0">
              <a:ln w="9000" cmpd="sng">
                <a:prstDash val="solid"/>
              </a:ln>
              <a:effectLst>
                <a:reflection blurRad="12700" stA="28000" endPos="45000" dist="1000" dir="5400000" sy="-100000" algn="bl" rotWithShape="0"/>
              </a:effectLst>
            </a:rPr>
            <a:t> » </a:t>
          </a:r>
          <a:r>
            <a:rPr lang="ar-DZ" sz="2400" b="1" cap="all" spc="0" dirty="0" smtClean="0">
              <a:ln w="9000" cmpd="sng">
                <a:prstDash val="solid"/>
              </a:ln>
              <a:effectLst>
                <a:reflection blurRad="12700" stA="28000" endPos="45000" dist="1000" dir="5400000" sy="-100000" algn="bl" rotWithShape="0"/>
              </a:effectLst>
            </a:rPr>
            <a:t> في تحصيل بعض المهارات الأساسية  في تنس الطاولة.</a:t>
          </a:r>
          <a:endParaRPr lang="fr-FR" sz="2400" b="1" cap="all" spc="0" dirty="0">
            <a:ln w="9000" cmpd="sng">
              <a:prstDash val="solid"/>
            </a:ln>
            <a:effectLst>
              <a:reflection blurRad="12700" stA="28000" endPos="45000" dist="1000" dir="5400000" sy="-100000" algn="bl" rotWithShape="0"/>
            </a:effectLst>
          </a:endParaRPr>
        </a:p>
      </dgm:t>
    </dgm:pt>
    <dgm:pt modelId="{BFF1BA4C-DC97-4693-81EF-B219478268EB}" type="parTrans" cxnId="{47C775DB-8439-4B59-8832-4F446EAF4A64}">
      <dgm:prSet/>
      <dgm:spPr/>
      <dgm:t>
        <a:bodyPr/>
        <a:lstStyle/>
        <a:p>
          <a:endParaRPr lang="fr-FR"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0D8FC373-611F-457E-81A2-57376834C08D}" type="sibTrans" cxnId="{47C775DB-8439-4B59-8832-4F446EAF4A64}">
      <dgm:prSet/>
      <dgm:spPr/>
      <dgm:t>
        <a:bodyPr/>
        <a:lstStyle/>
        <a:p>
          <a:endParaRPr lang="fr-FR"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A0B27EF4-2449-460C-879C-99B8BAEEAD06}">
      <dgm:prSet phldrT="[Texte]">
        <dgm:style>
          <a:lnRef idx="1">
            <a:schemeClr val="accent6"/>
          </a:lnRef>
          <a:fillRef idx="2">
            <a:schemeClr val="accent6"/>
          </a:fillRef>
          <a:effectRef idx="1">
            <a:schemeClr val="accent6"/>
          </a:effectRef>
          <a:fontRef idx="minor">
            <a:schemeClr val="dk1"/>
          </a:fontRef>
        </dgm:style>
      </dgm:prSet>
      <dgm:spPr/>
      <dgm:t>
        <a:bodyPr/>
        <a:lstStyle/>
        <a:p>
          <a:pPr algn="justLow" rtl="1"/>
          <a:r>
            <a:rPr lang="ar-DZ" b="1" cap="all" spc="0" dirty="0" smtClean="0">
              <a:ln w="9000" cmpd="sng">
                <a:prstDash val="solid"/>
              </a:ln>
              <a:effectLst>
                <a:reflection blurRad="12700" stA="28000" endPos="45000" dist="1000" dir="5400000" sy="-100000" algn="bl" rotWithShape="0"/>
              </a:effectLst>
            </a:rPr>
            <a:t>التعرف على أهمية "</a:t>
          </a:r>
          <a:r>
            <a:rPr lang="ar-DZ" b="1" cap="all" spc="0" dirty="0" err="1" smtClean="0">
              <a:ln w="9000" cmpd="sng">
                <a:prstDash val="solid"/>
              </a:ln>
              <a:effectLst>
                <a:reflection blurRad="12700" stA="28000" endPos="45000" dist="1000" dir="5400000" sy="-100000" algn="bl" rotWithShape="0"/>
              </a:effectLst>
            </a:rPr>
            <a:t>الروبو</a:t>
          </a:r>
          <a:r>
            <a:rPr lang="ar-DZ" b="1" cap="all" spc="0" dirty="0" smtClean="0">
              <a:ln w="9000" cmpd="sng">
                <a:prstDash val="solid"/>
              </a:ln>
              <a:effectLst>
                <a:reflection blurRad="12700" stA="28000" endPos="45000" dist="1000" dir="5400000" sy="-100000" algn="bl" rotWithShape="0"/>
              </a:effectLst>
            </a:rPr>
            <a:t> </a:t>
          </a:r>
          <a:r>
            <a:rPr lang="ar-DZ" b="1" cap="all" spc="0" dirty="0" err="1" smtClean="0">
              <a:ln w="9000" cmpd="sng">
                <a:prstDash val="solid"/>
              </a:ln>
              <a:effectLst>
                <a:reflection blurRad="12700" stA="28000" endPos="45000" dist="1000" dir="5400000" sy="-100000" algn="bl" rotWithShape="0"/>
              </a:effectLst>
            </a:rPr>
            <a:t>بونغ</a:t>
          </a:r>
          <a:r>
            <a:rPr lang="ar-DZ" b="1" cap="all" spc="0" dirty="0" smtClean="0">
              <a:ln w="9000" cmpd="sng">
                <a:prstDash val="solid"/>
              </a:ln>
              <a:effectLst>
                <a:reflection blurRad="12700" stA="28000" endPos="45000" dist="1000" dir="5400000" sy="-100000" algn="bl" rotWithShape="0"/>
              </a:effectLst>
            </a:rPr>
            <a:t>" </a:t>
          </a:r>
          <a:r>
            <a:rPr lang="fr-FR" b="1" cap="all" spc="0" dirty="0" smtClean="0">
              <a:ln w="9000" cmpd="sng">
                <a:prstDash val="solid"/>
              </a:ln>
              <a:effectLst>
                <a:reflection blurRad="12700" stA="28000" endPos="45000" dist="1000" dir="5400000" sy="-100000" algn="bl" rotWithShape="0"/>
              </a:effectLst>
            </a:rPr>
            <a:t>« </a:t>
          </a:r>
          <a:r>
            <a:rPr lang="fr-FR" b="1" cap="all" spc="0" dirty="0" err="1" smtClean="0">
              <a:ln w="9000" cmpd="sng">
                <a:prstDash val="solid"/>
              </a:ln>
              <a:effectLst>
                <a:reflection blurRad="12700" stA="28000" endPos="45000" dist="1000" dir="5400000" sy="-100000" algn="bl" rotWithShape="0"/>
              </a:effectLst>
            </a:rPr>
            <a:t>Robo</a:t>
          </a:r>
          <a:r>
            <a:rPr lang="fr-FR" b="1" cap="all" spc="0" dirty="0" smtClean="0">
              <a:ln w="9000" cmpd="sng">
                <a:prstDash val="solid"/>
              </a:ln>
              <a:effectLst>
                <a:reflection blurRad="12700" stA="28000" endPos="45000" dist="1000" dir="5400000" sy="-100000" algn="bl" rotWithShape="0"/>
              </a:effectLst>
            </a:rPr>
            <a:t> </a:t>
          </a:r>
          <a:r>
            <a:rPr lang="fr-FR" b="1" cap="all" spc="0" dirty="0" err="1" smtClean="0">
              <a:ln w="9000" cmpd="sng">
                <a:prstDash val="solid"/>
              </a:ln>
              <a:effectLst>
                <a:reflection blurRad="12700" stA="28000" endPos="45000" dist="1000" dir="5400000" sy="-100000" algn="bl" rotWithShape="0"/>
              </a:effectLst>
            </a:rPr>
            <a:t>Bong</a:t>
          </a:r>
          <a:r>
            <a:rPr lang="fr-FR" b="1" cap="all" spc="0" dirty="0" smtClean="0">
              <a:ln w="9000" cmpd="sng">
                <a:prstDash val="solid"/>
              </a:ln>
              <a:effectLst>
                <a:reflection blurRad="12700" stA="28000" endPos="45000" dist="1000" dir="5400000" sy="-100000" algn="bl" rotWithShape="0"/>
              </a:effectLst>
            </a:rPr>
            <a:t> » </a:t>
          </a:r>
          <a:r>
            <a:rPr lang="ar-DZ" b="1" cap="all" spc="0" dirty="0" smtClean="0">
              <a:ln w="9000" cmpd="sng">
                <a:prstDash val="solid"/>
              </a:ln>
              <a:effectLst>
                <a:reflection blurRad="12700" stA="28000" endPos="45000" dist="1000" dir="5400000" sy="-100000" algn="bl" rotWithShape="0"/>
              </a:effectLst>
            </a:rPr>
            <a:t> و ما فائدته </a:t>
          </a:r>
          <a:endParaRPr lang="fr-FR" b="1" cap="all" spc="0" dirty="0">
            <a:ln w="9000" cmpd="sng">
              <a:prstDash val="solid"/>
            </a:ln>
            <a:effectLst>
              <a:reflection blurRad="12700" stA="28000" endPos="45000" dist="1000" dir="5400000" sy="-100000" algn="bl" rotWithShape="0"/>
            </a:effectLst>
          </a:endParaRPr>
        </a:p>
      </dgm:t>
    </dgm:pt>
    <dgm:pt modelId="{107BA80F-2147-4C1B-BF1F-4E8AD8B9F71F}" type="parTrans" cxnId="{A9D24BA4-6BC2-4701-918D-8B2400B9A876}">
      <dgm:prSet/>
      <dgm:spPr/>
      <dgm:t>
        <a:bodyPr/>
        <a:lstStyle/>
        <a:p>
          <a:endParaRPr lang="fr-FR"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94FCE487-0319-4EE5-92A7-5F3F1BAA55C3}" type="sibTrans" cxnId="{A9D24BA4-6BC2-4701-918D-8B2400B9A876}">
      <dgm:prSet/>
      <dgm:spPr/>
      <dgm:t>
        <a:bodyPr/>
        <a:lstStyle/>
        <a:p>
          <a:endParaRPr lang="fr-FR"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1E8A2725-5855-48E7-87B0-94B44E7168FC}">
      <dgm:prSet phldrT="[Texte]">
        <dgm:style>
          <a:lnRef idx="1">
            <a:schemeClr val="accent6"/>
          </a:lnRef>
          <a:fillRef idx="2">
            <a:schemeClr val="accent6"/>
          </a:fillRef>
          <a:effectRef idx="1">
            <a:schemeClr val="accent6"/>
          </a:effectRef>
          <a:fontRef idx="minor">
            <a:schemeClr val="dk1"/>
          </a:fontRef>
        </dgm:style>
      </dgm:prSet>
      <dgm:spPr/>
      <dgm:t>
        <a:bodyPr/>
        <a:lstStyle/>
        <a:p>
          <a:pPr algn="justLow" rtl="1"/>
          <a:r>
            <a:rPr lang="ar-DZ" b="1" cap="all" spc="0" dirty="0" smtClean="0">
              <a:ln w="9000" cmpd="sng">
                <a:prstDash val="solid"/>
              </a:ln>
              <a:effectLst>
                <a:reflection blurRad="12700" stA="28000" endPos="45000" dist="1000" dir="5400000" sy="-100000" algn="bl" rotWithShape="0"/>
              </a:effectLst>
            </a:rPr>
            <a:t>التعرف على لعبة تنس الطاولة </a:t>
          </a:r>
          <a:r>
            <a:rPr lang="ar-DZ" b="1" cap="all" spc="0" dirty="0" err="1" smtClean="0">
              <a:ln w="9000" cmpd="sng">
                <a:prstDash val="solid"/>
              </a:ln>
              <a:effectLst>
                <a:reflection blurRad="12700" stA="28000" endPos="45000" dist="1000" dir="5400000" sy="-100000" algn="bl" rotWithShape="0"/>
              </a:effectLst>
            </a:rPr>
            <a:t>و</a:t>
          </a:r>
          <a:r>
            <a:rPr lang="ar-DZ" b="1" cap="all" spc="0" dirty="0" smtClean="0">
              <a:ln w="9000" cmpd="sng">
                <a:prstDash val="solid"/>
              </a:ln>
              <a:effectLst>
                <a:reflection blurRad="12700" stA="28000" endPos="45000" dist="1000" dir="5400000" sy="-100000" algn="bl" rotWithShape="0"/>
              </a:effectLst>
            </a:rPr>
            <a:t> القوانين التي تحكمها.</a:t>
          </a:r>
          <a:endParaRPr lang="fr-FR" b="1" cap="all" spc="0" dirty="0">
            <a:ln w="9000" cmpd="sng">
              <a:prstDash val="solid"/>
            </a:ln>
            <a:effectLst>
              <a:reflection blurRad="12700" stA="28000" endPos="45000" dist="1000" dir="5400000" sy="-100000" algn="bl" rotWithShape="0"/>
            </a:effectLst>
          </a:endParaRPr>
        </a:p>
      </dgm:t>
    </dgm:pt>
    <dgm:pt modelId="{5309A696-0EFE-4E4E-9691-4B685560ED7C}" type="parTrans" cxnId="{DBD84A8E-312B-4350-87D9-E5D97B0CBA06}">
      <dgm:prSet/>
      <dgm:spPr/>
      <dgm:t>
        <a:bodyPr/>
        <a:lstStyle/>
        <a:p>
          <a:endParaRPr lang="fr-FR"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3A957DB5-CDC8-4104-8DD6-BB896522C039}" type="sibTrans" cxnId="{DBD84A8E-312B-4350-87D9-E5D97B0CBA06}">
      <dgm:prSet/>
      <dgm:spPr/>
      <dgm:t>
        <a:bodyPr/>
        <a:lstStyle/>
        <a:p>
          <a:endParaRPr lang="fr-FR"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dgm:t>
    </dgm:pt>
    <dgm:pt modelId="{FE5F5EF9-E669-4591-8F6A-2BFB1C4B5E0D}" type="pres">
      <dgm:prSet presAssocID="{5DF44CB7-1C26-45EE-9753-14B1ADC87C34}" presName="linearFlow" presStyleCnt="0">
        <dgm:presLayoutVars>
          <dgm:dir/>
          <dgm:resizeHandles val="exact"/>
        </dgm:presLayoutVars>
      </dgm:prSet>
      <dgm:spPr/>
      <dgm:t>
        <a:bodyPr/>
        <a:lstStyle/>
        <a:p>
          <a:endParaRPr lang="fr-FR"/>
        </a:p>
      </dgm:t>
    </dgm:pt>
    <dgm:pt modelId="{29FFB9AB-8505-4C23-B416-4C23582EED1C}" type="pres">
      <dgm:prSet presAssocID="{D8432FC6-3BDD-4AF6-8346-FDC4C708D02E}" presName="composite" presStyleCnt="0"/>
      <dgm:spPr/>
    </dgm:pt>
    <dgm:pt modelId="{62C8F7CB-FD2A-417C-A607-6B5C25130E47}" type="pres">
      <dgm:prSet presAssocID="{D8432FC6-3BDD-4AF6-8346-FDC4C708D02E}" presName="imgShp" presStyleLbl="fgImgPlace1" presStyleIdx="0" presStyleCnt="3"/>
      <dgm:spPr>
        <a:blipFill rotWithShape="0">
          <a:blip xmlns:r="http://schemas.openxmlformats.org/officeDocument/2006/relationships" r:embed="rId1"/>
          <a:stretch>
            <a:fillRect/>
          </a:stretch>
        </a:blipFill>
      </dgm:spPr>
      <dgm:t>
        <a:bodyPr/>
        <a:lstStyle/>
        <a:p>
          <a:endParaRPr lang="fr-FR"/>
        </a:p>
      </dgm:t>
    </dgm:pt>
    <dgm:pt modelId="{9602B824-DDA2-4C03-9C81-DE75F4A754AE}" type="pres">
      <dgm:prSet presAssocID="{D8432FC6-3BDD-4AF6-8346-FDC4C708D02E}" presName="txShp" presStyleLbl="node1" presStyleIdx="0" presStyleCnt="3">
        <dgm:presLayoutVars>
          <dgm:bulletEnabled val="1"/>
        </dgm:presLayoutVars>
      </dgm:prSet>
      <dgm:spPr/>
      <dgm:t>
        <a:bodyPr/>
        <a:lstStyle/>
        <a:p>
          <a:endParaRPr lang="fr-FR"/>
        </a:p>
      </dgm:t>
    </dgm:pt>
    <dgm:pt modelId="{170EDE64-4648-409A-BCAF-1ACFC8C9C357}" type="pres">
      <dgm:prSet presAssocID="{0D8FC373-611F-457E-81A2-57376834C08D}" presName="spacing" presStyleCnt="0"/>
      <dgm:spPr/>
    </dgm:pt>
    <dgm:pt modelId="{0F32D39B-524B-4394-922B-579183A3B31F}" type="pres">
      <dgm:prSet presAssocID="{A0B27EF4-2449-460C-879C-99B8BAEEAD06}" presName="composite" presStyleCnt="0"/>
      <dgm:spPr/>
    </dgm:pt>
    <dgm:pt modelId="{427377FA-68CC-477C-BEB9-F88BF923D7E7}" type="pres">
      <dgm:prSet presAssocID="{A0B27EF4-2449-460C-879C-99B8BAEEAD06}" presName="imgShp" presStyleLbl="fgImgPlace1" presStyleIdx="1" presStyleCnt="3"/>
      <dgm:spPr>
        <a:blipFill rotWithShape="0">
          <a:blip xmlns:r="http://schemas.openxmlformats.org/officeDocument/2006/relationships" r:embed="rId2"/>
          <a:stretch>
            <a:fillRect/>
          </a:stretch>
        </a:blipFill>
      </dgm:spPr>
      <dgm:t>
        <a:bodyPr/>
        <a:lstStyle/>
        <a:p>
          <a:endParaRPr lang="fr-FR"/>
        </a:p>
      </dgm:t>
    </dgm:pt>
    <dgm:pt modelId="{0FA2A6DA-9482-48FC-8E12-74B31FC64BD9}" type="pres">
      <dgm:prSet presAssocID="{A0B27EF4-2449-460C-879C-99B8BAEEAD06}" presName="txShp" presStyleLbl="node1" presStyleIdx="1" presStyleCnt="3">
        <dgm:presLayoutVars>
          <dgm:bulletEnabled val="1"/>
        </dgm:presLayoutVars>
      </dgm:prSet>
      <dgm:spPr/>
      <dgm:t>
        <a:bodyPr/>
        <a:lstStyle/>
        <a:p>
          <a:endParaRPr lang="fr-FR"/>
        </a:p>
      </dgm:t>
    </dgm:pt>
    <dgm:pt modelId="{0E001D1C-14A9-4E08-8414-43D18EA82ACE}" type="pres">
      <dgm:prSet presAssocID="{94FCE487-0319-4EE5-92A7-5F3F1BAA55C3}" presName="spacing" presStyleCnt="0"/>
      <dgm:spPr/>
    </dgm:pt>
    <dgm:pt modelId="{036610D1-16F8-4E9E-A153-143439B6DE45}" type="pres">
      <dgm:prSet presAssocID="{1E8A2725-5855-48E7-87B0-94B44E7168FC}" presName="composite" presStyleCnt="0"/>
      <dgm:spPr/>
    </dgm:pt>
    <dgm:pt modelId="{AF4E575B-DFFF-4380-BA73-42A3154CE372}" type="pres">
      <dgm:prSet presAssocID="{1E8A2725-5855-48E7-87B0-94B44E7168FC}" presName="imgShp" presStyleLbl="fgImgPlace1" presStyleIdx="2" presStyleCnt="3"/>
      <dgm:spPr>
        <a:blipFill rotWithShape="0">
          <a:blip xmlns:r="http://schemas.openxmlformats.org/officeDocument/2006/relationships" r:embed="rId3"/>
          <a:stretch>
            <a:fillRect/>
          </a:stretch>
        </a:blipFill>
      </dgm:spPr>
      <dgm:t>
        <a:bodyPr/>
        <a:lstStyle/>
        <a:p>
          <a:endParaRPr lang="fr-FR"/>
        </a:p>
      </dgm:t>
    </dgm:pt>
    <dgm:pt modelId="{77823D67-C0A7-4615-807A-75338CE794D7}" type="pres">
      <dgm:prSet presAssocID="{1E8A2725-5855-48E7-87B0-94B44E7168FC}" presName="txShp" presStyleLbl="node1" presStyleIdx="2" presStyleCnt="3">
        <dgm:presLayoutVars>
          <dgm:bulletEnabled val="1"/>
        </dgm:presLayoutVars>
      </dgm:prSet>
      <dgm:spPr/>
      <dgm:t>
        <a:bodyPr/>
        <a:lstStyle/>
        <a:p>
          <a:endParaRPr lang="fr-FR"/>
        </a:p>
      </dgm:t>
    </dgm:pt>
  </dgm:ptLst>
  <dgm:cxnLst>
    <dgm:cxn modelId="{47C775DB-8439-4B59-8832-4F446EAF4A64}" srcId="{5DF44CB7-1C26-45EE-9753-14B1ADC87C34}" destId="{D8432FC6-3BDD-4AF6-8346-FDC4C708D02E}" srcOrd="0" destOrd="0" parTransId="{BFF1BA4C-DC97-4693-81EF-B219478268EB}" sibTransId="{0D8FC373-611F-457E-81A2-57376834C08D}"/>
    <dgm:cxn modelId="{78DDFB74-D8A1-4460-8FE1-DC1EBD26B897}" type="presOf" srcId="{5DF44CB7-1C26-45EE-9753-14B1ADC87C34}" destId="{FE5F5EF9-E669-4591-8F6A-2BFB1C4B5E0D}" srcOrd="0" destOrd="0" presId="urn:microsoft.com/office/officeart/2005/8/layout/vList3"/>
    <dgm:cxn modelId="{FAD17AE6-7DF1-427D-984B-2B062584D437}" type="presOf" srcId="{A0B27EF4-2449-460C-879C-99B8BAEEAD06}" destId="{0FA2A6DA-9482-48FC-8E12-74B31FC64BD9}" srcOrd="0" destOrd="0" presId="urn:microsoft.com/office/officeart/2005/8/layout/vList3"/>
    <dgm:cxn modelId="{DBD84A8E-312B-4350-87D9-E5D97B0CBA06}" srcId="{5DF44CB7-1C26-45EE-9753-14B1ADC87C34}" destId="{1E8A2725-5855-48E7-87B0-94B44E7168FC}" srcOrd="2" destOrd="0" parTransId="{5309A696-0EFE-4E4E-9691-4B685560ED7C}" sibTransId="{3A957DB5-CDC8-4104-8DD6-BB896522C039}"/>
    <dgm:cxn modelId="{A9D24BA4-6BC2-4701-918D-8B2400B9A876}" srcId="{5DF44CB7-1C26-45EE-9753-14B1ADC87C34}" destId="{A0B27EF4-2449-460C-879C-99B8BAEEAD06}" srcOrd="1" destOrd="0" parTransId="{107BA80F-2147-4C1B-BF1F-4E8AD8B9F71F}" sibTransId="{94FCE487-0319-4EE5-92A7-5F3F1BAA55C3}"/>
    <dgm:cxn modelId="{342985BD-DA32-4D43-9D5B-2D0E9432340D}" type="presOf" srcId="{1E8A2725-5855-48E7-87B0-94B44E7168FC}" destId="{77823D67-C0A7-4615-807A-75338CE794D7}" srcOrd="0" destOrd="0" presId="urn:microsoft.com/office/officeart/2005/8/layout/vList3"/>
    <dgm:cxn modelId="{B7074FE8-1A99-4FC3-B4D3-71067544BF3C}" type="presOf" srcId="{D8432FC6-3BDD-4AF6-8346-FDC4C708D02E}" destId="{9602B824-DDA2-4C03-9C81-DE75F4A754AE}" srcOrd="0" destOrd="0" presId="urn:microsoft.com/office/officeart/2005/8/layout/vList3"/>
    <dgm:cxn modelId="{554F2B00-FC42-4EF0-8E97-80A5AD70C230}" type="presParOf" srcId="{FE5F5EF9-E669-4591-8F6A-2BFB1C4B5E0D}" destId="{29FFB9AB-8505-4C23-B416-4C23582EED1C}" srcOrd="0" destOrd="0" presId="urn:microsoft.com/office/officeart/2005/8/layout/vList3"/>
    <dgm:cxn modelId="{2F1F6205-F785-4B7D-B8F5-72D8A6AE459F}" type="presParOf" srcId="{29FFB9AB-8505-4C23-B416-4C23582EED1C}" destId="{62C8F7CB-FD2A-417C-A607-6B5C25130E47}" srcOrd="0" destOrd="0" presId="urn:microsoft.com/office/officeart/2005/8/layout/vList3"/>
    <dgm:cxn modelId="{6960F7D1-240B-4DDC-A580-50596B3CDBEB}" type="presParOf" srcId="{29FFB9AB-8505-4C23-B416-4C23582EED1C}" destId="{9602B824-DDA2-4C03-9C81-DE75F4A754AE}" srcOrd="1" destOrd="0" presId="urn:microsoft.com/office/officeart/2005/8/layout/vList3"/>
    <dgm:cxn modelId="{BF79A4A0-E267-47F0-AF90-8CCB77531DC4}" type="presParOf" srcId="{FE5F5EF9-E669-4591-8F6A-2BFB1C4B5E0D}" destId="{170EDE64-4648-409A-BCAF-1ACFC8C9C357}" srcOrd="1" destOrd="0" presId="urn:microsoft.com/office/officeart/2005/8/layout/vList3"/>
    <dgm:cxn modelId="{C4821197-63B0-4D9F-B0AD-20A146E0DFEE}" type="presParOf" srcId="{FE5F5EF9-E669-4591-8F6A-2BFB1C4B5E0D}" destId="{0F32D39B-524B-4394-922B-579183A3B31F}" srcOrd="2" destOrd="0" presId="urn:microsoft.com/office/officeart/2005/8/layout/vList3"/>
    <dgm:cxn modelId="{F301C402-1429-4B41-BA67-1AC9743859E8}" type="presParOf" srcId="{0F32D39B-524B-4394-922B-579183A3B31F}" destId="{427377FA-68CC-477C-BEB9-F88BF923D7E7}" srcOrd="0" destOrd="0" presId="urn:microsoft.com/office/officeart/2005/8/layout/vList3"/>
    <dgm:cxn modelId="{9895D4B1-8274-4624-84B4-DF8385545DF1}" type="presParOf" srcId="{0F32D39B-524B-4394-922B-579183A3B31F}" destId="{0FA2A6DA-9482-48FC-8E12-74B31FC64BD9}" srcOrd="1" destOrd="0" presId="urn:microsoft.com/office/officeart/2005/8/layout/vList3"/>
    <dgm:cxn modelId="{211DA0EC-0536-40CD-B057-6DED9ECB17F9}" type="presParOf" srcId="{FE5F5EF9-E669-4591-8F6A-2BFB1C4B5E0D}" destId="{0E001D1C-14A9-4E08-8414-43D18EA82ACE}" srcOrd="3" destOrd="0" presId="urn:microsoft.com/office/officeart/2005/8/layout/vList3"/>
    <dgm:cxn modelId="{F8DF13D4-C0F1-48B9-8745-43F2D8E48D1F}" type="presParOf" srcId="{FE5F5EF9-E669-4591-8F6A-2BFB1C4B5E0D}" destId="{036610D1-16F8-4E9E-A153-143439B6DE45}" srcOrd="4" destOrd="0" presId="urn:microsoft.com/office/officeart/2005/8/layout/vList3"/>
    <dgm:cxn modelId="{EF65B0F0-6345-46F5-BB77-D945A7E7ACCF}" type="presParOf" srcId="{036610D1-16F8-4E9E-A153-143439B6DE45}" destId="{AF4E575B-DFFF-4380-BA73-42A3154CE372}" srcOrd="0" destOrd="0" presId="urn:microsoft.com/office/officeart/2005/8/layout/vList3"/>
    <dgm:cxn modelId="{F608212F-BD7D-469C-8F64-B9EC320917D7}" type="presParOf" srcId="{036610D1-16F8-4E9E-A153-143439B6DE45}" destId="{77823D67-C0A7-4615-807A-75338CE794D7}" srcOrd="1" destOrd="0" presId="urn:microsoft.com/office/officeart/2005/8/layout/vList3"/>
  </dgm:cxnLst>
  <dgm:bg/>
  <dgm:whole/>
</dgm:dataModel>
</file>

<file path=ppt/diagrams/data4.xml><?xml version="1.0" encoding="utf-8"?>
<dgm:dataModel xmlns:dgm="http://schemas.openxmlformats.org/drawingml/2006/diagram" xmlns:a="http://schemas.openxmlformats.org/drawingml/2006/main">
  <dgm:ptLst>
    <dgm:pt modelId="{C0A62FA2-0384-422B-B555-61136AF2A27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56707DA2-948A-4BCF-B8B0-0D0493D25665}">
      <dgm:prSet phldrT="[Texte]" custT="1">
        <dgm:style>
          <a:lnRef idx="1">
            <a:schemeClr val="dk1"/>
          </a:lnRef>
          <a:fillRef idx="2">
            <a:schemeClr val="dk1"/>
          </a:fillRef>
          <a:effectRef idx="1">
            <a:schemeClr val="dk1"/>
          </a:effectRef>
          <a:fontRef idx="minor">
            <a:schemeClr val="dk1"/>
          </a:fontRef>
        </dgm:style>
      </dgm:prSet>
      <dgm:spPr/>
      <dgm:t>
        <a:bodyPr/>
        <a:lstStyle/>
        <a:p>
          <a:pPr algn="ctr" rtl="1"/>
          <a:r>
            <a:rPr lang="ar-DZ" sz="2400" b="1" dirty="0" smtClean="0"/>
            <a:t>المدرسة الصينية</a:t>
          </a:r>
          <a:endParaRPr lang="fr-FR" sz="2400" b="1" dirty="0"/>
        </a:p>
      </dgm:t>
    </dgm:pt>
    <dgm:pt modelId="{E2DCC130-0395-4B43-BC38-63FD41510798}" type="parTrans" cxnId="{EF94C2EF-A1B6-47F4-8200-C3C31C75C1EF}">
      <dgm:prSet/>
      <dgm:spPr/>
      <dgm:t>
        <a:bodyPr/>
        <a:lstStyle/>
        <a:p>
          <a:endParaRPr lang="fr-FR"/>
        </a:p>
      </dgm:t>
    </dgm:pt>
    <dgm:pt modelId="{B0FBD16C-FB7C-46E0-9B7C-06C5522844A2}" type="sibTrans" cxnId="{EF94C2EF-A1B6-47F4-8200-C3C31C75C1EF}">
      <dgm:prSet/>
      <dgm:spPr/>
      <dgm:t>
        <a:bodyPr/>
        <a:lstStyle/>
        <a:p>
          <a:endParaRPr lang="fr-FR"/>
        </a:p>
      </dgm:t>
    </dgm:pt>
    <dgm:pt modelId="{290DFB2D-722C-4660-8E5B-DF0C77AE802A}">
      <dgm:prSet phldrT="[Texte]" custT="1">
        <dgm:style>
          <a:lnRef idx="2">
            <a:schemeClr val="dk1"/>
          </a:lnRef>
          <a:fillRef idx="1">
            <a:schemeClr val="lt1"/>
          </a:fillRef>
          <a:effectRef idx="0">
            <a:schemeClr val="dk1"/>
          </a:effectRef>
          <a:fontRef idx="minor">
            <a:schemeClr val="dk1"/>
          </a:fontRef>
        </dgm:style>
      </dgm:prSet>
      <dgm:spPr/>
      <dgm:t>
        <a:bodyPr/>
        <a:lstStyle/>
        <a:p>
          <a:pPr algn="r" rtl="1"/>
          <a:r>
            <a:rPr lang="ar-DZ" sz="2400" b="1" dirty="0" smtClean="0">
              <a:effectLst>
                <a:outerShdw blurRad="38100" dist="38100" dir="2700000" algn="tl">
                  <a:srgbClr val="000000">
                    <a:alpha val="43137"/>
                  </a:srgbClr>
                </a:outerShdw>
              </a:effectLst>
            </a:rPr>
            <a:t>الضربات الساحقة القريبة من الطاولة</a:t>
          </a:r>
          <a:endParaRPr lang="fr-FR" sz="2400" b="1" dirty="0">
            <a:effectLst>
              <a:outerShdw blurRad="38100" dist="38100" dir="2700000" algn="tl">
                <a:srgbClr val="000000">
                  <a:alpha val="43137"/>
                </a:srgbClr>
              </a:outerShdw>
            </a:effectLst>
          </a:endParaRPr>
        </a:p>
      </dgm:t>
    </dgm:pt>
    <dgm:pt modelId="{9322C39A-EEB5-438F-9F32-EE5F8AA760AE}" type="parTrans" cxnId="{58EDEA29-CC54-4B9A-A1D5-94D08E9487FC}">
      <dgm:prSet/>
      <dgm:spPr/>
      <dgm:t>
        <a:bodyPr/>
        <a:lstStyle/>
        <a:p>
          <a:endParaRPr lang="fr-FR"/>
        </a:p>
      </dgm:t>
    </dgm:pt>
    <dgm:pt modelId="{691E8FED-2D07-4CE8-B222-EEBBD4DDCCF5}" type="sibTrans" cxnId="{58EDEA29-CC54-4B9A-A1D5-94D08E9487FC}">
      <dgm:prSet/>
      <dgm:spPr/>
      <dgm:t>
        <a:bodyPr/>
        <a:lstStyle/>
        <a:p>
          <a:endParaRPr lang="fr-FR"/>
        </a:p>
      </dgm:t>
    </dgm:pt>
    <dgm:pt modelId="{D3971987-34A5-4C1C-89A0-FC3BA56DBA85}">
      <dgm:prSet phldrT="[Texte]" custT="1">
        <dgm:style>
          <a:lnRef idx="1">
            <a:schemeClr val="dk1"/>
          </a:lnRef>
          <a:fillRef idx="2">
            <a:schemeClr val="dk1"/>
          </a:fillRef>
          <a:effectRef idx="1">
            <a:schemeClr val="dk1"/>
          </a:effectRef>
          <a:fontRef idx="minor">
            <a:schemeClr val="dk1"/>
          </a:fontRef>
        </dgm:style>
      </dgm:prSet>
      <dgm:spPr/>
      <dgm:t>
        <a:bodyPr/>
        <a:lstStyle/>
        <a:p>
          <a:pPr rtl="1"/>
          <a:r>
            <a:rPr lang="ar-DZ" sz="2400" b="1" dirty="0" smtClean="0"/>
            <a:t>المدرسة السويدية</a:t>
          </a:r>
          <a:endParaRPr lang="fr-FR" sz="2400" b="1" dirty="0"/>
        </a:p>
      </dgm:t>
    </dgm:pt>
    <dgm:pt modelId="{5CC88F6B-0E09-4F38-95A4-6DBFF1AD8F08}" type="parTrans" cxnId="{96E6CD92-0C2F-4BFB-B151-DEBBD08BE971}">
      <dgm:prSet/>
      <dgm:spPr/>
      <dgm:t>
        <a:bodyPr/>
        <a:lstStyle/>
        <a:p>
          <a:endParaRPr lang="fr-FR"/>
        </a:p>
      </dgm:t>
    </dgm:pt>
    <dgm:pt modelId="{19145B8A-AEDD-4351-98F9-F76E3F61BDC8}" type="sibTrans" cxnId="{96E6CD92-0C2F-4BFB-B151-DEBBD08BE971}">
      <dgm:prSet/>
      <dgm:spPr/>
      <dgm:t>
        <a:bodyPr/>
        <a:lstStyle/>
        <a:p>
          <a:endParaRPr lang="fr-FR"/>
        </a:p>
      </dgm:t>
    </dgm:pt>
    <dgm:pt modelId="{7CDE5E57-9D23-47C6-9D07-6DCB26BCDA8A}">
      <dgm:prSet phldrT="[Texte]" custT="1">
        <dgm:style>
          <a:lnRef idx="2">
            <a:schemeClr val="dk1"/>
          </a:lnRef>
          <a:fillRef idx="1">
            <a:schemeClr val="lt1"/>
          </a:fillRef>
          <a:effectRef idx="0">
            <a:schemeClr val="dk1"/>
          </a:effectRef>
          <a:fontRef idx="minor">
            <a:schemeClr val="dk1"/>
          </a:fontRef>
        </dgm:style>
      </dgm:prSet>
      <dgm:spPr/>
      <dgm:t>
        <a:bodyPr/>
        <a:lstStyle/>
        <a:p>
          <a:pPr algn="justLow" rtl="1"/>
          <a:r>
            <a:rPr lang="ar-DZ" sz="2200" b="1" dirty="0" smtClean="0">
              <a:effectLst>
                <a:outerShdw blurRad="38100" dist="38100" dir="2700000" algn="tl">
                  <a:srgbClr val="000000">
                    <a:alpha val="43137"/>
                  </a:srgbClr>
                </a:outerShdw>
              </a:effectLst>
            </a:rPr>
            <a:t>هي مزيج من المدرسة الصينية </a:t>
          </a:r>
          <a:r>
            <a:rPr lang="ar-DZ" sz="2200" b="1" dirty="0" err="1" smtClean="0">
              <a:effectLst>
                <a:outerShdw blurRad="38100" dist="38100" dir="2700000" algn="tl">
                  <a:srgbClr val="000000">
                    <a:alpha val="43137"/>
                  </a:srgbClr>
                </a:outerShdw>
              </a:effectLst>
            </a:rPr>
            <a:t>و</a:t>
          </a:r>
          <a:r>
            <a:rPr lang="ar-DZ" sz="2200" b="1" dirty="0" smtClean="0">
              <a:effectLst>
                <a:outerShdw blurRad="38100" dist="38100" dir="2700000" algn="tl">
                  <a:srgbClr val="000000">
                    <a:alpha val="43137"/>
                  </a:srgbClr>
                </a:outerShdw>
              </a:effectLst>
            </a:rPr>
            <a:t> المجرية، </a:t>
          </a:r>
          <a:r>
            <a:rPr lang="ar-DZ" sz="2200" b="1" dirty="0" err="1" smtClean="0">
              <a:effectLst>
                <a:outerShdw blurRad="38100" dist="38100" dir="2700000" algn="tl">
                  <a:srgbClr val="000000">
                    <a:alpha val="43137"/>
                  </a:srgbClr>
                </a:outerShdw>
              </a:effectLst>
            </a:rPr>
            <a:t>و</a:t>
          </a:r>
          <a:r>
            <a:rPr lang="ar-DZ" sz="2200" b="1" dirty="0" smtClean="0">
              <a:effectLst>
                <a:outerShdw blurRad="38100" dist="38100" dir="2700000" algn="tl">
                  <a:srgbClr val="000000">
                    <a:alpha val="43137"/>
                  </a:srgbClr>
                </a:outerShdw>
              </a:effectLst>
            </a:rPr>
            <a:t> تتميز بالكرات </a:t>
          </a:r>
          <a:r>
            <a:rPr lang="ar-DZ" sz="2200" b="1" dirty="0" err="1" smtClean="0">
              <a:effectLst>
                <a:outerShdw blurRad="38100" dist="38100" dir="2700000" algn="tl">
                  <a:srgbClr val="000000">
                    <a:alpha val="43137"/>
                  </a:srgbClr>
                </a:outerShdw>
              </a:effectLst>
            </a:rPr>
            <a:t>الدورانية</a:t>
          </a:r>
          <a:r>
            <a:rPr lang="ar-DZ" sz="2200" b="1" dirty="0" smtClean="0">
              <a:effectLst>
                <a:outerShdw blurRad="38100" dist="38100" dir="2700000" algn="tl">
                  <a:srgbClr val="000000">
                    <a:alpha val="43137"/>
                  </a:srgbClr>
                </a:outerShdw>
              </a:effectLst>
            </a:rPr>
            <a:t> (المجر) مع السرعة </a:t>
          </a:r>
          <a:r>
            <a:rPr lang="ar-DZ" sz="2200" b="1" dirty="0" err="1" smtClean="0">
              <a:effectLst>
                <a:outerShdw blurRad="38100" dist="38100" dir="2700000" algn="tl">
                  <a:srgbClr val="000000">
                    <a:alpha val="43137"/>
                  </a:srgbClr>
                </a:outerShdw>
              </a:effectLst>
            </a:rPr>
            <a:t>و</a:t>
          </a:r>
          <a:r>
            <a:rPr lang="ar-DZ" sz="2200" b="1" dirty="0" smtClean="0">
              <a:effectLst>
                <a:outerShdw blurRad="38100" dist="38100" dir="2700000" algn="tl">
                  <a:srgbClr val="000000">
                    <a:alpha val="43137"/>
                  </a:srgbClr>
                </a:outerShdw>
              </a:effectLst>
            </a:rPr>
            <a:t> ضربات الإرسال </a:t>
          </a:r>
          <a:r>
            <a:rPr lang="ar-DZ" sz="2200" b="1" dirty="0" err="1" smtClean="0">
              <a:effectLst>
                <a:outerShdw blurRad="38100" dist="38100" dir="2700000" algn="tl">
                  <a:srgbClr val="000000">
                    <a:alpha val="43137"/>
                  </a:srgbClr>
                </a:outerShdw>
              </a:effectLst>
            </a:rPr>
            <a:t>و</a:t>
          </a:r>
          <a:r>
            <a:rPr lang="ar-DZ" sz="2200" b="1" dirty="0" smtClean="0">
              <a:effectLst>
                <a:outerShdw blurRad="38100" dist="38100" dir="2700000" algn="tl">
                  <a:srgbClr val="000000">
                    <a:alpha val="43137"/>
                  </a:srgbClr>
                </a:outerShdw>
              </a:effectLst>
            </a:rPr>
            <a:t> مبدأها الأساسي هو أن كل لاعب له أسلوبه الخاص .</a:t>
          </a:r>
          <a:endParaRPr lang="fr-FR" sz="2200" b="1" dirty="0">
            <a:effectLst>
              <a:outerShdw blurRad="38100" dist="38100" dir="2700000" algn="tl">
                <a:srgbClr val="000000">
                  <a:alpha val="43137"/>
                </a:srgbClr>
              </a:outerShdw>
            </a:effectLst>
          </a:endParaRPr>
        </a:p>
      </dgm:t>
    </dgm:pt>
    <dgm:pt modelId="{46C7E2F7-74B6-45E6-B94F-294047453F16}" type="parTrans" cxnId="{AE2A90C7-5B46-4340-9C10-F4928062BD2F}">
      <dgm:prSet/>
      <dgm:spPr/>
      <dgm:t>
        <a:bodyPr/>
        <a:lstStyle/>
        <a:p>
          <a:endParaRPr lang="fr-FR"/>
        </a:p>
      </dgm:t>
    </dgm:pt>
    <dgm:pt modelId="{A66CAC0E-DA1F-43BC-94FC-20083656E012}" type="sibTrans" cxnId="{AE2A90C7-5B46-4340-9C10-F4928062BD2F}">
      <dgm:prSet/>
      <dgm:spPr/>
      <dgm:t>
        <a:bodyPr/>
        <a:lstStyle/>
        <a:p>
          <a:endParaRPr lang="fr-FR"/>
        </a:p>
      </dgm:t>
    </dgm:pt>
    <dgm:pt modelId="{BD4A6724-CE09-4F14-B15C-1EBCF6FDDD5D}">
      <dgm:prSet phldrT="[Texte]" custT="1">
        <dgm:style>
          <a:lnRef idx="1">
            <a:schemeClr val="dk1"/>
          </a:lnRef>
          <a:fillRef idx="2">
            <a:schemeClr val="dk1"/>
          </a:fillRef>
          <a:effectRef idx="1">
            <a:schemeClr val="dk1"/>
          </a:effectRef>
          <a:fontRef idx="minor">
            <a:schemeClr val="dk1"/>
          </a:fontRef>
        </dgm:style>
      </dgm:prSet>
      <dgm:spPr/>
      <dgm:t>
        <a:bodyPr/>
        <a:lstStyle/>
        <a:p>
          <a:r>
            <a:rPr lang="ar-DZ" sz="2800" b="1" dirty="0" smtClean="0"/>
            <a:t>المدرسة اليابانية</a:t>
          </a:r>
          <a:endParaRPr lang="fr-FR" sz="2800" b="1" dirty="0"/>
        </a:p>
      </dgm:t>
    </dgm:pt>
    <dgm:pt modelId="{8B30CF43-1964-4419-92EC-11EB2BDE0CED}" type="parTrans" cxnId="{75F4C27E-FC8E-443B-9550-2E4A6FFDF24B}">
      <dgm:prSet/>
      <dgm:spPr/>
      <dgm:t>
        <a:bodyPr/>
        <a:lstStyle/>
        <a:p>
          <a:endParaRPr lang="fr-FR"/>
        </a:p>
      </dgm:t>
    </dgm:pt>
    <dgm:pt modelId="{86131E11-C07D-4F91-8BE4-EF506EEB8654}" type="sibTrans" cxnId="{75F4C27E-FC8E-443B-9550-2E4A6FFDF24B}">
      <dgm:prSet/>
      <dgm:spPr/>
      <dgm:t>
        <a:bodyPr/>
        <a:lstStyle/>
        <a:p>
          <a:endParaRPr lang="fr-FR"/>
        </a:p>
      </dgm:t>
    </dgm:pt>
    <dgm:pt modelId="{2138F68B-BCFD-4B69-808D-F93F8036335D}">
      <dgm:prSet phldrT="[Texte]" custT="1">
        <dgm:style>
          <a:lnRef idx="2">
            <a:schemeClr val="dk1"/>
          </a:lnRef>
          <a:fillRef idx="1">
            <a:schemeClr val="lt1"/>
          </a:fillRef>
          <a:effectRef idx="0">
            <a:schemeClr val="dk1"/>
          </a:effectRef>
          <a:fontRef idx="minor">
            <a:schemeClr val="dk1"/>
          </a:fontRef>
        </dgm:style>
      </dgm:prSet>
      <dgm:spPr/>
      <dgm:t>
        <a:bodyPr/>
        <a:lstStyle/>
        <a:p>
          <a:pPr algn="justLow" rtl="1"/>
          <a:r>
            <a:rPr lang="ar-DZ" sz="2400" b="1" dirty="0" smtClean="0"/>
            <a:t>الاستعداد بالدوران الأمامي +الضربات الأمامية الساحقة</a:t>
          </a:r>
          <a:endParaRPr lang="fr-FR" sz="2400" b="1" dirty="0"/>
        </a:p>
      </dgm:t>
    </dgm:pt>
    <dgm:pt modelId="{291B7869-8B1A-49A1-B8AD-D5EAA94AFAF2}" type="parTrans" cxnId="{EEBC1449-B4BF-440B-B578-6E085B2C2F8E}">
      <dgm:prSet/>
      <dgm:spPr/>
      <dgm:t>
        <a:bodyPr/>
        <a:lstStyle/>
        <a:p>
          <a:endParaRPr lang="fr-FR"/>
        </a:p>
      </dgm:t>
    </dgm:pt>
    <dgm:pt modelId="{7D1CB557-F174-4A1E-BC12-7EFB130524DA}" type="sibTrans" cxnId="{EEBC1449-B4BF-440B-B578-6E085B2C2F8E}">
      <dgm:prSet/>
      <dgm:spPr/>
      <dgm:t>
        <a:bodyPr/>
        <a:lstStyle/>
        <a:p>
          <a:endParaRPr lang="fr-FR"/>
        </a:p>
      </dgm:t>
    </dgm:pt>
    <dgm:pt modelId="{15258049-C0C1-48AB-98A3-8CCF3DFC2667}">
      <dgm:prSet phldrT="[Texte]" custT="1">
        <dgm:style>
          <a:lnRef idx="2">
            <a:schemeClr val="dk1"/>
          </a:lnRef>
          <a:fillRef idx="1">
            <a:schemeClr val="lt1"/>
          </a:fillRef>
          <a:effectRef idx="0">
            <a:schemeClr val="dk1"/>
          </a:effectRef>
          <a:fontRef idx="minor">
            <a:schemeClr val="dk1"/>
          </a:fontRef>
        </dgm:style>
      </dgm:prSet>
      <dgm:spPr/>
      <dgm:t>
        <a:bodyPr/>
        <a:lstStyle/>
        <a:p>
          <a:pPr algn="justLow" rtl="1"/>
          <a:r>
            <a:rPr lang="ar-DZ" sz="2400" b="1" dirty="0" smtClean="0"/>
            <a:t>أليه التدريب</a:t>
          </a:r>
          <a:endParaRPr lang="fr-FR" sz="2400" b="1" dirty="0"/>
        </a:p>
      </dgm:t>
    </dgm:pt>
    <dgm:pt modelId="{3BB83707-8292-404F-8C5B-B4E16A676FBC}" type="parTrans" cxnId="{A5D5BE0D-A157-4C45-8E17-18BD8FCE5019}">
      <dgm:prSet/>
      <dgm:spPr/>
      <dgm:t>
        <a:bodyPr/>
        <a:lstStyle/>
        <a:p>
          <a:endParaRPr lang="fr-FR"/>
        </a:p>
      </dgm:t>
    </dgm:pt>
    <dgm:pt modelId="{FD96B30F-9C69-456E-B879-EB0613337A76}" type="sibTrans" cxnId="{A5D5BE0D-A157-4C45-8E17-18BD8FCE5019}">
      <dgm:prSet/>
      <dgm:spPr/>
      <dgm:t>
        <a:bodyPr/>
        <a:lstStyle/>
        <a:p>
          <a:endParaRPr lang="fr-FR"/>
        </a:p>
      </dgm:t>
    </dgm:pt>
    <dgm:pt modelId="{186CEC9B-268A-4966-AD11-F3454171A6F7}">
      <dgm:prSet custT="1">
        <dgm:style>
          <a:lnRef idx="2">
            <a:schemeClr val="dk1"/>
          </a:lnRef>
          <a:fillRef idx="1">
            <a:schemeClr val="lt1"/>
          </a:fillRef>
          <a:effectRef idx="0">
            <a:schemeClr val="dk1"/>
          </a:effectRef>
          <a:fontRef idx="minor">
            <a:schemeClr val="dk1"/>
          </a:fontRef>
        </dgm:style>
      </dgm:prSet>
      <dgm:spPr/>
      <dgm:t>
        <a:bodyPr/>
        <a:lstStyle/>
        <a:p>
          <a:pPr algn="justLow" rtl="1"/>
          <a:r>
            <a:rPr lang="ar-DZ" sz="2400" b="1" dirty="0" smtClean="0"/>
            <a:t>ندرة اللعب بالوجه الخلفي</a:t>
          </a:r>
          <a:endParaRPr lang="fr-FR" sz="2400" b="1" dirty="0"/>
        </a:p>
      </dgm:t>
    </dgm:pt>
    <dgm:pt modelId="{F1E4A327-1D73-4E65-9BB7-84C3713EE2D2}" type="parTrans" cxnId="{29BCB595-2C49-4C8A-9AE4-3A9016833B1B}">
      <dgm:prSet/>
      <dgm:spPr/>
      <dgm:t>
        <a:bodyPr/>
        <a:lstStyle/>
        <a:p>
          <a:endParaRPr lang="fr-FR"/>
        </a:p>
      </dgm:t>
    </dgm:pt>
    <dgm:pt modelId="{A9B4B58D-6882-4BFD-B1CC-42B6B9958B4D}" type="sibTrans" cxnId="{29BCB595-2C49-4C8A-9AE4-3A9016833B1B}">
      <dgm:prSet/>
      <dgm:spPr/>
      <dgm:t>
        <a:bodyPr/>
        <a:lstStyle/>
        <a:p>
          <a:endParaRPr lang="fr-FR"/>
        </a:p>
      </dgm:t>
    </dgm:pt>
    <dgm:pt modelId="{CB3D46E6-E9E8-46E3-B3FA-78C3AD35BBF3}">
      <dgm:prSet custT="1">
        <dgm:style>
          <a:lnRef idx="2">
            <a:schemeClr val="dk1"/>
          </a:lnRef>
          <a:fillRef idx="1">
            <a:schemeClr val="lt1"/>
          </a:fillRef>
          <a:effectRef idx="0">
            <a:schemeClr val="dk1"/>
          </a:effectRef>
          <a:fontRef idx="minor">
            <a:schemeClr val="dk1"/>
          </a:fontRef>
        </dgm:style>
      </dgm:prSet>
      <dgm:spPr/>
      <dgm:t>
        <a:bodyPr/>
        <a:lstStyle/>
        <a:p>
          <a:pPr algn="justLow" rtl="1"/>
          <a:r>
            <a:rPr lang="ar-DZ" sz="2400" b="1" dirty="0" smtClean="0"/>
            <a:t>تكرار الضربات (6 ساعات يوميا)</a:t>
          </a:r>
          <a:endParaRPr lang="fr-FR" sz="2400" b="1" dirty="0"/>
        </a:p>
      </dgm:t>
    </dgm:pt>
    <dgm:pt modelId="{74ACDD88-091C-4CB7-A4FE-F1030061F5AD}" type="parTrans" cxnId="{15302AB5-1277-4AA1-90A7-89A09BF78310}">
      <dgm:prSet/>
      <dgm:spPr/>
      <dgm:t>
        <a:bodyPr/>
        <a:lstStyle/>
        <a:p>
          <a:endParaRPr lang="fr-FR"/>
        </a:p>
      </dgm:t>
    </dgm:pt>
    <dgm:pt modelId="{F82BDB9E-8D6D-479E-987E-FE87C167AA35}" type="sibTrans" cxnId="{15302AB5-1277-4AA1-90A7-89A09BF78310}">
      <dgm:prSet/>
      <dgm:spPr/>
      <dgm:t>
        <a:bodyPr/>
        <a:lstStyle/>
        <a:p>
          <a:endParaRPr lang="fr-FR"/>
        </a:p>
      </dgm:t>
    </dgm:pt>
    <dgm:pt modelId="{8BF18C29-D7F1-4D42-9678-A5ED250AA3C7}">
      <dgm:prSet custT="1">
        <dgm:style>
          <a:lnRef idx="2">
            <a:schemeClr val="dk1"/>
          </a:lnRef>
          <a:fillRef idx="1">
            <a:schemeClr val="lt1"/>
          </a:fillRef>
          <a:effectRef idx="0">
            <a:schemeClr val="dk1"/>
          </a:effectRef>
          <a:fontRef idx="minor">
            <a:schemeClr val="dk1"/>
          </a:fontRef>
        </dgm:style>
      </dgm:prSet>
      <dgm:spPr/>
      <dgm:t>
        <a:bodyPr/>
        <a:lstStyle/>
        <a:p>
          <a:pPr algn="justLow" rtl="1"/>
          <a:r>
            <a:rPr lang="ar-DZ" sz="2400" b="1" dirty="0" smtClean="0"/>
            <a:t>بدء الدوران الأمامي القوي ( 1967 )</a:t>
          </a:r>
          <a:endParaRPr lang="fr-FR" sz="2400" b="1" dirty="0"/>
        </a:p>
      </dgm:t>
    </dgm:pt>
    <dgm:pt modelId="{53F96584-57CC-4C5D-A234-5273EA30B7DE}" type="parTrans" cxnId="{B66AF9FE-C0EE-45E8-87B3-74AFC2C9D9A5}">
      <dgm:prSet/>
      <dgm:spPr/>
      <dgm:t>
        <a:bodyPr/>
        <a:lstStyle/>
        <a:p>
          <a:endParaRPr lang="fr-FR"/>
        </a:p>
      </dgm:t>
    </dgm:pt>
    <dgm:pt modelId="{C18F5515-9BAD-4D65-8264-1A8CF7E4C822}" type="sibTrans" cxnId="{B66AF9FE-C0EE-45E8-87B3-74AFC2C9D9A5}">
      <dgm:prSet/>
      <dgm:spPr/>
      <dgm:t>
        <a:bodyPr/>
        <a:lstStyle/>
        <a:p>
          <a:endParaRPr lang="fr-FR"/>
        </a:p>
      </dgm:t>
    </dgm:pt>
    <dgm:pt modelId="{DD5137DB-DED2-4A6C-AF17-E76DE45523B2}">
      <dgm:prSet custT="1">
        <dgm:style>
          <a:lnRef idx="2">
            <a:schemeClr val="dk1"/>
          </a:lnRef>
          <a:fillRef idx="1">
            <a:schemeClr val="lt1"/>
          </a:fillRef>
          <a:effectRef idx="0">
            <a:schemeClr val="dk1"/>
          </a:effectRef>
          <a:fontRef idx="minor">
            <a:schemeClr val="dk1"/>
          </a:fontRef>
        </dgm:style>
      </dgm:prSet>
      <dgm:spPr/>
      <dgm:t>
        <a:bodyPr/>
        <a:lstStyle/>
        <a:p>
          <a:pPr algn="justLow" rtl="1"/>
          <a:r>
            <a:rPr lang="ar-DZ" sz="2200" b="1" dirty="0" smtClean="0">
              <a:effectLst>
                <a:outerShdw blurRad="38100" dist="38100" dir="2700000" algn="tl">
                  <a:srgbClr val="000000">
                    <a:alpha val="43137"/>
                  </a:srgbClr>
                </a:outerShdw>
              </a:effectLst>
            </a:rPr>
            <a:t>ككثرة الحجز</a:t>
          </a:r>
          <a:endParaRPr lang="fr-FR" sz="2200" b="1" dirty="0">
            <a:effectLst>
              <a:outerShdw blurRad="38100" dist="38100" dir="2700000" algn="tl">
                <a:srgbClr val="000000">
                  <a:alpha val="43137"/>
                </a:srgbClr>
              </a:outerShdw>
            </a:effectLst>
          </a:endParaRPr>
        </a:p>
      </dgm:t>
    </dgm:pt>
    <dgm:pt modelId="{01B83960-843F-4A28-A130-50B725C4DFD8}" type="parTrans" cxnId="{F2FA8E2C-0FC2-480F-9CB2-1CAEEE206D80}">
      <dgm:prSet/>
      <dgm:spPr/>
      <dgm:t>
        <a:bodyPr/>
        <a:lstStyle/>
        <a:p>
          <a:endParaRPr lang="fr-FR"/>
        </a:p>
      </dgm:t>
    </dgm:pt>
    <dgm:pt modelId="{477B5581-3C64-424E-806C-F08206AEE6B8}" type="sibTrans" cxnId="{F2FA8E2C-0FC2-480F-9CB2-1CAEEE206D80}">
      <dgm:prSet/>
      <dgm:spPr/>
      <dgm:t>
        <a:bodyPr/>
        <a:lstStyle/>
        <a:p>
          <a:endParaRPr lang="fr-FR"/>
        </a:p>
      </dgm:t>
    </dgm:pt>
    <dgm:pt modelId="{0261E9C7-2422-464A-A817-1D820D197137}">
      <dgm:prSet custT="1">
        <dgm:style>
          <a:lnRef idx="2">
            <a:schemeClr val="dk1"/>
          </a:lnRef>
          <a:fillRef idx="1">
            <a:schemeClr val="lt1"/>
          </a:fillRef>
          <a:effectRef idx="0">
            <a:schemeClr val="dk1"/>
          </a:effectRef>
          <a:fontRef idx="minor">
            <a:schemeClr val="dk1"/>
          </a:fontRef>
        </dgm:style>
      </dgm:prSet>
      <dgm:spPr/>
      <dgm:t>
        <a:bodyPr/>
        <a:lstStyle/>
        <a:p>
          <a:pPr algn="justLow" rtl="1"/>
          <a:r>
            <a:rPr lang="ar-DZ" sz="2200" b="1" dirty="0" smtClean="0">
              <a:effectLst>
                <a:outerShdw blurRad="38100" dist="38100" dir="2700000" algn="tl">
                  <a:srgbClr val="000000">
                    <a:alpha val="43137"/>
                  </a:srgbClr>
                </a:outerShdw>
              </a:effectLst>
            </a:rPr>
            <a:t>الحركات القصيرة ( لعب الكرة في أقصى ارتفاع لها عند الارتداد )</a:t>
          </a:r>
          <a:endParaRPr lang="fr-FR" sz="2200" b="1" dirty="0">
            <a:effectLst>
              <a:outerShdw blurRad="38100" dist="38100" dir="2700000" algn="tl">
                <a:srgbClr val="000000">
                  <a:alpha val="43137"/>
                </a:srgbClr>
              </a:outerShdw>
            </a:effectLst>
          </a:endParaRPr>
        </a:p>
      </dgm:t>
    </dgm:pt>
    <dgm:pt modelId="{C731870F-012E-481F-AF3B-E83558920F27}" type="parTrans" cxnId="{29E04785-9924-47C5-98FC-D9A9AE741D8C}">
      <dgm:prSet/>
      <dgm:spPr/>
      <dgm:t>
        <a:bodyPr/>
        <a:lstStyle/>
        <a:p>
          <a:endParaRPr lang="fr-FR"/>
        </a:p>
      </dgm:t>
    </dgm:pt>
    <dgm:pt modelId="{5A9AFDC9-E1FC-4322-8DBB-7BBD6DBE2039}" type="sibTrans" cxnId="{29E04785-9924-47C5-98FC-D9A9AE741D8C}">
      <dgm:prSet/>
      <dgm:spPr/>
      <dgm:t>
        <a:bodyPr/>
        <a:lstStyle/>
        <a:p>
          <a:endParaRPr lang="fr-FR"/>
        </a:p>
      </dgm:t>
    </dgm:pt>
    <dgm:pt modelId="{21BFC9DB-9B2A-4867-B4A0-02F8C287D51E}">
      <dgm:prSet custT="1">
        <dgm:style>
          <a:lnRef idx="2">
            <a:schemeClr val="dk1"/>
          </a:lnRef>
          <a:fillRef idx="1">
            <a:schemeClr val="lt1"/>
          </a:fillRef>
          <a:effectRef idx="0">
            <a:schemeClr val="dk1"/>
          </a:effectRef>
          <a:fontRef idx="minor">
            <a:schemeClr val="dk1"/>
          </a:fontRef>
        </dgm:style>
      </dgm:prSet>
      <dgm:spPr/>
      <dgm:t>
        <a:bodyPr/>
        <a:lstStyle/>
        <a:p>
          <a:pPr algn="justLow" rtl="1"/>
          <a:r>
            <a:rPr lang="ar-DZ" sz="2200" b="1" dirty="0" smtClean="0">
              <a:effectLst>
                <a:outerShdw blurRad="38100" dist="38100" dir="2700000" algn="tl">
                  <a:srgbClr val="000000">
                    <a:alpha val="43137"/>
                  </a:srgbClr>
                </a:outerShdw>
              </a:effectLst>
            </a:rPr>
            <a:t>استعمال الدوران الأمامي كضربة نهائية قوية</a:t>
          </a:r>
          <a:endParaRPr lang="fr-FR" sz="2200" b="1" dirty="0">
            <a:effectLst>
              <a:outerShdw blurRad="38100" dist="38100" dir="2700000" algn="tl">
                <a:srgbClr val="000000">
                  <a:alpha val="43137"/>
                </a:srgbClr>
              </a:outerShdw>
            </a:effectLst>
          </a:endParaRPr>
        </a:p>
      </dgm:t>
    </dgm:pt>
    <dgm:pt modelId="{E2E2C258-B7FE-4AC7-BE6C-22DF82618D9F}" type="parTrans" cxnId="{F8D00F4C-C9BB-48F3-A2BD-CCA9B935D16E}">
      <dgm:prSet/>
      <dgm:spPr/>
      <dgm:t>
        <a:bodyPr/>
        <a:lstStyle/>
        <a:p>
          <a:endParaRPr lang="fr-FR"/>
        </a:p>
      </dgm:t>
    </dgm:pt>
    <dgm:pt modelId="{385F2CBD-8BD0-4D50-A66A-DDA3346E62EC}" type="sibTrans" cxnId="{F8D00F4C-C9BB-48F3-A2BD-CCA9B935D16E}">
      <dgm:prSet/>
      <dgm:spPr/>
      <dgm:t>
        <a:bodyPr/>
        <a:lstStyle/>
        <a:p>
          <a:endParaRPr lang="fr-FR"/>
        </a:p>
      </dgm:t>
    </dgm:pt>
    <dgm:pt modelId="{9AB9A6BD-E6C8-466C-8C80-1677EBB5A586}">
      <dgm:prSet custT="1">
        <dgm:style>
          <a:lnRef idx="2">
            <a:schemeClr val="dk1"/>
          </a:lnRef>
          <a:fillRef idx="1">
            <a:schemeClr val="lt1"/>
          </a:fillRef>
          <a:effectRef idx="0">
            <a:schemeClr val="dk1"/>
          </a:effectRef>
          <a:fontRef idx="minor">
            <a:schemeClr val="dk1"/>
          </a:fontRef>
        </dgm:style>
      </dgm:prSet>
      <dgm:spPr/>
      <dgm:t>
        <a:bodyPr/>
        <a:lstStyle/>
        <a:p>
          <a:pPr algn="justLow" rtl="1"/>
          <a:r>
            <a:rPr lang="ar-DZ" sz="2200" b="1" dirty="0" smtClean="0">
              <a:effectLst>
                <a:outerShdw blurRad="38100" dist="38100" dir="2700000" algn="tl">
                  <a:srgbClr val="000000">
                    <a:alpha val="43137"/>
                  </a:srgbClr>
                </a:outerShdw>
              </a:effectLst>
            </a:rPr>
            <a:t>تطوير استعمال الدوران في الضربات الخلفية  </a:t>
          </a:r>
          <a:r>
            <a:rPr lang="ar-DZ" sz="2200" b="1" dirty="0" err="1" smtClean="0">
              <a:effectLst>
                <a:outerShdw blurRad="38100" dist="38100" dir="2700000" algn="tl">
                  <a:srgbClr val="000000">
                    <a:alpha val="43137"/>
                  </a:srgbClr>
                </a:outerShdw>
              </a:effectLst>
            </a:rPr>
            <a:t>و</a:t>
          </a:r>
          <a:r>
            <a:rPr lang="ar-DZ" sz="2200" b="1" dirty="0" smtClean="0">
              <a:effectLst>
                <a:outerShdw blurRad="38100" dist="38100" dir="2700000" algn="tl">
                  <a:srgbClr val="000000">
                    <a:alpha val="43137"/>
                  </a:srgbClr>
                </a:outerShdw>
              </a:effectLst>
            </a:rPr>
            <a:t> اللعب المتوازن</a:t>
          </a:r>
          <a:endParaRPr lang="fr-FR" sz="2200" b="1" dirty="0">
            <a:effectLst>
              <a:outerShdw blurRad="38100" dist="38100" dir="2700000" algn="tl">
                <a:srgbClr val="000000">
                  <a:alpha val="43137"/>
                </a:srgbClr>
              </a:outerShdw>
            </a:effectLst>
          </a:endParaRPr>
        </a:p>
      </dgm:t>
    </dgm:pt>
    <dgm:pt modelId="{BC559611-466F-4F13-B0D4-2E632CA08F0C}" type="parTrans" cxnId="{08561A0F-EF09-4FE7-8F3A-8CFAC05C90C5}">
      <dgm:prSet/>
      <dgm:spPr/>
      <dgm:t>
        <a:bodyPr/>
        <a:lstStyle/>
        <a:p>
          <a:endParaRPr lang="fr-FR"/>
        </a:p>
      </dgm:t>
    </dgm:pt>
    <dgm:pt modelId="{1E3C1AD8-19F5-4F45-A4EC-55F08A464C08}" type="sibTrans" cxnId="{08561A0F-EF09-4FE7-8F3A-8CFAC05C90C5}">
      <dgm:prSet/>
      <dgm:spPr/>
      <dgm:t>
        <a:bodyPr/>
        <a:lstStyle/>
        <a:p>
          <a:endParaRPr lang="fr-FR"/>
        </a:p>
      </dgm:t>
    </dgm:pt>
    <dgm:pt modelId="{C816AA85-B74B-447E-83E6-FBA969F3F0EF}">
      <dgm:prSet custT="1">
        <dgm:style>
          <a:lnRef idx="2">
            <a:schemeClr val="dk1"/>
          </a:lnRef>
          <a:fillRef idx="1">
            <a:schemeClr val="lt1"/>
          </a:fillRef>
          <a:effectRef idx="0">
            <a:schemeClr val="dk1"/>
          </a:effectRef>
          <a:fontRef idx="minor">
            <a:schemeClr val="dk1"/>
          </a:fontRef>
        </dgm:style>
      </dgm:prSet>
      <dgm:spPr/>
      <dgm:t>
        <a:bodyPr/>
        <a:lstStyle/>
        <a:p>
          <a:pPr algn="r" rtl="1"/>
          <a:r>
            <a:rPr lang="ar-DZ" sz="2400" b="1" dirty="0" smtClean="0">
              <a:effectLst>
                <a:outerShdw blurRad="38100" dist="38100" dir="2700000" algn="tl">
                  <a:srgbClr val="000000">
                    <a:alpha val="43137"/>
                  </a:srgbClr>
                </a:outerShdw>
              </a:effectLst>
            </a:rPr>
            <a:t>اللعب السريع</a:t>
          </a:r>
          <a:endParaRPr lang="fr-FR" sz="2400" b="1" dirty="0">
            <a:effectLst>
              <a:outerShdw blurRad="38100" dist="38100" dir="2700000" algn="tl">
                <a:srgbClr val="000000">
                  <a:alpha val="43137"/>
                </a:srgbClr>
              </a:outerShdw>
            </a:effectLst>
          </a:endParaRPr>
        </a:p>
      </dgm:t>
    </dgm:pt>
    <dgm:pt modelId="{3CFC74A4-A232-420F-AB15-D2701521B734}" type="parTrans" cxnId="{416D4886-8799-472F-A6AB-739D891EC951}">
      <dgm:prSet/>
      <dgm:spPr/>
      <dgm:t>
        <a:bodyPr/>
        <a:lstStyle/>
        <a:p>
          <a:endParaRPr lang="fr-FR"/>
        </a:p>
      </dgm:t>
    </dgm:pt>
    <dgm:pt modelId="{262BB470-A6C7-412F-91A7-83AADE6C22D1}" type="sibTrans" cxnId="{416D4886-8799-472F-A6AB-739D891EC951}">
      <dgm:prSet/>
      <dgm:spPr/>
      <dgm:t>
        <a:bodyPr/>
        <a:lstStyle/>
        <a:p>
          <a:endParaRPr lang="fr-FR"/>
        </a:p>
      </dgm:t>
    </dgm:pt>
    <dgm:pt modelId="{4FD6E70E-F8A8-4AE7-A7ED-4FC38FAAFEAE}">
      <dgm:prSet custT="1">
        <dgm:style>
          <a:lnRef idx="2">
            <a:schemeClr val="dk1"/>
          </a:lnRef>
          <a:fillRef idx="1">
            <a:schemeClr val="lt1"/>
          </a:fillRef>
          <a:effectRef idx="0">
            <a:schemeClr val="dk1"/>
          </a:effectRef>
          <a:fontRef idx="minor">
            <a:schemeClr val="dk1"/>
          </a:fontRef>
        </dgm:style>
      </dgm:prSet>
      <dgm:spPr/>
      <dgm:t>
        <a:bodyPr/>
        <a:lstStyle/>
        <a:p>
          <a:pPr algn="r" rtl="1"/>
          <a:r>
            <a:rPr lang="ar-DZ" sz="2400" b="1" dirty="0" smtClean="0">
              <a:effectLst>
                <a:outerShdw blurRad="38100" dist="38100" dir="2700000" algn="tl">
                  <a:srgbClr val="000000">
                    <a:alpha val="43137"/>
                  </a:srgbClr>
                </a:outerShdw>
              </a:effectLst>
            </a:rPr>
            <a:t>قوة الحجز/ التحركات القصيرة</a:t>
          </a:r>
          <a:endParaRPr lang="fr-FR" sz="2400" b="1" dirty="0">
            <a:effectLst>
              <a:outerShdw blurRad="38100" dist="38100" dir="2700000" algn="tl">
                <a:srgbClr val="000000">
                  <a:alpha val="43137"/>
                </a:srgbClr>
              </a:outerShdw>
            </a:effectLst>
          </a:endParaRPr>
        </a:p>
      </dgm:t>
    </dgm:pt>
    <dgm:pt modelId="{6A95FB0A-CD02-42F9-907B-400830FC8623}" type="parTrans" cxnId="{2D9B7182-84E6-4A64-B110-0B6DB4EF2CF6}">
      <dgm:prSet/>
      <dgm:spPr/>
      <dgm:t>
        <a:bodyPr/>
        <a:lstStyle/>
        <a:p>
          <a:endParaRPr lang="fr-FR"/>
        </a:p>
      </dgm:t>
    </dgm:pt>
    <dgm:pt modelId="{C5B2F1AF-1215-49B7-9643-F0C930E4C126}" type="sibTrans" cxnId="{2D9B7182-84E6-4A64-B110-0B6DB4EF2CF6}">
      <dgm:prSet/>
      <dgm:spPr/>
      <dgm:t>
        <a:bodyPr/>
        <a:lstStyle/>
        <a:p>
          <a:endParaRPr lang="fr-FR"/>
        </a:p>
      </dgm:t>
    </dgm:pt>
    <dgm:pt modelId="{B5C33A14-A114-4F02-B8A5-56CA96A4ABE6}">
      <dgm:prSet custT="1">
        <dgm:style>
          <a:lnRef idx="2">
            <a:schemeClr val="dk1"/>
          </a:lnRef>
          <a:fillRef idx="1">
            <a:schemeClr val="lt1"/>
          </a:fillRef>
          <a:effectRef idx="0">
            <a:schemeClr val="dk1"/>
          </a:effectRef>
          <a:fontRef idx="minor">
            <a:schemeClr val="dk1"/>
          </a:fontRef>
        </dgm:style>
      </dgm:prSet>
      <dgm:spPr/>
      <dgm:t>
        <a:bodyPr/>
        <a:lstStyle/>
        <a:p>
          <a:pPr algn="r" rtl="1"/>
          <a:r>
            <a:rPr lang="ar-DZ" sz="2400" b="1" dirty="0" smtClean="0">
              <a:effectLst>
                <a:outerShdw blurRad="38100" dist="38100" dir="2700000" algn="tl">
                  <a:srgbClr val="000000">
                    <a:alpha val="43137"/>
                  </a:srgbClr>
                </a:outerShdw>
              </a:effectLst>
            </a:rPr>
            <a:t>المطاط اللين ضعيف الحساسية للدوران</a:t>
          </a:r>
          <a:endParaRPr lang="fr-FR" sz="2400" b="1" dirty="0">
            <a:effectLst>
              <a:outerShdw blurRad="38100" dist="38100" dir="2700000" algn="tl">
                <a:srgbClr val="000000">
                  <a:alpha val="43137"/>
                </a:srgbClr>
              </a:outerShdw>
            </a:effectLst>
          </a:endParaRPr>
        </a:p>
      </dgm:t>
    </dgm:pt>
    <dgm:pt modelId="{752DC3E3-7564-44BE-84E2-5E60BF383E30}" type="parTrans" cxnId="{54412FA7-C1A5-4E46-99FD-D079387A176A}">
      <dgm:prSet/>
      <dgm:spPr/>
      <dgm:t>
        <a:bodyPr/>
        <a:lstStyle/>
        <a:p>
          <a:endParaRPr lang="fr-FR"/>
        </a:p>
      </dgm:t>
    </dgm:pt>
    <dgm:pt modelId="{C873D25E-A542-40C9-A1C9-0FC83B6BF11F}" type="sibTrans" cxnId="{54412FA7-C1A5-4E46-99FD-D079387A176A}">
      <dgm:prSet/>
      <dgm:spPr/>
      <dgm:t>
        <a:bodyPr/>
        <a:lstStyle/>
        <a:p>
          <a:endParaRPr lang="fr-FR"/>
        </a:p>
      </dgm:t>
    </dgm:pt>
    <dgm:pt modelId="{9B9EFF1F-5BF4-4AAF-AE93-EDF47224D364}" type="pres">
      <dgm:prSet presAssocID="{C0A62FA2-0384-422B-B555-61136AF2A27D}" presName="Name0" presStyleCnt="0">
        <dgm:presLayoutVars>
          <dgm:dir/>
          <dgm:animLvl val="lvl"/>
          <dgm:resizeHandles val="exact"/>
        </dgm:presLayoutVars>
      </dgm:prSet>
      <dgm:spPr/>
      <dgm:t>
        <a:bodyPr/>
        <a:lstStyle/>
        <a:p>
          <a:endParaRPr lang="fr-FR"/>
        </a:p>
      </dgm:t>
    </dgm:pt>
    <dgm:pt modelId="{82679357-179F-4C7B-A9A4-183FD2090F66}" type="pres">
      <dgm:prSet presAssocID="{56707DA2-948A-4BCF-B8B0-0D0493D25665}" presName="composite" presStyleCnt="0"/>
      <dgm:spPr/>
    </dgm:pt>
    <dgm:pt modelId="{F222E89E-68E2-489F-A787-C5B6453E0CAD}" type="pres">
      <dgm:prSet presAssocID="{56707DA2-948A-4BCF-B8B0-0D0493D25665}" presName="parTx" presStyleLbl="alignNode1" presStyleIdx="0" presStyleCnt="3">
        <dgm:presLayoutVars>
          <dgm:chMax val="0"/>
          <dgm:chPref val="0"/>
          <dgm:bulletEnabled val="1"/>
        </dgm:presLayoutVars>
      </dgm:prSet>
      <dgm:spPr/>
      <dgm:t>
        <a:bodyPr/>
        <a:lstStyle/>
        <a:p>
          <a:endParaRPr lang="fr-FR"/>
        </a:p>
      </dgm:t>
    </dgm:pt>
    <dgm:pt modelId="{4D13FFE7-F308-4049-96C8-AFF629FE8D3C}" type="pres">
      <dgm:prSet presAssocID="{56707DA2-948A-4BCF-B8B0-0D0493D25665}" presName="desTx" presStyleLbl="alignAccFollowNode1" presStyleIdx="0" presStyleCnt="3">
        <dgm:presLayoutVars>
          <dgm:bulletEnabled val="1"/>
        </dgm:presLayoutVars>
      </dgm:prSet>
      <dgm:spPr/>
      <dgm:t>
        <a:bodyPr/>
        <a:lstStyle/>
        <a:p>
          <a:endParaRPr lang="fr-FR"/>
        </a:p>
      </dgm:t>
    </dgm:pt>
    <dgm:pt modelId="{B5391F39-C8BE-4B16-A99E-3923536DEE69}" type="pres">
      <dgm:prSet presAssocID="{B0FBD16C-FB7C-46E0-9B7C-06C5522844A2}" presName="space" presStyleCnt="0"/>
      <dgm:spPr/>
    </dgm:pt>
    <dgm:pt modelId="{06902733-94B1-4DEE-AC35-89528AAB2CFF}" type="pres">
      <dgm:prSet presAssocID="{D3971987-34A5-4C1C-89A0-FC3BA56DBA85}" presName="composite" presStyleCnt="0"/>
      <dgm:spPr/>
    </dgm:pt>
    <dgm:pt modelId="{31646313-DB83-403C-9778-7EE9589F12B6}" type="pres">
      <dgm:prSet presAssocID="{D3971987-34A5-4C1C-89A0-FC3BA56DBA85}" presName="parTx" presStyleLbl="alignNode1" presStyleIdx="1" presStyleCnt="3" custScaleX="118877">
        <dgm:presLayoutVars>
          <dgm:chMax val="0"/>
          <dgm:chPref val="0"/>
          <dgm:bulletEnabled val="1"/>
        </dgm:presLayoutVars>
      </dgm:prSet>
      <dgm:spPr/>
      <dgm:t>
        <a:bodyPr/>
        <a:lstStyle/>
        <a:p>
          <a:endParaRPr lang="fr-FR"/>
        </a:p>
      </dgm:t>
    </dgm:pt>
    <dgm:pt modelId="{13F71750-344E-450A-BEDE-C1701F48E6E6}" type="pres">
      <dgm:prSet presAssocID="{D3971987-34A5-4C1C-89A0-FC3BA56DBA85}" presName="desTx" presStyleLbl="alignAccFollowNode1" presStyleIdx="1" presStyleCnt="3" custScaleX="118165">
        <dgm:presLayoutVars>
          <dgm:bulletEnabled val="1"/>
        </dgm:presLayoutVars>
      </dgm:prSet>
      <dgm:spPr/>
      <dgm:t>
        <a:bodyPr/>
        <a:lstStyle/>
        <a:p>
          <a:endParaRPr lang="fr-FR"/>
        </a:p>
      </dgm:t>
    </dgm:pt>
    <dgm:pt modelId="{8B98868E-9EC3-4677-9B4F-8D04F29CF0F7}" type="pres">
      <dgm:prSet presAssocID="{19145B8A-AEDD-4351-98F9-F76E3F61BDC8}" presName="space" presStyleCnt="0"/>
      <dgm:spPr/>
    </dgm:pt>
    <dgm:pt modelId="{04C5C6CE-BBA0-4A1B-8CCC-86E4D7FD4EFF}" type="pres">
      <dgm:prSet presAssocID="{BD4A6724-CE09-4F14-B15C-1EBCF6FDDD5D}" presName="composite" presStyleCnt="0"/>
      <dgm:spPr/>
    </dgm:pt>
    <dgm:pt modelId="{72098433-06AA-4B32-9B2D-39DB22345A0B}" type="pres">
      <dgm:prSet presAssocID="{BD4A6724-CE09-4F14-B15C-1EBCF6FDDD5D}" presName="parTx" presStyleLbl="alignNode1" presStyleIdx="2" presStyleCnt="3" custScaleX="113937" custLinFactNeighborX="193" custLinFactNeighborY="-4772">
        <dgm:presLayoutVars>
          <dgm:chMax val="0"/>
          <dgm:chPref val="0"/>
          <dgm:bulletEnabled val="1"/>
        </dgm:presLayoutVars>
      </dgm:prSet>
      <dgm:spPr/>
      <dgm:t>
        <a:bodyPr/>
        <a:lstStyle/>
        <a:p>
          <a:endParaRPr lang="fr-FR"/>
        </a:p>
      </dgm:t>
    </dgm:pt>
    <dgm:pt modelId="{B431A603-4C78-40D8-B7C4-7C3BCA7516CC}" type="pres">
      <dgm:prSet presAssocID="{BD4A6724-CE09-4F14-B15C-1EBCF6FDDD5D}" presName="desTx" presStyleLbl="alignAccFollowNode1" presStyleIdx="2" presStyleCnt="3" custScaleX="111708">
        <dgm:presLayoutVars>
          <dgm:bulletEnabled val="1"/>
        </dgm:presLayoutVars>
      </dgm:prSet>
      <dgm:spPr/>
      <dgm:t>
        <a:bodyPr/>
        <a:lstStyle/>
        <a:p>
          <a:endParaRPr lang="fr-FR"/>
        </a:p>
      </dgm:t>
    </dgm:pt>
  </dgm:ptLst>
  <dgm:cxnLst>
    <dgm:cxn modelId="{58EDEA29-CC54-4B9A-A1D5-94D08E9487FC}" srcId="{56707DA2-948A-4BCF-B8B0-0D0493D25665}" destId="{290DFB2D-722C-4660-8E5B-DF0C77AE802A}" srcOrd="0" destOrd="0" parTransId="{9322C39A-EEB5-438F-9F32-EE5F8AA760AE}" sibTransId="{691E8FED-2D07-4CE8-B222-EEBBD4DDCCF5}"/>
    <dgm:cxn modelId="{2D9B7182-84E6-4A64-B110-0B6DB4EF2CF6}" srcId="{56707DA2-948A-4BCF-B8B0-0D0493D25665}" destId="{4FD6E70E-F8A8-4AE7-A7ED-4FC38FAAFEAE}" srcOrd="2" destOrd="0" parTransId="{6A95FB0A-CD02-42F9-907B-400830FC8623}" sibTransId="{C5B2F1AF-1215-49B7-9643-F0C930E4C126}"/>
    <dgm:cxn modelId="{CE28160F-7E94-4327-8ADC-04E58ABB32F7}" type="presOf" srcId="{BD4A6724-CE09-4F14-B15C-1EBCF6FDDD5D}" destId="{72098433-06AA-4B32-9B2D-39DB22345A0B}" srcOrd="0" destOrd="0" presId="urn:microsoft.com/office/officeart/2005/8/layout/hList1"/>
    <dgm:cxn modelId="{7EAD1C3B-589B-4D75-92E6-4CE05BB4EE07}" type="presOf" srcId="{CB3D46E6-E9E8-46E3-B3FA-78C3AD35BBF3}" destId="{B431A603-4C78-40D8-B7C4-7C3BCA7516CC}" srcOrd="0" destOrd="3" presId="urn:microsoft.com/office/officeart/2005/8/layout/hList1"/>
    <dgm:cxn modelId="{AE2A90C7-5B46-4340-9C10-F4928062BD2F}" srcId="{D3971987-34A5-4C1C-89A0-FC3BA56DBA85}" destId="{7CDE5E57-9D23-47C6-9D07-6DCB26BCDA8A}" srcOrd="0" destOrd="0" parTransId="{46C7E2F7-74B6-45E6-B94F-294047453F16}" sibTransId="{A66CAC0E-DA1F-43BC-94FC-20083656E012}"/>
    <dgm:cxn modelId="{0A1EA623-2D58-4F5B-ACED-93674120251B}" type="presOf" srcId="{7CDE5E57-9D23-47C6-9D07-6DCB26BCDA8A}" destId="{13F71750-344E-450A-BEDE-C1701F48E6E6}" srcOrd="0" destOrd="0" presId="urn:microsoft.com/office/officeart/2005/8/layout/hList1"/>
    <dgm:cxn modelId="{15302AB5-1277-4AA1-90A7-89A09BF78310}" srcId="{BD4A6724-CE09-4F14-B15C-1EBCF6FDDD5D}" destId="{CB3D46E6-E9E8-46E3-B3FA-78C3AD35BBF3}" srcOrd="3" destOrd="0" parTransId="{74ACDD88-091C-4CB7-A4FE-F1030061F5AD}" sibTransId="{F82BDB9E-8D6D-479E-987E-FE87C167AA35}"/>
    <dgm:cxn modelId="{416D4886-8799-472F-A6AB-739D891EC951}" srcId="{56707DA2-948A-4BCF-B8B0-0D0493D25665}" destId="{C816AA85-B74B-447E-83E6-FBA969F3F0EF}" srcOrd="1" destOrd="0" parTransId="{3CFC74A4-A232-420F-AB15-D2701521B734}" sibTransId="{262BB470-A6C7-412F-91A7-83AADE6C22D1}"/>
    <dgm:cxn modelId="{CD8B0F45-E97E-4EE1-809A-0B7B1A7E4878}" type="presOf" srcId="{C0A62FA2-0384-422B-B555-61136AF2A27D}" destId="{9B9EFF1F-5BF4-4AAF-AE93-EDF47224D364}" srcOrd="0" destOrd="0" presId="urn:microsoft.com/office/officeart/2005/8/layout/hList1"/>
    <dgm:cxn modelId="{96E6CD92-0C2F-4BFB-B151-DEBBD08BE971}" srcId="{C0A62FA2-0384-422B-B555-61136AF2A27D}" destId="{D3971987-34A5-4C1C-89A0-FC3BA56DBA85}" srcOrd="1" destOrd="0" parTransId="{5CC88F6B-0E09-4F38-95A4-6DBFF1AD8F08}" sibTransId="{19145B8A-AEDD-4351-98F9-F76E3F61BDC8}"/>
    <dgm:cxn modelId="{54412FA7-C1A5-4E46-99FD-D079387A176A}" srcId="{56707DA2-948A-4BCF-B8B0-0D0493D25665}" destId="{B5C33A14-A114-4F02-B8A5-56CA96A4ABE6}" srcOrd="3" destOrd="0" parTransId="{752DC3E3-7564-44BE-84E2-5E60BF383E30}" sibTransId="{C873D25E-A542-40C9-A1C9-0FC83B6BF11F}"/>
    <dgm:cxn modelId="{29E04785-9924-47C5-98FC-D9A9AE741D8C}" srcId="{D3971987-34A5-4C1C-89A0-FC3BA56DBA85}" destId="{0261E9C7-2422-464A-A817-1D820D197137}" srcOrd="2" destOrd="0" parTransId="{C731870F-012E-481F-AF3B-E83558920F27}" sibTransId="{5A9AFDC9-E1FC-4322-8DBB-7BBD6DBE2039}"/>
    <dgm:cxn modelId="{E035C888-3F43-4BCB-ABBE-E7C5576BCC9B}" type="presOf" srcId="{290DFB2D-722C-4660-8E5B-DF0C77AE802A}" destId="{4D13FFE7-F308-4049-96C8-AFF629FE8D3C}" srcOrd="0" destOrd="0" presId="urn:microsoft.com/office/officeart/2005/8/layout/hList1"/>
    <dgm:cxn modelId="{B66AF9FE-C0EE-45E8-87B3-74AFC2C9D9A5}" srcId="{BD4A6724-CE09-4F14-B15C-1EBCF6FDDD5D}" destId="{8BF18C29-D7F1-4D42-9678-A5ED250AA3C7}" srcOrd="4" destOrd="0" parTransId="{53F96584-57CC-4C5D-A234-5273EA30B7DE}" sibTransId="{C18F5515-9BAD-4D65-8264-1A8CF7E4C822}"/>
    <dgm:cxn modelId="{F2FA8E2C-0FC2-480F-9CB2-1CAEEE206D80}" srcId="{D3971987-34A5-4C1C-89A0-FC3BA56DBA85}" destId="{DD5137DB-DED2-4A6C-AF17-E76DE45523B2}" srcOrd="1" destOrd="0" parTransId="{01B83960-843F-4A28-A130-50B725C4DFD8}" sibTransId="{477B5581-3C64-424E-806C-F08206AEE6B8}"/>
    <dgm:cxn modelId="{85D560E5-EB22-496A-BA05-CAF2EBFDC9F6}" type="presOf" srcId="{0261E9C7-2422-464A-A817-1D820D197137}" destId="{13F71750-344E-450A-BEDE-C1701F48E6E6}" srcOrd="0" destOrd="2" presId="urn:microsoft.com/office/officeart/2005/8/layout/hList1"/>
    <dgm:cxn modelId="{084BFCE1-6FFF-4398-A65C-EF7C735414B7}" type="presOf" srcId="{15258049-C0C1-48AB-98A3-8CCF3DFC2667}" destId="{B431A603-4C78-40D8-B7C4-7C3BCA7516CC}" srcOrd="0" destOrd="2" presId="urn:microsoft.com/office/officeart/2005/8/layout/hList1"/>
    <dgm:cxn modelId="{9A9F3420-6280-4C66-B9BE-0D348C5B6999}" type="presOf" srcId="{8BF18C29-D7F1-4D42-9678-A5ED250AA3C7}" destId="{B431A603-4C78-40D8-B7C4-7C3BCA7516CC}" srcOrd="0" destOrd="4" presId="urn:microsoft.com/office/officeart/2005/8/layout/hList1"/>
    <dgm:cxn modelId="{17D611FC-1BB3-49B7-8270-CB9191C20FC5}" type="presOf" srcId="{DD5137DB-DED2-4A6C-AF17-E76DE45523B2}" destId="{13F71750-344E-450A-BEDE-C1701F48E6E6}" srcOrd="0" destOrd="1" presId="urn:microsoft.com/office/officeart/2005/8/layout/hList1"/>
    <dgm:cxn modelId="{5FDA836A-495C-424B-9E2E-ACF0117C0844}" type="presOf" srcId="{B5C33A14-A114-4F02-B8A5-56CA96A4ABE6}" destId="{4D13FFE7-F308-4049-96C8-AFF629FE8D3C}" srcOrd="0" destOrd="3" presId="urn:microsoft.com/office/officeart/2005/8/layout/hList1"/>
    <dgm:cxn modelId="{75F4C27E-FC8E-443B-9550-2E4A6FFDF24B}" srcId="{C0A62FA2-0384-422B-B555-61136AF2A27D}" destId="{BD4A6724-CE09-4F14-B15C-1EBCF6FDDD5D}" srcOrd="2" destOrd="0" parTransId="{8B30CF43-1964-4419-92EC-11EB2BDE0CED}" sibTransId="{86131E11-C07D-4F91-8BE4-EF506EEB8654}"/>
    <dgm:cxn modelId="{C7C9B607-7079-475C-A89D-D69955A8220E}" type="presOf" srcId="{186CEC9B-268A-4966-AD11-F3454171A6F7}" destId="{B431A603-4C78-40D8-B7C4-7C3BCA7516CC}" srcOrd="0" destOrd="1" presId="urn:microsoft.com/office/officeart/2005/8/layout/hList1"/>
    <dgm:cxn modelId="{A5D5BE0D-A157-4C45-8E17-18BD8FCE5019}" srcId="{BD4A6724-CE09-4F14-B15C-1EBCF6FDDD5D}" destId="{15258049-C0C1-48AB-98A3-8CCF3DFC2667}" srcOrd="2" destOrd="0" parTransId="{3BB83707-8292-404F-8C5B-B4E16A676FBC}" sibTransId="{FD96B30F-9C69-456E-B879-EB0613337A76}"/>
    <dgm:cxn modelId="{2C340F71-9FCB-4A8B-A295-CE540E4FE71F}" type="presOf" srcId="{21BFC9DB-9B2A-4867-B4A0-02F8C287D51E}" destId="{13F71750-344E-450A-BEDE-C1701F48E6E6}" srcOrd="0" destOrd="3" presId="urn:microsoft.com/office/officeart/2005/8/layout/hList1"/>
    <dgm:cxn modelId="{5529C51D-F024-4715-8F34-6820FFF24F51}" type="presOf" srcId="{9AB9A6BD-E6C8-466C-8C80-1677EBB5A586}" destId="{13F71750-344E-450A-BEDE-C1701F48E6E6}" srcOrd="0" destOrd="4" presId="urn:microsoft.com/office/officeart/2005/8/layout/hList1"/>
    <dgm:cxn modelId="{F8D00F4C-C9BB-48F3-A2BD-CCA9B935D16E}" srcId="{D3971987-34A5-4C1C-89A0-FC3BA56DBA85}" destId="{21BFC9DB-9B2A-4867-B4A0-02F8C287D51E}" srcOrd="3" destOrd="0" parTransId="{E2E2C258-B7FE-4AC7-BE6C-22DF82618D9F}" sibTransId="{385F2CBD-8BD0-4D50-A66A-DDA3346E62EC}"/>
    <dgm:cxn modelId="{02719C5E-6D04-4946-A343-474601F916F3}" type="presOf" srcId="{2138F68B-BCFD-4B69-808D-F93F8036335D}" destId="{B431A603-4C78-40D8-B7C4-7C3BCA7516CC}" srcOrd="0" destOrd="0" presId="urn:microsoft.com/office/officeart/2005/8/layout/hList1"/>
    <dgm:cxn modelId="{EEBC1449-B4BF-440B-B578-6E085B2C2F8E}" srcId="{BD4A6724-CE09-4F14-B15C-1EBCF6FDDD5D}" destId="{2138F68B-BCFD-4B69-808D-F93F8036335D}" srcOrd="0" destOrd="0" parTransId="{291B7869-8B1A-49A1-B8AD-D5EAA94AFAF2}" sibTransId="{7D1CB557-F174-4A1E-BC12-7EFB130524DA}"/>
    <dgm:cxn modelId="{29BCB595-2C49-4C8A-9AE4-3A9016833B1B}" srcId="{BD4A6724-CE09-4F14-B15C-1EBCF6FDDD5D}" destId="{186CEC9B-268A-4966-AD11-F3454171A6F7}" srcOrd="1" destOrd="0" parTransId="{F1E4A327-1D73-4E65-9BB7-84C3713EE2D2}" sibTransId="{A9B4B58D-6882-4BFD-B1CC-42B6B9958B4D}"/>
    <dgm:cxn modelId="{08561A0F-EF09-4FE7-8F3A-8CFAC05C90C5}" srcId="{D3971987-34A5-4C1C-89A0-FC3BA56DBA85}" destId="{9AB9A6BD-E6C8-466C-8C80-1677EBB5A586}" srcOrd="4" destOrd="0" parTransId="{BC559611-466F-4F13-B0D4-2E632CA08F0C}" sibTransId="{1E3C1AD8-19F5-4F45-A4EC-55F08A464C08}"/>
    <dgm:cxn modelId="{CF02441D-D287-4FF5-B816-295C3691F147}" type="presOf" srcId="{56707DA2-948A-4BCF-B8B0-0D0493D25665}" destId="{F222E89E-68E2-489F-A787-C5B6453E0CAD}" srcOrd="0" destOrd="0" presId="urn:microsoft.com/office/officeart/2005/8/layout/hList1"/>
    <dgm:cxn modelId="{DA3B6E87-6F78-44D9-BFB1-3723F2845E63}" type="presOf" srcId="{4FD6E70E-F8A8-4AE7-A7ED-4FC38FAAFEAE}" destId="{4D13FFE7-F308-4049-96C8-AFF629FE8D3C}" srcOrd="0" destOrd="2" presId="urn:microsoft.com/office/officeart/2005/8/layout/hList1"/>
    <dgm:cxn modelId="{93FD4C29-17AC-44F6-934B-93FA1761A175}" type="presOf" srcId="{D3971987-34A5-4C1C-89A0-FC3BA56DBA85}" destId="{31646313-DB83-403C-9778-7EE9589F12B6}" srcOrd="0" destOrd="0" presId="urn:microsoft.com/office/officeart/2005/8/layout/hList1"/>
    <dgm:cxn modelId="{EF94C2EF-A1B6-47F4-8200-C3C31C75C1EF}" srcId="{C0A62FA2-0384-422B-B555-61136AF2A27D}" destId="{56707DA2-948A-4BCF-B8B0-0D0493D25665}" srcOrd="0" destOrd="0" parTransId="{E2DCC130-0395-4B43-BC38-63FD41510798}" sibTransId="{B0FBD16C-FB7C-46E0-9B7C-06C5522844A2}"/>
    <dgm:cxn modelId="{E2F95A10-B8F9-441A-84AE-93886729DDE1}" type="presOf" srcId="{C816AA85-B74B-447E-83E6-FBA969F3F0EF}" destId="{4D13FFE7-F308-4049-96C8-AFF629FE8D3C}" srcOrd="0" destOrd="1" presId="urn:microsoft.com/office/officeart/2005/8/layout/hList1"/>
    <dgm:cxn modelId="{0A53CB14-4E27-4528-A920-92B286DFFBBE}" type="presParOf" srcId="{9B9EFF1F-5BF4-4AAF-AE93-EDF47224D364}" destId="{82679357-179F-4C7B-A9A4-183FD2090F66}" srcOrd="0" destOrd="0" presId="urn:microsoft.com/office/officeart/2005/8/layout/hList1"/>
    <dgm:cxn modelId="{6C9FF0D5-3176-4435-A68F-2D8FEAADF8F2}" type="presParOf" srcId="{82679357-179F-4C7B-A9A4-183FD2090F66}" destId="{F222E89E-68E2-489F-A787-C5B6453E0CAD}" srcOrd="0" destOrd="0" presId="urn:microsoft.com/office/officeart/2005/8/layout/hList1"/>
    <dgm:cxn modelId="{07DF9CC4-C93D-41DE-A522-4AAD62A71014}" type="presParOf" srcId="{82679357-179F-4C7B-A9A4-183FD2090F66}" destId="{4D13FFE7-F308-4049-96C8-AFF629FE8D3C}" srcOrd="1" destOrd="0" presId="urn:microsoft.com/office/officeart/2005/8/layout/hList1"/>
    <dgm:cxn modelId="{930F7F5E-CDA2-4634-8076-013E03E61C1A}" type="presParOf" srcId="{9B9EFF1F-5BF4-4AAF-AE93-EDF47224D364}" destId="{B5391F39-C8BE-4B16-A99E-3923536DEE69}" srcOrd="1" destOrd="0" presId="urn:microsoft.com/office/officeart/2005/8/layout/hList1"/>
    <dgm:cxn modelId="{917DE4AB-8AF5-40E3-B494-4725301BEA8B}" type="presParOf" srcId="{9B9EFF1F-5BF4-4AAF-AE93-EDF47224D364}" destId="{06902733-94B1-4DEE-AC35-89528AAB2CFF}" srcOrd="2" destOrd="0" presId="urn:microsoft.com/office/officeart/2005/8/layout/hList1"/>
    <dgm:cxn modelId="{5EAF971E-4619-4ED9-8696-3A0BFD30F2EF}" type="presParOf" srcId="{06902733-94B1-4DEE-AC35-89528AAB2CFF}" destId="{31646313-DB83-403C-9778-7EE9589F12B6}" srcOrd="0" destOrd="0" presId="urn:microsoft.com/office/officeart/2005/8/layout/hList1"/>
    <dgm:cxn modelId="{413630E0-55F5-483C-B940-C8C7AC094B93}" type="presParOf" srcId="{06902733-94B1-4DEE-AC35-89528AAB2CFF}" destId="{13F71750-344E-450A-BEDE-C1701F48E6E6}" srcOrd="1" destOrd="0" presId="urn:microsoft.com/office/officeart/2005/8/layout/hList1"/>
    <dgm:cxn modelId="{58776981-320B-4F0A-BFC6-BEF8881F1609}" type="presParOf" srcId="{9B9EFF1F-5BF4-4AAF-AE93-EDF47224D364}" destId="{8B98868E-9EC3-4677-9B4F-8D04F29CF0F7}" srcOrd="3" destOrd="0" presId="urn:microsoft.com/office/officeart/2005/8/layout/hList1"/>
    <dgm:cxn modelId="{C2A2228E-FD40-461F-8CCC-9F99EF93B147}" type="presParOf" srcId="{9B9EFF1F-5BF4-4AAF-AE93-EDF47224D364}" destId="{04C5C6CE-BBA0-4A1B-8CCC-86E4D7FD4EFF}" srcOrd="4" destOrd="0" presId="urn:microsoft.com/office/officeart/2005/8/layout/hList1"/>
    <dgm:cxn modelId="{0818D511-83A4-41F7-929F-F7556427B0CC}" type="presParOf" srcId="{04C5C6CE-BBA0-4A1B-8CCC-86E4D7FD4EFF}" destId="{72098433-06AA-4B32-9B2D-39DB22345A0B}" srcOrd="0" destOrd="0" presId="urn:microsoft.com/office/officeart/2005/8/layout/hList1"/>
    <dgm:cxn modelId="{E6B3B341-1407-4FA3-B4BE-B3E35C31AB7F}" type="presParOf" srcId="{04C5C6CE-BBA0-4A1B-8CCC-86E4D7FD4EFF}" destId="{B431A603-4C78-40D8-B7C4-7C3BCA7516CC}" srcOrd="1" destOrd="0" presId="urn:microsoft.com/office/officeart/2005/8/layout/hList1"/>
  </dgm:cxnLst>
  <dgm:bg/>
  <dgm:whole/>
</dgm:dataModel>
</file>

<file path=ppt/diagrams/data5.xml><?xml version="1.0" encoding="utf-8"?>
<dgm:dataModel xmlns:dgm="http://schemas.openxmlformats.org/drawingml/2006/diagram" xmlns:a="http://schemas.openxmlformats.org/drawingml/2006/main">
  <dgm:ptLst>
    <dgm:pt modelId="{DAC75AAB-5FA5-4389-B2A7-DB740069AFD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fr-FR"/>
        </a:p>
      </dgm:t>
    </dgm:pt>
    <dgm:pt modelId="{915821A9-2852-4620-905A-AE8FE5CF38DA}">
      <dgm:prSet phldrT="[Texte]"/>
      <dgm:spPr/>
      <dgm:t>
        <a:bodyPr/>
        <a:lstStyle/>
        <a:p>
          <a:r>
            <a:rPr lang="ar-DZ" b="1" dirty="0" smtClean="0"/>
            <a:t>قانون </a:t>
          </a:r>
          <a:r>
            <a:rPr lang="ar-DZ" b="1" dirty="0" err="1" smtClean="0"/>
            <a:t>و</a:t>
          </a:r>
          <a:r>
            <a:rPr lang="ar-DZ" b="1" dirty="0" smtClean="0"/>
            <a:t> كيفية اللعب</a:t>
          </a:r>
          <a:endParaRPr lang="fr-FR" dirty="0"/>
        </a:p>
      </dgm:t>
    </dgm:pt>
    <dgm:pt modelId="{43C6AD9E-3145-452F-93FE-5EE8C2268944}" type="parTrans" cxnId="{C1A2C60F-E80F-4C4B-90AA-2CB82FB3BB83}">
      <dgm:prSet/>
      <dgm:spPr/>
      <dgm:t>
        <a:bodyPr/>
        <a:lstStyle/>
        <a:p>
          <a:endParaRPr lang="fr-FR"/>
        </a:p>
      </dgm:t>
    </dgm:pt>
    <dgm:pt modelId="{4762F3D6-08C9-49FD-B2C9-D875E6A8D00A}" type="sibTrans" cxnId="{C1A2C60F-E80F-4C4B-90AA-2CB82FB3BB83}">
      <dgm:prSet/>
      <dgm:spPr/>
      <dgm:t>
        <a:bodyPr/>
        <a:lstStyle/>
        <a:p>
          <a:endParaRPr lang="fr-FR"/>
        </a:p>
      </dgm:t>
    </dgm:pt>
    <dgm:pt modelId="{0696C5F6-E6F2-424C-81E5-6893B21C603F}">
      <dgm:prSet phldrT="[Texte]"/>
      <dgm:spPr/>
      <dgm:t>
        <a:bodyPr/>
        <a:lstStyle/>
        <a:p>
          <a:pPr rtl="1"/>
          <a:endParaRPr lang="fr-FR" dirty="0"/>
        </a:p>
      </dgm:t>
    </dgm:pt>
    <dgm:pt modelId="{6B402789-D3F2-4321-AAFA-63A810F79DCA}" type="parTrans" cxnId="{C0D60CFB-2B70-4E9E-B317-B1E26864EE78}">
      <dgm:prSet/>
      <dgm:spPr/>
      <dgm:t>
        <a:bodyPr/>
        <a:lstStyle/>
        <a:p>
          <a:endParaRPr lang="fr-FR"/>
        </a:p>
      </dgm:t>
    </dgm:pt>
    <dgm:pt modelId="{3D888D75-6231-48FF-AB74-5F5D7C5D56B8}" type="sibTrans" cxnId="{C0D60CFB-2B70-4E9E-B317-B1E26864EE78}">
      <dgm:prSet/>
      <dgm:spPr/>
      <dgm:t>
        <a:bodyPr/>
        <a:lstStyle/>
        <a:p>
          <a:endParaRPr lang="fr-FR"/>
        </a:p>
      </dgm:t>
    </dgm:pt>
    <dgm:pt modelId="{6B7683CC-F004-4C7E-98CE-0E9DF8F8E504}">
      <dgm:prSet phldrT="[Texte]"/>
      <dgm:spPr/>
      <dgm:t>
        <a:bodyPr/>
        <a:lstStyle/>
        <a:p>
          <a:endParaRPr lang="fr-FR" b="1" dirty="0" smtClean="0"/>
        </a:p>
      </dgm:t>
    </dgm:pt>
    <dgm:pt modelId="{27107EDB-80B2-41C0-9427-04E198C30359}" type="parTrans" cxnId="{0A44BAFF-99ED-4BBA-906F-4031A73D9D04}">
      <dgm:prSet/>
      <dgm:spPr/>
      <dgm:t>
        <a:bodyPr/>
        <a:lstStyle/>
        <a:p>
          <a:endParaRPr lang="fr-FR"/>
        </a:p>
      </dgm:t>
    </dgm:pt>
    <dgm:pt modelId="{1267DD70-3839-413B-8E14-B3EAD4E3A85A}" type="sibTrans" cxnId="{0A44BAFF-99ED-4BBA-906F-4031A73D9D04}">
      <dgm:prSet/>
      <dgm:spPr/>
      <dgm:t>
        <a:bodyPr/>
        <a:lstStyle/>
        <a:p>
          <a:endParaRPr lang="fr-FR"/>
        </a:p>
      </dgm:t>
    </dgm:pt>
    <dgm:pt modelId="{FB628096-FF16-4114-852A-F47512CC0E07}">
      <dgm:prSet phldrT="[Texte]"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endParaRPr lang="fr-FR" sz="2100" b="1" dirty="0" smtClean="0"/>
        </a:p>
        <a:p>
          <a:pPr marL="0" marR="0" indent="0" defTabSz="914400" rtl="1" eaLnBrk="1" fontAlgn="auto" latinLnBrk="0" hangingPunct="1">
            <a:lnSpc>
              <a:spcPct val="100000"/>
            </a:lnSpc>
            <a:spcBef>
              <a:spcPts val="0"/>
            </a:spcBef>
            <a:spcAft>
              <a:spcPts val="0"/>
            </a:spcAft>
            <a:buClrTx/>
            <a:buSzTx/>
            <a:buFontTx/>
            <a:buNone/>
            <a:tabLst/>
            <a:defRPr/>
          </a:pPr>
          <a:endParaRPr lang="fr-FR" sz="2100" b="1" dirty="0" smtClean="0"/>
        </a:p>
        <a:p>
          <a:pPr marL="0" marR="0" indent="0" defTabSz="914400" rtl="1" eaLnBrk="1" fontAlgn="auto" latinLnBrk="0" hangingPunct="1">
            <a:lnSpc>
              <a:spcPct val="100000"/>
            </a:lnSpc>
            <a:spcBef>
              <a:spcPts val="0"/>
            </a:spcBef>
            <a:spcAft>
              <a:spcPts val="0"/>
            </a:spcAft>
            <a:buClrTx/>
            <a:buSzTx/>
            <a:buFontTx/>
            <a:buNone/>
            <a:tabLst/>
            <a:defRPr/>
          </a:pPr>
          <a:endParaRPr lang="fr-FR" sz="2100" b="1" dirty="0" smtClean="0"/>
        </a:p>
        <a:p>
          <a:pPr defTabSz="933450">
            <a:lnSpc>
              <a:spcPct val="90000"/>
            </a:lnSpc>
            <a:spcBef>
              <a:spcPct val="0"/>
            </a:spcBef>
            <a:spcAft>
              <a:spcPct val="35000"/>
            </a:spcAft>
          </a:pPr>
          <a:endParaRPr lang="fr-FR" sz="2400" b="1" dirty="0" smtClean="0"/>
        </a:p>
      </dgm:t>
    </dgm:pt>
    <dgm:pt modelId="{DD8DC568-2A4D-46E0-BE2B-4013B9FF79FC}" type="parTrans" cxnId="{C1FEABA2-5AAA-4FB6-8D4F-C58A275464A2}">
      <dgm:prSet/>
      <dgm:spPr/>
      <dgm:t>
        <a:bodyPr/>
        <a:lstStyle/>
        <a:p>
          <a:endParaRPr lang="fr-FR"/>
        </a:p>
      </dgm:t>
    </dgm:pt>
    <dgm:pt modelId="{4997F9EC-1328-4384-B1CB-0119E6A10648}" type="sibTrans" cxnId="{C1FEABA2-5AAA-4FB6-8D4F-C58A275464A2}">
      <dgm:prSet/>
      <dgm:spPr/>
      <dgm:t>
        <a:bodyPr/>
        <a:lstStyle/>
        <a:p>
          <a:endParaRPr lang="fr-FR"/>
        </a:p>
      </dgm:t>
    </dgm:pt>
    <dgm:pt modelId="{DB3E819D-EC45-4EBD-9C49-09E7BA4EABED}" type="pres">
      <dgm:prSet presAssocID="{DAC75AAB-5FA5-4389-B2A7-DB740069AFD2}" presName="composite" presStyleCnt="0">
        <dgm:presLayoutVars>
          <dgm:chMax val="1"/>
          <dgm:dir/>
          <dgm:resizeHandles val="exact"/>
        </dgm:presLayoutVars>
      </dgm:prSet>
      <dgm:spPr/>
      <dgm:t>
        <a:bodyPr/>
        <a:lstStyle/>
        <a:p>
          <a:endParaRPr lang="fr-FR"/>
        </a:p>
      </dgm:t>
    </dgm:pt>
    <dgm:pt modelId="{C8D2CFB8-DE37-4903-9027-536A8390A7CA}" type="pres">
      <dgm:prSet presAssocID="{915821A9-2852-4620-905A-AE8FE5CF38DA}" presName="roof" presStyleLbl="dkBgShp" presStyleIdx="0" presStyleCnt="2" custLinFactNeighborY="-1154"/>
      <dgm:spPr/>
      <dgm:t>
        <a:bodyPr/>
        <a:lstStyle/>
        <a:p>
          <a:endParaRPr lang="fr-FR"/>
        </a:p>
      </dgm:t>
    </dgm:pt>
    <dgm:pt modelId="{AC073DBE-B88A-4BE0-9533-5499A1CF1A32}" type="pres">
      <dgm:prSet presAssocID="{915821A9-2852-4620-905A-AE8FE5CF38DA}" presName="pillars" presStyleCnt="0"/>
      <dgm:spPr/>
    </dgm:pt>
    <dgm:pt modelId="{DAF2138C-9FBC-493C-93E8-8D02532C6646}" type="pres">
      <dgm:prSet presAssocID="{915821A9-2852-4620-905A-AE8FE5CF38DA}" presName="pillar1" presStyleLbl="node1" presStyleIdx="0" presStyleCnt="3">
        <dgm:presLayoutVars>
          <dgm:bulletEnabled val="1"/>
        </dgm:presLayoutVars>
      </dgm:prSet>
      <dgm:spPr/>
      <dgm:t>
        <a:bodyPr/>
        <a:lstStyle/>
        <a:p>
          <a:endParaRPr lang="fr-FR"/>
        </a:p>
      </dgm:t>
    </dgm:pt>
    <dgm:pt modelId="{302C2213-BA87-4864-9EBA-2CB01A126580}" type="pres">
      <dgm:prSet presAssocID="{6B7683CC-F004-4C7E-98CE-0E9DF8F8E504}" presName="pillarX" presStyleLbl="node1" presStyleIdx="1" presStyleCnt="3">
        <dgm:presLayoutVars>
          <dgm:bulletEnabled val="1"/>
        </dgm:presLayoutVars>
      </dgm:prSet>
      <dgm:spPr/>
      <dgm:t>
        <a:bodyPr/>
        <a:lstStyle/>
        <a:p>
          <a:endParaRPr lang="fr-FR"/>
        </a:p>
      </dgm:t>
    </dgm:pt>
    <dgm:pt modelId="{6E6F97B0-F0B4-43E8-B259-40A2FCA61BA3}" type="pres">
      <dgm:prSet presAssocID="{FB628096-FF16-4114-852A-F47512CC0E07}" presName="pillarX" presStyleLbl="node1" presStyleIdx="2" presStyleCnt="3" custScaleY="99696" custLinFactNeighborY="549">
        <dgm:presLayoutVars>
          <dgm:bulletEnabled val="1"/>
        </dgm:presLayoutVars>
      </dgm:prSet>
      <dgm:spPr/>
      <dgm:t>
        <a:bodyPr/>
        <a:lstStyle/>
        <a:p>
          <a:endParaRPr lang="fr-FR"/>
        </a:p>
      </dgm:t>
    </dgm:pt>
    <dgm:pt modelId="{0BA812C3-FBBD-4800-8FF0-7B1AF08BD663}" type="pres">
      <dgm:prSet presAssocID="{915821A9-2852-4620-905A-AE8FE5CF38DA}" presName="base" presStyleLbl="dkBgShp" presStyleIdx="1" presStyleCnt="2"/>
      <dgm:spPr/>
    </dgm:pt>
  </dgm:ptLst>
  <dgm:cxnLst>
    <dgm:cxn modelId="{01518D00-217C-4713-B318-7898BFFDBEA9}" type="presOf" srcId="{FB628096-FF16-4114-852A-F47512CC0E07}" destId="{6E6F97B0-F0B4-43E8-B259-40A2FCA61BA3}" srcOrd="0" destOrd="0" presId="urn:microsoft.com/office/officeart/2005/8/layout/hList3"/>
    <dgm:cxn modelId="{C1FEABA2-5AAA-4FB6-8D4F-C58A275464A2}" srcId="{915821A9-2852-4620-905A-AE8FE5CF38DA}" destId="{FB628096-FF16-4114-852A-F47512CC0E07}" srcOrd="2" destOrd="0" parTransId="{DD8DC568-2A4D-46E0-BE2B-4013B9FF79FC}" sibTransId="{4997F9EC-1328-4384-B1CB-0119E6A10648}"/>
    <dgm:cxn modelId="{C1A2C60F-E80F-4C4B-90AA-2CB82FB3BB83}" srcId="{DAC75AAB-5FA5-4389-B2A7-DB740069AFD2}" destId="{915821A9-2852-4620-905A-AE8FE5CF38DA}" srcOrd="0" destOrd="0" parTransId="{43C6AD9E-3145-452F-93FE-5EE8C2268944}" sibTransId="{4762F3D6-08C9-49FD-B2C9-D875E6A8D00A}"/>
    <dgm:cxn modelId="{4628D87D-7D09-4031-9921-0A128DC87D40}" type="presOf" srcId="{DAC75AAB-5FA5-4389-B2A7-DB740069AFD2}" destId="{DB3E819D-EC45-4EBD-9C49-09E7BA4EABED}" srcOrd="0" destOrd="0" presId="urn:microsoft.com/office/officeart/2005/8/layout/hList3"/>
    <dgm:cxn modelId="{C0D60CFB-2B70-4E9E-B317-B1E26864EE78}" srcId="{915821A9-2852-4620-905A-AE8FE5CF38DA}" destId="{0696C5F6-E6F2-424C-81E5-6893B21C603F}" srcOrd="0" destOrd="0" parTransId="{6B402789-D3F2-4321-AAFA-63A810F79DCA}" sibTransId="{3D888D75-6231-48FF-AB74-5F5D7C5D56B8}"/>
    <dgm:cxn modelId="{20CAD4D9-A261-43A3-AF69-904B5C6F9DED}" type="presOf" srcId="{0696C5F6-E6F2-424C-81E5-6893B21C603F}" destId="{DAF2138C-9FBC-493C-93E8-8D02532C6646}" srcOrd="0" destOrd="0" presId="urn:microsoft.com/office/officeart/2005/8/layout/hList3"/>
    <dgm:cxn modelId="{0A44BAFF-99ED-4BBA-906F-4031A73D9D04}" srcId="{915821A9-2852-4620-905A-AE8FE5CF38DA}" destId="{6B7683CC-F004-4C7E-98CE-0E9DF8F8E504}" srcOrd="1" destOrd="0" parTransId="{27107EDB-80B2-41C0-9427-04E198C30359}" sibTransId="{1267DD70-3839-413B-8E14-B3EAD4E3A85A}"/>
    <dgm:cxn modelId="{E9578EC6-2365-4CF0-B9CD-949A6167DF89}" type="presOf" srcId="{6B7683CC-F004-4C7E-98CE-0E9DF8F8E504}" destId="{302C2213-BA87-4864-9EBA-2CB01A126580}" srcOrd="0" destOrd="0" presId="urn:microsoft.com/office/officeart/2005/8/layout/hList3"/>
    <dgm:cxn modelId="{C4878D39-6D49-4DE6-85FA-5FAA5A3DE90F}" type="presOf" srcId="{915821A9-2852-4620-905A-AE8FE5CF38DA}" destId="{C8D2CFB8-DE37-4903-9027-536A8390A7CA}" srcOrd="0" destOrd="0" presId="urn:microsoft.com/office/officeart/2005/8/layout/hList3"/>
    <dgm:cxn modelId="{941B9384-F270-4DFD-80EC-47931E67F72D}" type="presParOf" srcId="{DB3E819D-EC45-4EBD-9C49-09E7BA4EABED}" destId="{C8D2CFB8-DE37-4903-9027-536A8390A7CA}" srcOrd="0" destOrd="0" presId="urn:microsoft.com/office/officeart/2005/8/layout/hList3"/>
    <dgm:cxn modelId="{794B34A7-345F-4FD7-8292-CA3E65F2ED43}" type="presParOf" srcId="{DB3E819D-EC45-4EBD-9C49-09E7BA4EABED}" destId="{AC073DBE-B88A-4BE0-9533-5499A1CF1A32}" srcOrd="1" destOrd="0" presId="urn:microsoft.com/office/officeart/2005/8/layout/hList3"/>
    <dgm:cxn modelId="{1615D157-3706-426A-8070-B5DB1DC8C8B7}" type="presParOf" srcId="{AC073DBE-B88A-4BE0-9533-5499A1CF1A32}" destId="{DAF2138C-9FBC-493C-93E8-8D02532C6646}" srcOrd="0" destOrd="0" presId="urn:microsoft.com/office/officeart/2005/8/layout/hList3"/>
    <dgm:cxn modelId="{EBCD3E7B-2351-452A-B748-D45ED875A1E2}" type="presParOf" srcId="{AC073DBE-B88A-4BE0-9533-5499A1CF1A32}" destId="{302C2213-BA87-4864-9EBA-2CB01A126580}" srcOrd="1" destOrd="0" presId="urn:microsoft.com/office/officeart/2005/8/layout/hList3"/>
    <dgm:cxn modelId="{D1B319A7-48E5-4311-A15D-E82F2D521997}" type="presParOf" srcId="{AC073DBE-B88A-4BE0-9533-5499A1CF1A32}" destId="{6E6F97B0-F0B4-43E8-B259-40A2FCA61BA3}" srcOrd="2" destOrd="0" presId="urn:microsoft.com/office/officeart/2005/8/layout/hList3"/>
    <dgm:cxn modelId="{5F50AD8A-37D1-4606-82D7-9A3B17B30ED9}" type="presParOf" srcId="{DB3E819D-EC45-4EBD-9C49-09E7BA4EABED}" destId="{0BA812C3-FBBD-4800-8FF0-7B1AF08BD663}" srcOrd="2" destOrd="0" presId="urn:microsoft.com/office/officeart/2005/8/layout/hList3"/>
  </dgm:cxnLst>
  <dgm:bg/>
  <dgm:whole/>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FDA868E-11C0-42CD-AB45-AFB858314DE1}"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r>
              <a:rPr lang="fr-FR" smtClean="0"/>
              <a:t>Cliquez pour modifier le style du titre</a:t>
            </a:r>
            <a:endParaRPr lang="en-US"/>
          </a:p>
        </p:txBody>
      </p:sp>
      <p:sp>
        <p:nvSpPr>
          <p:cNvPr id="22531"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r>
              <a:rPr lang="fr-FR" smtClean="0"/>
              <a:t>Cliquez pour modifier le style des sous-titres du masque</a:t>
            </a:r>
            <a:endParaRPr lang="en-US"/>
          </a:p>
        </p:txBody>
      </p:sp>
      <p:sp>
        <p:nvSpPr>
          <p:cNvPr id="22532" name="Rectangle 4"/>
          <p:cNvSpPr>
            <a:spLocks noGrp="1" noChangeArrowheads="1"/>
          </p:cNvSpPr>
          <p:nvPr>
            <p:ph type="dt" sz="half" idx="2"/>
          </p:nvPr>
        </p:nvSpPr>
        <p:spPr/>
        <p:txBody>
          <a:bodyPr/>
          <a:lstStyle>
            <a:lvl1pPr>
              <a:defRPr/>
            </a:lvl1pPr>
          </a:lstStyle>
          <a:p>
            <a:endParaRPr lang="en-US"/>
          </a:p>
        </p:txBody>
      </p:sp>
      <p:sp>
        <p:nvSpPr>
          <p:cNvPr id="22533" name="Rectangle 5"/>
          <p:cNvSpPr>
            <a:spLocks noGrp="1" noChangeArrowheads="1"/>
          </p:cNvSpPr>
          <p:nvPr>
            <p:ph type="ftr" sz="quarter" idx="3"/>
          </p:nvPr>
        </p:nvSpPr>
        <p:spPr/>
        <p:txBody>
          <a:bodyPr/>
          <a:lstStyle>
            <a:lvl1pPr>
              <a:defRPr/>
            </a:lvl1pPr>
          </a:lstStyle>
          <a:p>
            <a:endParaRPr lang="en-US"/>
          </a:p>
        </p:txBody>
      </p:sp>
      <p:sp>
        <p:nvSpPr>
          <p:cNvPr id="22534" name="Rectangle 6"/>
          <p:cNvSpPr>
            <a:spLocks noGrp="1" noChangeArrowheads="1"/>
          </p:cNvSpPr>
          <p:nvPr>
            <p:ph type="sldNum" sz="quarter" idx="4"/>
          </p:nvPr>
        </p:nvSpPr>
        <p:spPr/>
        <p:txBody>
          <a:bodyPr/>
          <a:lstStyle>
            <a:lvl1pPr>
              <a:defRPr/>
            </a:lvl1pPr>
          </a:lstStyle>
          <a:p>
            <a:fld id="{2F7333C4-1DF3-4610-A8A0-51AB52AAE550}" type="slidenum">
              <a:rPr lang="en-US"/>
              <a:pPr/>
              <a:t>‹N°›</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755145E7-AF4A-4B78-BE71-3E4BBCE89C36}" type="slidenum">
              <a:rPr lang="en-US"/>
              <a:pPr/>
              <a:t>‹N°›</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439025" y="274638"/>
            <a:ext cx="158115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693988" y="274638"/>
            <a:ext cx="4592637"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CD9E23A9-793E-4724-AE53-F2D982EB20A5}" type="slidenum">
              <a:rPr lang="en-US"/>
              <a:pPr/>
              <a:t>‹N°›</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fr-FR"/>
          </a:p>
        </p:txBody>
      </p:sp>
      <p:sp>
        <p:nvSpPr>
          <p:cNvPr id="29699" name="Rectangle 3"/>
          <p:cNvSpPr>
            <a:spLocks noGrp="1" noChangeArrowheads="1"/>
          </p:cNvSpPr>
          <p:nvPr>
            <p:ph type="ctrTitle"/>
            <p:custDataLst>
              <p:tags r:id="rId1"/>
            </p:custDataLst>
          </p:nvPr>
        </p:nvSpPr>
        <p:spPr>
          <a:xfrm>
            <a:off x="455613" y="2130425"/>
            <a:ext cx="7313612" cy="1470025"/>
          </a:xfrm>
        </p:spPr>
        <p:txBody>
          <a:bodyPr/>
          <a:lstStyle>
            <a:lvl1pPr>
              <a:defRPr/>
            </a:lvl1pPr>
          </a:lstStyle>
          <a:p>
            <a:r>
              <a:rPr lang="en-US"/>
              <a:t>Click to edit Master title style</a:t>
            </a:r>
          </a:p>
        </p:txBody>
      </p:sp>
      <p:sp>
        <p:nvSpPr>
          <p:cNvPr id="29700" name="Rectangle 4"/>
          <p:cNvSpPr>
            <a:spLocks noGrp="1" noChangeArrowheads="1"/>
          </p:cNvSpPr>
          <p:nvPr>
            <p:ph type="subTitle" idx="1"/>
            <p:custDataLst>
              <p:tags r:id="rId2"/>
            </p:custDataLst>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29701" name="Rectangle 5"/>
          <p:cNvSpPr>
            <a:spLocks noGrp="1" noChangeArrowheads="1"/>
          </p:cNvSpPr>
          <p:nvPr>
            <p:ph type="dt" sz="half" idx="2"/>
          </p:nvPr>
        </p:nvSpPr>
        <p:spPr/>
        <p:txBody>
          <a:bodyPr/>
          <a:lstStyle>
            <a:lvl1pPr>
              <a:defRPr/>
            </a:lvl1pPr>
          </a:lstStyle>
          <a:p>
            <a:endParaRPr lang="en-US"/>
          </a:p>
        </p:txBody>
      </p:sp>
      <p:sp>
        <p:nvSpPr>
          <p:cNvPr id="29702" name="Rectangle 6"/>
          <p:cNvSpPr>
            <a:spLocks noGrp="1" noChangeArrowheads="1"/>
          </p:cNvSpPr>
          <p:nvPr>
            <p:ph type="ftr" sz="quarter" idx="3"/>
          </p:nvPr>
        </p:nvSpPr>
        <p:spPr/>
        <p:txBody>
          <a:bodyPr/>
          <a:lstStyle>
            <a:lvl1pPr>
              <a:defRPr/>
            </a:lvl1pPr>
          </a:lstStyle>
          <a:p>
            <a:endParaRPr lang="en-US"/>
          </a:p>
        </p:txBody>
      </p:sp>
      <p:sp>
        <p:nvSpPr>
          <p:cNvPr id="29703" name="Rectangle 7"/>
          <p:cNvSpPr>
            <a:spLocks noGrp="1" noChangeArrowheads="1"/>
          </p:cNvSpPr>
          <p:nvPr>
            <p:ph type="sldNum" sz="quarter" idx="4"/>
          </p:nvPr>
        </p:nvSpPr>
        <p:spPr/>
        <p:txBody>
          <a:bodyPr/>
          <a:lstStyle>
            <a:lvl1pPr>
              <a:defRPr/>
            </a:lvl1pPr>
          </a:lstStyle>
          <a:p>
            <a:fld id="{E4F8A1B1-0757-4B49-9C4D-6AFBDD6B0EBB}" type="slidenum">
              <a:rPr lang="en-US"/>
              <a:pPr/>
              <a:t>‹N°›</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BA84F470-982D-47CC-9F94-4E3D6AB6FF2D}" type="slidenum">
              <a:rPr lang="en-US"/>
              <a:pPr/>
              <a:t>‹N°›</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21C9A07E-D6E3-4F9A-B88D-A5CA7DE8C9E2}" type="slidenum">
              <a:rPr lang="en-US"/>
              <a:pPr/>
              <a:t>‹N°›</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en-US"/>
          </a:p>
        </p:txBody>
      </p:sp>
      <p:sp>
        <p:nvSpPr>
          <p:cNvPr id="6" name="Espace réservé du pied de page 5"/>
          <p:cNvSpPr>
            <a:spLocks noGrp="1"/>
          </p:cNvSpPr>
          <p:nvPr>
            <p:ph type="ftr" sz="quarter" idx="11"/>
          </p:nvPr>
        </p:nvSpPr>
        <p:spPr/>
        <p:txBody>
          <a:bodyPr/>
          <a:lstStyle>
            <a:lvl1pPr>
              <a:defRPr/>
            </a:lvl1pPr>
          </a:lstStyle>
          <a:p>
            <a:endParaRPr lang="en-US"/>
          </a:p>
        </p:txBody>
      </p:sp>
      <p:sp>
        <p:nvSpPr>
          <p:cNvPr id="7" name="Espace réservé du numéro de diapositive 6"/>
          <p:cNvSpPr>
            <a:spLocks noGrp="1"/>
          </p:cNvSpPr>
          <p:nvPr>
            <p:ph type="sldNum" sz="quarter" idx="12"/>
          </p:nvPr>
        </p:nvSpPr>
        <p:spPr/>
        <p:txBody>
          <a:bodyPr/>
          <a:lstStyle>
            <a:lvl1pPr>
              <a:defRPr/>
            </a:lvl1pPr>
          </a:lstStyle>
          <a:p>
            <a:fld id="{632D2127-764A-4E00-8D7F-FCD99D250B21}" type="slidenum">
              <a:rPr lang="en-US"/>
              <a:pPr/>
              <a:t>‹N°›</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en-US"/>
          </a:p>
        </p:txBody>
      </p:sp>
      <p:sp>
        <p:nvSpPr>
          <p:cNvPr id="8" name="Espace réservé du pied de page 7"/>
          <p:cNvSpPr>
            <a:spLocks noGrp="1"/>
          </p:cNvSpPr>
          <p:nvPr>
            <p:ph type="ftr" sz="quarter" idx="11"/>
          </p:nvPr>
        </p:nvSpPr>
        <p:spPr/>
        <p:txBody>
          <a:bodyPr/>
          <a:lstStyle>
            <a:lvl1pPr>
              <a:defRPr/>
            </a:lvl1pPr>
          </a:lstStyle>
          <a:p>
            <a:endParaRPr lang="en-US"/>
          </a:p>
        </p:txBody>
      </p:sp>
      <p:sp>
        <p:nvSpPr>
          <p:cNvPr id="9" name="Espace réservé du numéro de diapositive 8"/>
          <p:cNvSpPr>
            <a:spLocks noGrp="1"/>
          </p:cNvSpPr>
          <p:nvPr>
            <p:ph type="sldNum" sz="quarter" idx="12"/>
          </p:nvPr>
        </p:nvSpPr>
        <p:spPr/>
        <p:txBody>
          <a:bodyPr/>
          <a:lstStyle>
            <a:lvl1pPr>
              <a:defRPr/>
            </a:lvl1pPr>
          </a:lstStyle>
          <a:p>
            <a:fld id="{A7E163D9-314F-4630-B31C-1AAB36F2161D}" type="slidenum">
              <a:rPr lang="en-US"/>
              <a:pPr/>
              <a:t>‹N°›</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en-US"/>
          </a:p>
        </p:txBody>
      </p:sp>
      <p:sp>
        <p:nvSpPr>
          <p:cNvPr id="4" name="Espace réservé du pied de page 3"/>
          <p:cNvSpPr>
            <a:spLocks noGrp="1"/>
          </p:cNvSpPr>
          <p:nvPr>
            <p:ph type="ftr" sz="quarter" idx="11"/>
          </p:nvPr>
        </p:nvSpPr>
        <p:spPr/>
        <p:txBody>
          <a:bodyPr/>
          <a:lstStyle>
            <a:lvl1pPr>
              <a:defRPr/>
            </a:lvl1pPr>
          </a:lstStyle>
          <a:p>
            <a:endParaRPr lang="en-US"/>
          </a:p>
        </p:txBody>
      </p:sp>
      <p:sp>
        <p:nvSpPr>
          <p:cNvPr id="5" name="Espace réservé du numéro de diapositive 4"/>
          <p:cNvSpPr>
            <a:spLocks noGrp="1"/>
          </p:cNvSpPr>
          <p:nvPr>
            <p:ph type="sldNum" sz="quarter" idx="12"/>
          </p:nvPr>
        </p:nvSpPr>
        <p:spPr/>
        <p:txBody>
          <a:bodyPr/>
          <a:lstStyle>
            <a:lvl1pPr>
              <a:defRPr/>
            </a:lvl1pPr>
          </a:lstStyle>
          <a:p>
            <a:fld id="{92FDD8E0-FEC1-4E9E-BCE3-FB86C16B5C0B}" type="slidenum">
              <a:rPr lang="en-US"/>
              <a:pPr/>
              <a:t>‹N°›</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en-US"/>
          </a:p>
        </p:txBody>
      </p:sp>
      <p:sp>
        <p:nvSpPr>
          <p:cNvPr id="3" name="Espace réservé du pied de page 2"/>
          <p:cNvSpPr>
            <a:spLocks noGrp="1"/>
          </p:cNvSpPr>
          <p:nvPr>
            <p:ph type="ftr" sz="quarter" idx="11"/>
          </p:nvPr>
        </p:nvSpPr>
        <p:spPr/>
        <p:txBody>
          <a:bodyPr/>
          <a:lstStyle>
            <a:lvl1pPr>
              <a:defRPr/>
            </a:lvl1pPr>
          </a:lstStyle>
          <a:p>
            <a:endParaRPr lang="en-US"/>
          </a:p>
        </p:txBody>
      </p:sp>
      <p:sp>
        <p:nvSpPr>
          <p:cNvPr id="4" name="Espace réservé du numéro de diapositive 3"/>
          <p:cNvSpPr>
            <a:spLocks noGrp="1"/>
          </p:cNvSpPr>
          <p:nvPr>
            <p:ph type="sldNum" sz="quarter" idx="12"/>
          </p:nvPr>
        </p:nvSpPr>
        <p:spPr/>
        <p:txBody>
          <a:bodyPr/>
          <a:lstStyle>
            <a:lvl1pPr>
              <a:defRPr/>
            </a:lvl1pPr>
          </a:lstStyle>
          <a:p>
            <a:fld id="{AB5501F5-8A9B-42E6-B1BD-E1FB23413F38}" type="slidenum">
              <a:rPr lang="en-US"/>
              <a:pPr/>
              <a:t>‹N°›</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en-US"/>
          </a:p>
        </p:txBody>
      </p:sp>
      <p:sp>
        <p:nvSpPr>
          <p:cNvPr id="6" name="Espace réservé du pied de page 5"/>
          <p:cNvSpPr>
            <a:spLocks noGrp="1"/>
          </p:cNvSpPr>
          <p:nvPr>
            <p:ph type="ftr" sz="quarter" idx="11"/>
          </p:nvPr>
        </p:nvSpPr>
        <p:spPr/>
        <p:txBody>
          <a:bodyPr/>
          <a:lstStyle>
            <a:lvl1pPr>
              <a:defRPr/>
            </a:lvl1pPr>
          </a:lstStyle>
          <a:p>
            <a:endParaRPr lang="en-US"/>
          </a:p>
        </p:txBody>
      </p:sp>
      <p:sp>
        <p:nvSpPr>
          <p:cNvPr id="7" name="Espace réservé du numéro de diapositive 6"/>
          <p:cNvSpPr>
            <a:spLocks noGrp="1"/>
          </p:cNvSpPr>
          <p:nvPr>
            <p:ph type="sldNum" sz="quarter" idx="12"/>
          </p:nvPr>
        </p:nvSpPr>
        <p:spPr/>
        <p:txBody>
          <a:bodyPr/>
          <a:lstStyle>
            <a:lvl1pPr>
              <a:defRPr/>
            </a:lvl1pPr>
          </a:lstStyle>
          <a:p>
            <a:fld id="{AED0B560-B2B8-408E-ABCF-BE2C86DCA1B5}" type="slidenum">
              <a:rPr lang="en-US"/>
              <a:pPr/>
              <a:t>‹N°›</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D690BD98-151A-4DCA-80BB-29D489AEDCF7}" type="slidenum">
              <a:rPr lang="en-US"/>
              <a:pPr/>
              <a:t>‹N°›</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en-US"/>
          </a:p>
        </p:txBody>
      </p:sp>
      <p:sp>
        <p:nvSpPr>
          <p:cNvPr id="6" name="Espace réservé du pied de page 5"/>
          <p:cNvSpPr>
            <a:spLocks noGrp="1"/>
          </p:cNvSpPr>
          <p:nvPr>
            <p:ph type="ftr" sz="quarter" idx="11"/>
          </p:nvPr>
        </p:nvSpPr>
        <p:spPr/>
        <p:txBody>
          <a:bodyPr/>
          <a:lstStyle>
            <a:lvl1pPr>
              <a:defRPr/>
            </a:lvl1pPr>
          </a:lstStyle>
          <a:p>
            <a:endParaRPr lang="en-US"/>
          </a:p>
        </p:txBody>
      </p:sp>
      <p:sp>
        <p:nvSpPr>
          <p:cNvPr id="7" name="Espace réservé du numéro de diapositive 6"/>
          <p:cNvSpPr>
            <a:spLocks noGrp="1"/>
          </p:cNvSpPr>
          <p:nvPr>
            <p:ph type="sldNum" sz="quarter" idx="12"/>
          </p:nvPr>
        </p:nvSpPr>
        <p:spPr/>
        <p:txBody>
          <a:bodyPr/>
          <a:lstStyle>
            <a:lvl1pPr>
              <a:defRPr/>
            </a:lvl1pPr>
          </a:lstStyle>
          <a:p>
            <a:fld id="{902CEC7B-7D7A-443B-AA45-3B64D7413F48}" type="slidenum">
              <a:rPr lang="en-US"/>
              <a:pPr/>
              <a:t>‹N°›</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10F94C8C-ECD4-4AF0-924E-619FFE5D2B37}" type="slidenum">
              <a:rPr lang="en-US"/>
              <a:pPr/>
              <a:t>‹N°›</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6225" y="274638"/>
            <a:ext cx="2055813"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5613" y="274638"/>
            <a:ext cx="6018212"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000D2FF4-0E98-4F50-A7F7-A244C80B012F}" type="slidenum">
              <a:rPr lang="en-US"/>
              <a:pPr/>
              <a:t>‹N°›</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8636F7D4-BC18-4D1E-8142-69A9AF223BAE}" type="slidenum">
              <a:rPr lang="en-US"/>
              <a:pPr/>
              <a:t>‹N°›</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en-US"/>
          </a:p>
        </p:txBody>
      </p:sp>
      <p:sp>
        <p:nvSpPr>
          <p:cNvPr id="6" name="Espace réservé du pied de page 5"/>
          <p:cNvSpPr>
            <a:spLocks noGrp="1"/>
          </p:cNvSpPr>
          <p:nvPr>
            <p:ph type="ftr" sz="quarter" idx="11"/>
          </p:nvPr>
        </p:nvSpPr>
        <p:spPr/>
        <p:txBody>
          <a:bodyPr/>
          <a:lstStyle>
            <a:lvl1pPr>
              <a:defRPr/>
            </a:lvl1pPr>
          </a:lstStyle>
          <a:p>
            <a:endParaRPr lang="en-US"/>
          </a:p>
        </p:txBody>
      </p:sp>
      <p:sp>
        <p:nvSpPr>
          <p:cNvPr id="7" name="Espace réservé du numéro de diapositive 6"/>
          <p:cNvSpPr>
            <a:spLocks noGrp="1"/>
          </p:cNvSpPr>
          <p:nvPr>
            <p:ph type="sldNum" sz="quarter" idx="12"/>
          </p:nvPr>
        </p:nvSpPr>
        <p:spPr/>
        <p:txBody>
          <a:bodyPr/>
          <a:lstStyle>
            <a:lvl1pPr>
              <a:defRPr/>
            </a:lvl1pPr>
          </a:lstStyle>
          <a:p>
            <a:fld id="{4B94D2AD-1C48-4A51-8E70-24D2D29928F7}" type="slidenum">
              <a:rPr lang="en-US"/>
              <a:pPr/>
              <a:t>‹N°›</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en-US"/>
          </a:p>
        </p:txBody>
      </p:sp>
      <p:sp>
        <p:nvSpPr>
          <p:cNvPr id="8" name="Espace réservé du pied de page 7"/>
          <p:cNvSpPr>
            <a:spLocks noGrp="1"/>
          </p:cNvSpPr>
          <p:nvPr>
            <p:ph type="ftr" sz="quarter" idx="11"/>
          </p:nvPr>
        </p:nvSpPr>
        <p:spPr/>
        <p:txBody>
          <a:bodyPr/>
          <a:lstStyle>
            <a:lvl1pPr>
              <a:defRPr/>
            </a:lvl1pPr>
          </a:lstStyle>
          <a:p>
            <a:endParaRPr lang="en-US"/>
          </a:p>
        </p:txBody>
      </p:sp>
      <p:sp>
        <p:nvSpPr>
          <p:cNvPr id="9" name="Espace réservé du numéro de diapositive 8"/>
          <p:cNvSpPr>
            <a:spLocks noGrp="1"/>
          </p:cNvSpPr>
          <p:nvPr>
            <p:ph type="sldNum" sz="quarter" idx="12"/>
          </p:nvPr>
        </p:nvSpPr>
        <p:spPr/>
        <p:txBody>
          <a:bodyPr/>
          <a:lstStyle>
            <a:lvl1pPr>
              <a:defRPr/>
            </a:lvl1pPr>
          </a:lstStyle>
          <a:p>
            <a:fld id="{4203A0E7-44C5-4AE5-B6D6-E55C6A447C25}" type="slidenum">
              <a:rPr lang="en-US"/>
              <a:pPr/>
              <a:t>‹N°›</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en-US"/>
          </a:p>
        </p:txBody>
      </p:sp>
      <p:sp>
        <p:nvSpPr>
          <p:cNvPr id="4" name="Espace réservé du pied de page 3"/>
          <p:cNvSpPr>
            <a:spLocks noGrp="1"/>
          </p:cNvSpPr>
          <p:nvPr>
            <p:ph type="ftr" sz="quarter" idx="11"/>
          </p:nvPr>
        </p:nvSpPr>
        <p:spPr/>
        <p:txBody>
          <a:bodyPr/>
          <a:lstStyle>
            <a:lvl1pPr>
              <a:defRPr/>
            </a:lvl1pPr>
          </a:lstStyle>
          <a:p>
            <a:endParaRPr lang="en-US"/>
          </a:p>
        </p:txBody>
      </p:sp>
      <p:sp>
        <p:nvSpPr>
          <p:cNvPr id="5" name="Espace réservé du numéro de diapositive 4"/>
          <p:cNvSpPr>
            <a:spLocks noGrp="1"/>
          </p:cNvSpPr>
          <p:nvPr>
            <p:ph type="sldNum" sz="quarter" idx="12"/>
          </p:nvPr>
        </p:nvSpPr>
        <p:spPr/>
        <p:txBody>
          <a:bodyPr/>
          <a:lstStyle>
            <a:lvl1pPr>
              <a:defRPr/>
            </a:lvl1pPr>
          </a:lstStyle>
          <a:p>
            <a:fld id="{ED353438-021F-4176-A683-60E9340BF848}" type="slidenum">
              <a:rPr lang="en-US"/>
              <a:pPr/>
              <a:t>‹N°›</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en-US"/>
          </a:p>
        </p:txBody>
      </p:sp>
      <p:sp>
        <p:nvSpPr>
          <p:cNvPr id="3" name="Espace réservé du pied de page 2"/>
          <p:cNvSpPr>
            <a:spLocks noGrp="1"/>
          </p:cNvSpPr>
          <p:nvPr>
            <p:ph type="ftr" sz="quarter" idx="11"/>
          </p:nvPr>
        </p:nvSpPr>
        <p:spPr/>
        <p:txBody>
          <a:bodyPr/>
          <a:lstStyle>
            <a:lvl1pPr>
              <a:defRPr/>
            </a:lvl1pPr>
          </a:lstStyle>
          <a:p>
            <a:endParaRPr lang="en-US"/>
          </a:p>
        </p:txBody>
      </p:sp>
      <p:sp>
        <p:nvSpPr>
          <p:cNvPr id="4" name="Espace réservé du numéro de diapositive 3"/>
          <p:cNvSpPr>
            <a:spLocks noGrp="1"/>
          </p:cNvSpPr>
          <p:nvPr>
            <p:ph type="sldNum" sz="quarter" idx="12"/>
          </p:nvPr>
        </p:nvSpPr>
        <p:spPr/>
        <p:txBody>
          <a:bodyPr/>
          <a:lstStyle>
            <a:lvl1pPr>
              <a:defRPr/>
            </a:lvl1pPr>
          </a:lstStyle>
          <a:p>
            <a:fld id="{88963E63-638B-4431-94F2-546090D8C3CA}" type="slidenum">
              <a:rPr lang="en-US"/>
              <a:pPr/>
              <a:t>‹N°›</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en-US"/>
          </a:p>
        </p:txBody>
      </p:sp>
      <p:sp>
        <p:nvSpPr>
          <p:cNvPr id="6" name="Espace réservé du pied de page 5"/>
          <p:cNvSpPr>
            <a:spLocks noGrp="1"/>
          </p:cNvSpPr>
          <p:nvPr>
            <p:ph type="ftr" sz="quarter" idx="11"/>
          </p:nvPr>
        </p:nvSpPr>
        <p:spPr/>
        <p:txBody>
          <a:bodyPr/>
          <a:lstStyle>
            <a:lvl1pPr>
              <a:defRPr/>
            </a:lvl1pPr>
          </a:lstStyle>
          <a:p>
            <a:endParaRPr lang="en-US"/>
          </a:p>
        </p:txBody>
      </p:sp>
      <p:sp>
        <p:nvSpPr>
          <p:cNvPr id="7" name="Espace réservé du numéro de diapositive 6"/>
          <p:cNvSpPr>
            <a:spLocks noGrp="1"/>
          </p:cNvSpPr>
          <p:nvPr>
            <p:ph type="sldNum" sz="quarter" idx="12"/>
          </p:nvPr>
        </p:nvSpPr>
        <p:spPr/>
        <p:txBody>
          <a:bodyPr/>
          <a:lstStyle>
            <a:lvl1pPr>
              <a:defRPr/>
            </a:lvl1pPr>
          </a:lstStyle>
          <a:p>
            <a:fld id="{49BB9F2C-4D4A-43EA-B803-0072EFF295AD}" type="slidenum">
              <a:rPr lang="en-US"/>
              <a:pPr/>
              <a:t>‹N°›</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en-US"/>
          </a:p>
        </p:txBody>
      </p:sp>
      <p:sp>
        <p:nvSpPr>
          <p:cNvPr id="6" name="Espace réservé du pied de page 5"/>
          <p:cNvSpPr>
            <a:spLocks noGrp="1"/>
          </p:cNvSpPr>
          <p:nvPr>
            <p:ph type="ftr" sz="quarter" idx="11"/>
          </p:nvPr>
        </p:nvSpPr>
        <p:spPr/>
        <p:txBody>
          <a:bodyPr/>
          <a:lstStyle>
            <a:lvl1pPr>
              <a:defRPr/>
            </a:lvl1pPr>
          </a:lstStyle>
          <a:p>
            <a:endParaRPr lang="en-US"/>
          </a:p>
        </p:txBody>
      </p:sp>
      <p:sp>
        <p:nvSpPr>
          <p:cNvPr id="7" name="Espace réservé du numéro de diapositive 6"/>
          <p:cNvSpPr>
            <a:spLocks noGrp="1"/>
          </p:cNvSpPr>
          <p:nvPr>
            <p:ph type="sldNum" sz="quarter" idx="12"/>
          </p:nvPr>
        </p:nvSpPr>
        <p:spPr/>
        <p:txBody>
          <a:bodyPr/>
          <a:lstStyle>
            <a:lvl1pPr>
              <a:defRPr/>
            </a:lvl1pPr>
          </a:lstStyle>
          <a:p>
            <a:fld id="{57FC32E9-3EDC-47D8-A405-14733084FA75}" type="slidenum">
              <a:rPr lang="en-US"/>
              <a:pPr/>
              <a:t>‹N°›</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fr-FR" smtClean="0"/>
              <a:t>Cliquez pour modifier le style du titre</a:t>
            </a:r>
            <a:endParaRPr lang="en-US"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0E59297-CF34-4E36-BD5E-EE53F3083B2B}" type="slidenum">
              <a:rPr lang="en-US"/>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fr-FR"/>
          </a:p>
        </p:txBody>
      </p:sp>
      <p:sp>
        <p:nvSpPr>
          <p:cNvPr id="28675"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8676"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86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86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F42F8A0-F2F9-4EC1-AE03-B9664A85BF44}" type="slidenum">
              <a:rPr lang="en-US"/>
              <a:pPr/>
              <a:t>‹N°›</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defRPr>
      </a:lvl2pPr>
      <a:lvl3pPr algn="l" rtl="0" fontAlgn="base">
        <a:spcBef>
          <a:spcPct val="0"/>
        </a:spcBef>
        <a:spcAft>
          <a:spcPct val="0"/>
        </a:spcAft>
        <a:buClr>
          <a:schemeClr val="tx1"/>
        </a:buClr>
        <a:defRPr sz="3200">
          <a:solidFill>
            <a:schemeClr val="tx1"/>
          </a:solidFill>
          <a:latin typeface="Arial" charset="0"/>
        </a:defRPr>
      </a:lvl3pPr>
      <a:lvl4pPr algn="l" rtl="0" fontAlgn="base">
        <a:spcBef>
          <a:spcPct val="0"/>
        </a:spcBef>
        <a:spcAft>
          <a:spcPct val="0"/>
        </a:spcAft>
        <a:buClr>
          <a:schemeClr val="tx1"/>
        </a:buClr>
        <a:defRPr sz="3200">
          <a:solidFill>
            <a:schemeClr val="tx1"/>
          </a:solidFill>
          <a:latin typeface="Arial" charset="0"/>
        </a:defRPr>
      </a:lvl4pPr>
      <a:lvl5pPr algn="l" rtl="0" fontAlgn="base">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defRPr>
      </a:lvl2pPr>
      <a:lvl3pPr marL="1143000" indent="-228600" algn="l" rtl="0" fontAlgn="base">
        <a:spcBef>
          <a:spcPct val="20000"/>
        </a:spcBef>
        <a:spcAft>
          <a:spcPct val="0"/>
        </a:spcAft>
        <a:buClr>
          <a:schemeClr val="tx1"/>
        </a:buClr>
        <a:buChar char="•"/>
        <a:defRPr sz="2400">
          <a:solidFill>
            <a:schemeClr val="tx1"/>
          </a:solidFill>
          <a:latin typeface="+mn-lt"/>
        </a:defRPr>
      </a:lvl3pPr>
      <a:lvl4pPr marL="1600200" indent="-228600" algn="l" rtl="0" fontAlgn="base">
        <a:spcBef>
          <a:spcPct val="20000"/>
        </a:spcBef>
        <a:spcAft>
          <a:spcPct val="0"/>
        </a:spcAft>
        <a:buClr>
          <a:schemeClr val="tx1"/>
        </a:buClr>
        <a:buChar char="•"/>
        <a:defRPr sz="2400">
          <a:solidFill>
            <a:schemeClr val="tx1"/>
          </a:solidFill>
          <a:latin typeface="+mn-lt"/>
        </a:defRPr>
      </a:lvl4pPr>
      <a:lvl5pPr marL="2057400" indent="-228600" algn="l" rtl="0" fontAlgn="base">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20.png"/><Relationship Id="rId7" Type="http://schemas.openxmlformats.org/officeDocument/2006/relationships/diagramQuickStyle" Target="../diagrams/quickStyle5.xml"/><Relationship Id="rId2" Type="http://schemas.openxmlformats.org/officeDocument/2006/relationships/image" Target="../media/image21.jpeg"/><Relationship Id="rId1" Type="http://schemas.openxmlformats.org/officeDocument/2006/relationships/slideLayout" Target="../slideLayouts/slideLayout13.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15.jpeg"/><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1" name="Picture 5" descr="C:\Users\RAMZI\Desktop\Nouveau dossier\Image1.pn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8" name="Rectangle 7"/>
          <p:cNvSpPr/>
          <p:nvPr/>
        </p:nvSpPr>
        <p:spPr>
          <a:xfrm>
            <a:off x="2463067" y="3562877"/>
            <a:ext cx="4423006" cy="646331"/>
          </a:xfrm>
          <a:prstGeom prst="rect">
            <a:avLst/>
          </a:prstGeom>
          <a:noFill/>
        </p:spPr>
        <p:txBody>
          <a:bodyPr wrap="none" lIns="91440" tIns="45720" rIns="91440" bIns="45720">
            <a:spAutoFit/>
          </a:bodyPr>
          <a:lstStyle/>
          <a:p>
            <a:pPr algn="ctr" rtl="1"/>
            <a:r>
              <a:rPr lang="ar-DZ"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bg1">
                      <a:alpha val="40000"/>
                    </a:schemeClr>
                  </a:glow>
                  <a:outerShdw blurRad="50800" algn="tl" rotWithShape="0">
                    <a:srgbClr val="000000"/>
                  </a:outerShdw>
                </a:effectLst>
              </a:rPr>
              <a:t>تخصص تربية </a:t>
            </a:r>
            <a:r>
              <a:rPr lang="ar-DZ" sz="3600" b="1" dirty="0" err="1"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bg1">
                      <a:alpha val="40000"/>
                    </a:schemeClr>
                  </a:glow>
                  <a:outerShdw blurRad="50800" algn="tl" rotWithShape="0">
                    <a:srgbClr val="000000"/>
                  </a:outerShdw>
                </a:effectLst>
              </a:rPr>
              <a:t>و</a:t>
            </a:r>
            <a:r>
              <a:rPr lang="ar-DZ"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bg1">
                      <a:alpha val="40000"/>
                    </a:schemeClr>
                  </a:glow>
                  <a:outerShdw blurRad="50800" algn="tl" rotWithShape="0">
                    <a:srgbClr val="000000"/>
                  </a:outerShdw>
                </a:effectLst>
              </a:rPr>
              <a:t> علم الحركة</a:t>
            </a:r>
            <a:endParaRPr lang="fr-FR" sz="3600" b="1"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bg1">
                    <a:alpha val="40000"/>
                  </a:schemeClr>
                </a:glow>
                <a:outerShdw blurRad="50800" algn="tl" rotWithShape="0">
                  <a:srgbClr val="000000"/>
                </a:outerShdw>
              </a:effectLst>
            </a:endParaRPr>
          </a:p>
        </p:txBody>
      </p:sp>
      <p:sp>
        <p:nvSpPr>
          <p:cNvPr id="9" name="Rectangle 8"/>
          <p:cNvSpPr/>
          <p:nvPr/>
        </p:nvSpPr>
        <p:spPr>
          <a:xfrm>
            <a:off x="495525" y="586781"/>
            <a:ext cx="8326318" cy="1938992"/>
          </a:xfrm>
          <a:prstGeom prst="rect">
            <a:avLst/>
          </a:prstGeom>
          <a:noFill/>
        </p:spPr>
        <p:txBody>
          <a:bodyPr wrap="none" lIns="91440" tIns="45720" rIns="91440" bIns="45720">
            <a:spAutoFit/>
          </a:bodyPr>
          <a:lstStyle/>
          <a:p>
            <a:pPr algn="ctr" rtl="1"/>
            <a:r>
              <a:rPr lang="ar-DZ" sz="44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جامعة العربي بن مهدي أم البواقي</a:t>
            </a:r>
          </a:p>
          <a:p>
            <a:pPr algn="ctr" rtl="1"/>
            <a:r>
              <a:rPr lang="ar-DZ" sz="4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معهد علوم </a:t>
            </a:r>
            <a:r>
              <a:rPr lang="ar-DZ" sz="4000" b="1" dirty="0" err="1"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a:t>
            </a:r>
            <a:r>
              <a:rPr lang="ar-DZ" sz="4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تقنيات النشاطات البدنية </a:t>
            </a:r>
            <a:r>
              <a:rPr lang="ar-DZ" sz="4000" b="1" dirty="0" err="1"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a:t>
            </a:r>
            <a:r>
              <a:rPr lang="ar-DZ" sz="40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الرياضية</a:t>
            </a:r>
          </a:p>
          <a:p>
            <a:pPr algn="ctr" rtl="1"/>
            <a:r>
              <a:rPr lang="ar-DZ"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قسم التربية البدنية </a:t>
            </a:r>
            <a:r>
              <a:rPr lang="ar-DZ" sz="3600" b="1" dirty="0" err="1"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a:t>
            </a:r>
            <a:r>
              <a:rPr lang="ar-DZ" sz="3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الرياضية</a:t>
            </a:r>
            <a:endParaRPr lang="ar-DZ" sz="66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Rectangle 9"/>
          <p:cNvSpPr/>
          <p:nvPr/>
        </p:nvSpPr>
        <p:spPr>
          <a:xfrm>
            <a:off x="1434451" y="3054648"/>
            <a:ext cx="6551794" cy="523220"/>
          </a:xfrm>
          <a:prstGeom prst="rect">
            <a:avLst/>
          </a:prstGeom>
          <a:noFill/>
        </p:spPr>
        <p:txBody>
          <a:bodyPr wrap="none" lIns="91440" tIns="45720" rIns="91440" bIns="45720">
            <a:spAutoFit/>
          </a:bodyPr>
          <a:lstStyle/>
          <a:p>
            <a:pPr algn="ctr" rtl="1"/>
            <a:r>
              <a:rPr lang="ar-DZ" sz="28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مذكرة مكملة لنيل شهادة </a:t>
            </a:r>
            <a:r>
              <a:rPr lang="ar-DZ" sz="2800" b="1" dirty="0" err="1"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ماستر</a:t>
            </a:r>
            <a:r>
              <a:rPr lang="ar-DZ" sz="28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في تربية </a:t>
            </a:r>
            <a:r>
              <a:rPr lang="ar-DZ" sz="2800" b="1" dirty="0" err="1"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a:t>
            </a:r>
            <a:r>
              <a:rPr lang="ar-DZ" sz="2800"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علم الحركة</a:t>
            </a:r>
            <a:endParaRPr lang="fr-FR" sz="2800" b="1"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4" name="ZoneTexte 13"/>
          <p:cNvSpPr txBox="1"/>
          <p:nvPr/>
        </p:nvSpPr>
        <p:spPr>
          <a:xfrm>
            <a:off x="5387926" y="6032587"/>
            <a:ext cx="3617859" cy="584775"/>
          </a:xfrm>
          <a:prstGeom prst="rect">
            <a:avLst/>
          </a:prstGeom>
          <a:noFill/>
        </p:spPr>
        <p:txBody>
          <a:bodyPr wrap="square" rtlCol="0">
            <a:spAutoFit/>
          </a:bodyPr>
          <a:lstStyle/>
          <a:p>
            <a:pPr algn="r" rtl="1"/>
            <a:r>
              <a:rPr lang="ar-DZ" sz="2800" b="1" u="sng" dirty="0" smtClean="0"/>
              <a:t>من إعداد الطالب </a:t>
            </a:r>
            <a:r>
              <a:rPr lang="ar-DZ" sz="2800" b="1" dirty="0" smtClean="0"/>
              <a:t>: </a:t>
            </a:r>
            <a:r>
              <a:rPr lang="ar-DZ" sz="3200" b="1" dirty="0" err="1" smtClean="0">
                <a:effectLst>
                  <a:outerShdw blurRad="38100" dist="38100" dir="2700000" algn="tl">
                    <a:srgbClr val="000000">
                      <a:alpha val="43137"/>
                    </a:srgbClr>
                  </a:outerShdw>
                </a:effectLst>
                <a:latin typeface="Andalus" pitchFamily="18" charset="-78"/>
                <a:cs typeface="B Fantezy" pitchFamily="2" charset="-78"/>
              </a:rPr>
              <a:t>دبوز</a:t>
            </a:r>
            <a:r>
              <a:rPr lang="ar-DZ" sz="3200" b="1" dirty="0" smtClean="0">
                <a:effectLst>
                  <a:outerShdw blurRad="38100" dist="38100" dir="2700000" algn="tl">
                    <a:srgbClr val="000000">
                      <a:alpha val="43137"/>
                    </a:srgbClr>
                  </a:outerShdw>
                </a:effectLst>
                <a:latin typeface="Andalus" pitchFamily="18" charset="-78"/>
                <a:cs typeface="B Fantezy" pitchFamily="2" charset="-78"/>
              </a:rPr>
              <a:t> عماد</a:t>
            </a:r>
            <a:endParaRPr lang="fr-FR" sz="2800" b="1" dirty="0">
              <a:effectLst>
                <a:outerShdw blurRad="38100" dist="38100" dir="2700000" algn="tl">
                  <a:srgbClr val="000000">
                    <a:alpha val="43137"/>
                  </a:srgbClr>
                </a:outerShdw>
              </a:effectLst>
              <a:latin typeface="Andalus" pitchFamily="18" charset="-78"/>
              <a:cs typeface="B Fantezy" pitchFamily="2" charset="-78"/>
            </a:endParaRPr>
          </a:p>
        </p:txBody>
      </p:sp>
      <p:sp>
        <p:nvSpPr>
          <p:cNvPr id="13" name="ZoneTexte 12"/>
          <p:cNvSpPr txBox="1"/>
          <p:nvPr/>
        </p:nvSpPr>
        <p:spPr>
          <a:xfrm>
            <a:off x="126598" y="6035043"/>
            <a:ext cx="3995226" cy="584775"/>
          </a:xfrm>
          <a:prstGeom prst="rect">
            <a:avLst/>
          </a:prstGeom>
          <a:noFill/>
        </p:spPr>
        <p:txBody>
          <a:bodyPr wrap="square" rtlCol="0">
            <a:spAutoFit/>
          </a:bodyPr>
          <a:lstStyle/>
          <a:p>
            <a:pPr algn="r" rtl="1"/>
            <a:r>
              <a:rPr lang="ar-DZ" sz="2800" b="1" u="sng" dirty="0" smtClean="0"/>
              <a:t>تحت </a:t>
            </a:r>
            <a:r>
              <a:rPr lang="ar-DZ" sz="2800" b="1" u="sng" dirty="0" err="1" smtClean="0"/>
              <a:t>اشراف</a:t>
            </a:r>
            <a:r>
              <a:rPr lang="ar-DZ" sz="2800" b="1" u="sng" dirty="0" smtClean="0"/>
              <a:t> الأستاذ </a:t>
            </a:r>
            <a:r>
              <a:rPr lang="ar-DZ" sz="2400" dirty="0" smtClean="0"/>
              <a:t>: </a:t>
            </a:r>
            <a:r>
              <a:rPr lang="ar-DZ" sz="3200" b="1" dirty="0" err="1" smtClean="0">
                <a:effectLst>
                  <a:outerShdw blurRad="38100" dist="38100" dir="2700000" algn="tl">
                    <a:srgbClr val="000000">
                      <a:alpha val="43137"/>
                    </a:srgbClr>
                  </a:outerShdw>
                </a:effectLst>
                <a:cs typeface="B Fantezy" pitchFamily="2" charset="-78"/>
              </a:rPr>
              <a:t>قرماط</a:t>
            </a:r>
            <a:r>
              <a:rPr lang="ar-DZ" sz="3200" b="1" dirty="0" smtClean="0">
                <a:effectLst>
                  <a:outerShdw blurRad="38100" dist="38100" dir="2700000" algn="tl">
                    <a:srgbClr val="000000">
                      <a:alpha val="43137"/>
                    </a:srgbClr>
                  </a:outerShdw>
                </a:effectLst>
                <a:cs typeface="B Fantezy" pitchFamily="2" charset="-78"/>
              </a:rPr>
              <a:t> نوري</a:t>
            </a:r>
            <a:endParaRPr lang="fr-FR" sz="2400" b="1" dirty="0">
              <a:effectLst>
                <a:outerShdw blurRad="38100" dist="38100" dir="2700000" algn="tl">
                  <a:srgbClr val="000000">
                    <a:alpha val="43137"/>
                  </a:srgbClr>
                </a:outerShdw>
              </a:effectLst>
              <a:cs typeface="B Fantezy" pitchFamily="2" charset="-78"/>
            </a:endParaRPr>
          </a:p>
        </p:txBody>
      </p:sp>
      <p:pic>
        <p:nvPicPr>
          <p:cNvPr id="1026" name="Picture 2" descr="C:\Users\RAMZI\Desktop\Nouveau dossier\slider1.jpg"/>
          <p:cNvPicPr>
            <a:picLocks noChangeAspect="1" noChangeArrowheads="1"/>
          </p:cNvPicPr>
          <p:nvPr/>
        </p:nvPicPr>
        <p:blipFill>
          <a:blip r:embed="rId4" cstate="print"/>
          <a:srcRect/>
          <a:stretch>
            <a:fillRect/>
          </a:stretch>
        </p:blipFill>
        <p:spPr bwMode="auto">
          <a:xfrm>
            <a:off x="168812" y="4206240"/>
            <a:ext cx="8792313" cy="1856936"/>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2000"/>
                                        <p:tgtEl>
                                          <p:spTgt spid="9">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animEffect transition="in" filter="fade">
                                      <p:cBhvr>
                                        <p:cTn id="15" dur="2000"/>
                                        <p:tgtEl>
                                          <p:spTgt spid="9">
                                            <p:txEl>
                                              <p:pRg st="1" end="1"/>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Effect transition="in" filter="fade">
                                      <p:cBhvr>
                                        <p:cTn id="19" dur="2000"/>
                                        <p:tgtEl>
                                          <p:spTgt spid="9">
                                            <p:txEl>
                                              <p:pRg st="2" end="2"/>
                                            </p:txEl>
                                          </p:spTgt>
                                        </p:tgtEl>
                                      </p:cBhvr>
                                    </p:animEffect>
                                  </p:childTnLst>
                                </p:cTn>
                              </p:par>
                            </p:childTnLst>
                          </p:cTn>
                        </p:par>
                        <p:par>
                          <p:cTn id="20" fill="hold">
                            <p:stCondLst>
                              <p:cond delay="8000"/>
                            </p:stCondLst>
                            <p:childTnLst>
                              <p:par>
                                <p:cTn id="21" presetID="22" presetClass="entr" presetSubtype="4"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wipe(down)">
                                      <p:cBhvr>
                                        <p:cTn id="23" dur="500"/>
                                        <p:tgtEl>
                                          <p:spTgt spid="10">
                                            <p:txEl>
                                              <p:pRg st="0" end="0"/>
                                            </p:txEl>
                                          </p:spTgt>
                                        </p:tgtEl>
                                      </p:cBhvr>
                                    </p:animEffect>
                                  </p:childTnLst>
                                </p:cTn>
                              </p:par>
                            </p:childTnLst>
                          </p:cTn>
                        </p:par>
                        <p:par>
                          <p:cTn id="24" fill="hold">
                            <p:stCondLst>
                              <p:cond delay="850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2000"/>
                                        <p:tgtEl>
                                          <p:spTgt spid="8">
                                            <p:txEl>
                                              <p:pRg st="0" end="0"/>
                                            </p:txEl>
                                          </p:spTgt>
                                        </p:tgtEl>
                                      </p:cBhvr>
                                    </p:animEffect>
                                  </p:childTnLst>
                                </p:cTn>
                              </p:par>
                            </p:childTnLst>
                          </p:cTn>
                        </p:par>
                        <p:par>
                          <p:cTn id="28" fill="hold">
                            <p:stCondLst>
                              <p:cond delay="105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2000"/>
                                        <p:tgtEl>
                                          <p:spTgt spid="14">
                                            <p:txEl>
                                              <p:pRg st="0" end="0"/>
                                            </p:txEl>
                                          </p:spTgt>
                                        </p:tgtEl>
                                      </p:cBhvr>
                                    </p:animEffect>
                                  </p:childTnLst>
                                </p:cTn>
                              </p:par>
                            </p:childTnLst>
                          </p:cTn>
                        </p:par>
                        <p:par>
                          <p:cTn id="32" fill="hold">
                            <p:stCondLst>
                              <p:cond delay="12500"/>
                            </p:stCondLst>
                            <p:childTnLst>
                              <p:par>
                                <p:cTn id="33" presetID="10" presetClass="entr" presetSubtype="0" fill="hold" grpId="0" nodeType="after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animEffect transition="in" filter="fade">
                                      <p:cBhvr>
                                        <p:cTn id="35"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9" grpId="0" build="p"/>
      <p:bldP spid="10" grpId="0" build="p"/>
      <p:bldP spid="14" grpId="0" build="p"/>
      <p:bldP spid="1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nvGraphicFramePr>
        <p:xfrm>
          <a:off x="295423" y="928468"/>
          <a:ext cx="8525020" cy="5732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Parchemin horizontal 5"/>
          <p:cNvSpPr/>
          <p:nvPr/>
        </p:nvSpPr>
        <p:spPr>
          <a:xfrm>
            <a:off x="1730325" y="-147951"/>
            <a:ext cx="5387927" cy="1111347"/>
          </a:xfrm>
          <a:prstGeom prst="horizontalScroll">
            <a:avLst>
              <a:gd name="adj" fmla="val 250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4000" b="1" dirty="0" smtClean="0"/>
              <a:t>أهمية الدراسة:</a:t>
            </a:r>
            <a:endParaRPr lang="fr-FR" sz="4000" dirty="0"/>
          </a:p>
        </p:txBody>
      </p:sp>
      <p:sp>
        <p:nvSpPr>
          <p:cNvPr id="8" name="Flèche angle droit à deux pointes 7"/>
          <p:cNvSpPr/>
          <p:nvPr/>
        </p:nvSpPr>
        <p:spPr>
          <a:xfrm rot="16200000">
            <a:off x="7578968" y="-277843"/>
            <a:ext cx="801858" cy="1540415"/>
          </a:xfrm>
          <a:prstGeom prst="leftUpArrow">
            <a:avLst>
              <a:gd name="adj1" fmla="val 28509"/>
              <a:gd name="adj2" fmla="val 36404"/>
              <a:gd name="adj3" fmla="val 25000"/>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0" fill="hold"/>
                                        <p:tgtEl>
                                          <p:spTgt spid="4"/>
                                        </p:tgtEl>
                                        <p:attrNameLst>
                                          <p:attrName>ppt_x</p:attrName>
                                        </p:attrNameLst>
                                      </p:cBhvr>
                                      <p:tavLst>
                                        <p:tav tm="0">
                                          <p:val>
                                            <p:strVal val="#ppt_x"/>
                                          </p:val>
                                        </p:tav>
                                        <p:tav tm="100000">
                                          <p:val>
                                            <p:strVal val="#ppt_x"/>
                                          </p:val>
                                        </p:tav>
                                      </p:tavLst>
                                    </p:anim>
                                    <p:anim calcmode="lin" valueType="num">
                                      <p:cBhvr additive="base">
                                        <p:cTn id="1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avec flèche vers le bas 3"/>
          <p:cNvSpPr/>
          <p:nvPr/>
        </p:nvSpPr>
        <p:spPr>
          <a:xfrm>
            <a:off x="2377440" y="70340"/>
            <a:ext cx="4107766" cy="1631852"/>
          </a:xfrm>
          <a:prstGeom prst="downArrowCallout">
            <a:avLst>
              <a:gd name="adj1" fmla="val 25000"/>
              <a:gd name="adj2" fmla="val 78448"/>
              <a:gd name="adj3" fmla="val 25000"/>
              <a:gd name="adj4" fmla="val 6497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3600" b="1" dirty="0" smtClean="0"/>
              <a:t>أهداف الدراسة:</a:t>
            </a:r>
            <a:endParaRPr lang="fr-FR" sz="3600" dirty="0"/>
          </a:p>
        </p:txBody>
      </p:sp>
      <p:graphicFrame>
        <p:nvGraphicFramePr>
          <p:cNvPr id="6" name="Diagramme 5"/>
          <p:cNvGraphicFramePr/>
          <p:nvPr/>
        </p:nvGraphicFramePr>
        <p:xfrm>
          <a:off x="379827" y="1758462"/>
          <a:ext cx="8243668" cy="48955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8" presetClass="entr" presetSubtype="0" accel="5000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an courbé vers le bas 4"/>
          <p:cNvSpPr/>
          <p:nvPr/>
        </p:nvSpPr>
        <p:spPr>
          <a:xfrm>
            <a:off x="1589649" y="0"/>
            <a:ext cx="6358597" cy="858128"/>
          </a:xfrm>
          <a:prstGeom prst="ellipseRibb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5400" b="1" dirty="0" smtClean="0">
                <a:effectLst>
                  <a:outerShdw blurRad="38100" dist="38100" dir="2700000" algn="tl">
                    <a:srgbClr val="000000">
                      <a:alpha val="43137"/>
                    </a:srgbClr>
                  </a:outerShdw>
                </a:effectLst>
              </a:rPr>
              <a:t>الفصل الأول </a:t>
            </a:r>
            <a:endParaRPr lang="fr-FR" sz="5400" b="1" dirty="0">
              <a:effectLst>
                <a:outerShdw blurRad="38100" dist="38100" dir="2700000" algn="tl">
                  <a:srgbClr val="000000">
                    <a:alpha val="43137"/>
                  </a:srgbClr>
                </a:outerShdw>
              </a:effectLst>
            </a:endParaRPr>
          </a:p>
        </p:txBody>
      </p:sp>
      <p:sp>
        <p:nvSpPr>
          <p:cNvPr id="9" name="Flèche vers le bas 8"/>
          <p:cNvSpPr/>
          <p:nvPr/>
        </p:nvSpPr>
        <p:spPr>
          <a:xfrm>
            <a:off x="2686929" y="872198"/>
            <a:ext cx="4318781" cy="1181685"/>
          </a:xfrm>
          <a:prstGeom prst="downArrow">
            <a:avLst>
              <a:gd name="adj1" fmla="val 50000"/>
              <a:gd name="adj2" fmla="val 25472"/>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DZ" sz="2400" b="1" dirty="0" smtClean="0">
                <a:effectLst>
                  <a:outerShdw blurRad="38100" dist="38100" dir="2700000" algn="tl">
                    <a:srgbClr val="000000">
                      <a:alpha val="43137"/>
                    </a:srgbClr>
                  </a:outerShdw>
                </a:effectLst>
              </a:rPr>
              <a:t>أفادنا هذا الفصل في التعرف على ما يلي ما يلي:</a:t>
            </a:r>
            <a:endParaRPr lang="fr-FR" sz="2400" b="1" dirty="0">
              <a:effectLst>
                <a:outerShdw blurRad="38100" dist="38100" dir="2700000" algn="tl">
                  <a:srgbClr val="000000">
                    <a:alpha val="43137"/>
                  </a:srgbClr>
                </a:outerShdw>
              </a:effectLst>
            </a:endParaRPr>
          </a:p>
        </p:txBody>
      </p:sp>
      <p:sp>
        <p:nvSpPr>
          <p:cNvPr id="13" name="Rectangle 12"/>
          <p:cNvSpPr/>
          <p:nvPr/>
        </p:nvSpPr>
        <p:spPr>
          <a:xfrm>
            <a:off x="182880" y="2082018"/>
            <a:ext cx="8778240" cy="81592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1"/>
            <a:r>
              <a:rPr lang="ar-DZ" sz="1600" b="1" dirty="0" smtClean="0">
                <a:solidFill>
                  <a:srgbClr val="FFFFFF"/>
                </a:solidFill>
              </a:rPr>
              <a:t>1</a:t>
            </a:r>
            <a:endParaRPr lang="ar-DZ"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rtl="1"/>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a:t>
            </a:r>
            <a:r>
              <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تاريخ </a:t>
            </a:r>
            <a:r>
              <a:rPr lang="ar-DZ" sz="2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فكرة نشأة تنس الطاولة </a:t>
            </a:r>
            <a:r>
              <a:rPr lang="ar-DZ" sz="2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التطور التاريخي لهذه اللعبة في  تسميتها </a:t>
            </a:r>
            <a:r>
              <a:rPr lang="ar-DZ" sz="2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أدواتها </a:t>
            </a:r>
            <a:r>
              <a:rPr lang="ar-DZ" sz="2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قوانين لعبها </a:t>
            </a:r>
          </a:p>
          <a:p>
            <a:pPr algn="ctr"/>
            <a:endParaRPr lang="fr-FR" dirty="0"/>
          </a:p>
        </p:txBody>
      </p:sp>
      <p:sp>
        <p:nvSpPr>
          <p:cNvPr id="14" name="Rectangle 13"/>
          <p:cNvSpPr/>
          <p:nvPr/>
        </p:nvSpPr>
        <p:spPr>
          <a:xfrm>
            <a:off x="393895" y="3151163"/>
            <a:ext cx="8553157" cy="604911"/>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 تاريخ تأسيس الاتحاد الدولي لتنس الطاولة في 12 ديسمبر 1926 </a:t>
            </a:r>
            <a:r>
              <a:rPr lang="ar-DZ" sz="2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a:t>
            </a:r>
            <a:endPar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dirty="0"/>
          </a:p>
        </p:txBody>
      </p:sp>
      <p:sp>
        <p:nvSpPr>
          <p:cNvPr id="15" name="Rectangle 14"/>
          <p:cNvSpPr/>
          <p:nvPr/>
        </p:nvSpPr>
        <p:spPr>
          <a:xfrm>
            <a:off x="689317" y="3995226"/>
            <a:ext cx="7976381" cy="604911"/>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تاريخ تأسيس الاتحادية الجزائرية لتنس الطاولة كان عام 1972 </a:t>
            </a:r>
            <a:r>
              <a:rPr lang="ar-DZ"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a:t>
            </a:r>
            <a:endPar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dirty="0"/>
          </a:p>
        </p:txBody>
      </p:sp>
      <p:sp>
        <p:nvSpPr>
          <p:cNvPr id="16" name="Rectangle 15"/>
          <p:cNvSpPr/>
          <p:nvPr/>
        </p:nvSpPr>
        <p:spPr>
          <a:xfrm>
            <a:off x="984739" y="4811151"/>
            <a:ext cx="7484012" cy="63304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 أقيمت أول بطولة للعالم في انجلترا عام 1926 </a:t>
            </a:r>
          </a:p>
          <a:p>
            <a:pPr algn="ctr"/>
            <a:endParaRPr lang="fr-FR" dirty="0"/>
          </a:p>
        </p:txBody>
      </p:sp>
      <p:sp>
        <p:nvSpPr>
          <p:cNvPr id="17" name="Rectangle 16"/>
          <p:cNvSpPr/>
          <p:nvPr/>
        </p:nvSpPr>
        <p:spPr>
          <a:xfrm>
            <a:off x="1350500" y="5669281"/>
            <a:ext cx="6822830" cy="68931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4- جرت أول بطولة عربية لتنس الطاولة عام 1955م</a:t>
            </a:r>
          </a:p>
          <a:p>
            <a:pPr algn="ctr"/>
            <a:endParaRPr lang="fr-FR" dirty="0"/>
          </a:p>
        </p:txBody>
      </p:sp>
      <p:sp>
        <p:nvSpPr>
          <p:cNvPr id="18" name="Flèche vers le bas 17"/>
          <p:cNvSpPr/>
          <p:nvPr/>
        </p:nvSpPr>
        <p:spPr>
          <a:xfrm>
            <a:off x="4670474" y="2926080"/>
            <a:ext cx="464234" cy="1969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vers le bas 18"/>
          <p:cNvSpPr/>
          <p:nvPr/>
        </p:nvSpPr>
        <p:spPr>
          <a:xfrm>
            <a:off x="4670474" y="3770141"/>
            <a:ext cx="464234" cy="1969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vers le bas 19"/>
          <p:cNvSpPr/>
          <p:nvPr/>
        </p:nvSpPr>
        <p:spPr>
          <a:xfrm>
            <a:off x="4698610" y="4628270"/>
            <a:ext cx="464234" cy="1969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vers le bas 20"/>
          <p:cNvSpPr/>
          <p:nvPr/>
        </p:nvSpPr>
        <p:spPr>
          <a:xfrm>
            <a:off x="4684542" y="5472331"/>
            <a:ext cx="464234" cy="1969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0" fill="hold"/>
                                        <p:tgtEl>
                                          <p:spTgt spid="9"/>
                                        </p:tgtEl>
                                        <p:attrNameLst>
                                          <p:attrName>ppt_x</p:attrName>
                                        </p:attrNameLst>
                                      </p:cBhvr>
                                      <p:tavLst>
                                        <p:tav tm="0">
                                          <p:val>
                                            <p:strVal val="#ppt_x"/>
                                          </p:val>
                                        </p:tav>
                                        <p:tav tm="100000">
                                          <p:val>
                                            <p:strVal val="#ppt_x"/>
                                          </p:val>
                                        </p:tav>
                                      </p:tavLst>
                                    </p:anim>
                                    <p:anim calcmode="lin" valueType="num">
                                      <p:cBhvr additive="base">
                                        <p:cTn id="13"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0" fill="hold"/>
                                        <p:tgtEl>
                                          <p:spTgt spid="13"/>
                                        </p:tgtEl>
                                        <p:attrNameLst>
                                          <p:attrName>ppt_x</p:attrName>
                                        </p:attrNameLst>
                                      </p:cBhvr>
                                      <p:tavLst>
                                        <p:tav tm="0">
                                          <p:val>
                                            <p:strVal val="#ppt_x"/>
                                          </p:val>
                                        </p:tav>
                                        <p:tav tm="100000">
                                          <p:val>
                                            <p:strVal val="#ppt_x"/>
                                          </p:val>
                                        </p:tav>
                                      </p:tavLst>
                                    </p:anim>
                                    <p:anim calcmode="lin" valueType="num">
                                      <p:cBhvr additive="base">
                                        <p:cTn id="19"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0" fill="hold"/>
                                        <p:tgtEl>
                                          <p:spTgt spid="14"/>
                                        </p:tgtEl>
                                        <p:attrNameLst>
                                          <p:attrName>ppt_x</p:attrName>
                                        </p:attrNameLst>
                                      </p:cBhvr>
                                      <p:tavLst>
                                        <p:tav tm="0">
                                          <p:val>
                                            <p:strVal val="#ppt_x"/>
                                          </p:val>
                                        </p:tav>
                                        <p:tav tm="100000">
                                          <p:val>
                                            <p:strVal val="#ppt_x"/>
                                          </p:val>
                                        </p:tav>
                                      </p:tavLst>
                                    </p:anim>
                                    <p:anim calcmode="lin" valueType="num">
                                      <p:cBhvr additive="base">
                                        <p:cTn id="25" dur="5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0" fill="hold"/>
                                        <p:tgtEl>
                                          <p:spTgt spid="15"/>
                                        </p:tgtEl>
                                        <p:attrNameLst>
                                          <p:attrName>ppt_x</p:attrName>
                                        </p:attrNameLst>
                                      </p:cBhvr>
                                      <p:tavLst>
                                        <p:tav tm="0">
                                          <p:val>
                                            <p:strVal val="#ppt_x"/>
                                          </p:val>
                                        </p:tav>
                                        <p:tav tm="100000">
                                          <p:val>
                                            <p:strVal val="#ppt_x"/>
                                          </p:val>
                                        </p:tav>
                                      </p:tavLst>
                                    </p:anim>
                                    <p:anim calcmode="lin" valueType="num">
                                      <p:cBhvr additive="base">
                                        <p:cTn id="31" dur="5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4"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0" fill="hold"/>
                                        <p:tgtEl>
                                          <p:spTgt spid="16"/>
                                        </p:tgtEl>
                                        <p:attrNameLst>
                                          <p:attrName>ppt_x</p:attrName>
                                        </p:attrNameLst>
                                      </p:cBhvr>
                                      <p:tavLst>
                                        <p:tav tm="0">
                                          <p:val>
                                            <p:strVal val="#ppt_x"/>
                                          </p:val>
                                        </p:tav>
                                        <p:tav tm="100000">
                                          <p:val>
                                            <p:strVal val="#ppt_x"/>
                                          </p:val>
                                        </p:tav>
                                      </p:tavLst>
                                    </p:anim>
                                    <p:anim calcmode="lin" valueType="num">
                                      <p:cBhvr additive="base">
                                        <p:cTn id="37" dur="5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7" presetClass="entr" presetSubtype="4"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0" fill="hold"/>
                                        <p:tgtEl>
                                          <p:spTgt spid="17"/>
                                        </p:tgtEl>
                                        <p:attrNameLst>
                                          <p:attrName>ppt_x</p:attrName>
                                        </p:attrNameLst>
                                      </p:cBhvr>
                                      <p:tavLst>
                                        <p:tav tm="0">
                                          <p:val>
                                            <p:strVal val="#ppt_x"/>
                                          </p:val>
                                        </p:tav>
                                        <p:tav tm="100000">
                                          <p:val>
                                            <p:strVal val="#ppt_x"/>
                                          </p:val>
                                        </p:tav>
                                      </p:tavLst>
                                    </p:anim>
                                    <p:anim calcmode="lin" valueType="num">
                                      <p:cBhvr additive="base">
                                        <p:cTn id="43" dur="5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animBg="1"/>
      <p:bldP spid="14" grpId="0" animBg="1"/>
      <p:bldP spid="15" grpId="0" animBg="1"/>
      <p:bldP spid="1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èche vers le bas 7"/>
          <p:cNvSpPr/>
          <p:nvPr/>
        </p:nvSpPr>
        <p:spPr>
          <a:xfrm>
            <a:off x="4262511" y="0"/>
            <a:ext cx="464234" cy="4642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984739" y="436098"/>
            <a:ext cx="7413674" cy="74558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rtl="1"/>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تطور قوانين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أدوات تنس الطاولة( 1936الى 1969م) ظهور المضارب ذات الحبوب </a:t>
            </a:r>
          </a:p>
          <a:p>
            <a:pPr algn="ctr"/>
            <a:endParaRPr lang="fr-FR" dirty="0"/>
          </a:p>
        </p:txBody>
      </p:sp>
      <p:sp>
        <p:nvSpPr>
          <p:cNvPr id="10" name="Rectangle 9"/>
          <p:cNvSpPr/>
          <p:nvPr/>
        </p:nvSpPr>
        <p:spPr>
          <a:xfrm>
            <a:off x="1012875" y="1645920"/>
            <a:ext cx="7413674" cy="74558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1"/>
            <a:endPar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rtl="1"/>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7- السيطرة الأسيوية ( 1959-1969 ) حصل الصينيان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شوانج</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تسي</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تونج</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و لي فو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جانج</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على المركزين الأول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الثاني في البطولات أعوام( 1961م، 1963م، 1965م )</a:t>
            </a:r>
          </a:p>
          <a:p>
            <a:pPr algn="ctr"/>
            <a:endParaRPr lang="fr-FR" dirty="0"/>
          </a:p>
        </p:txBody>
      </p:sp>
      <p:sp>
        <p:nvSpPr>
          <p:cNvPr id="11" name="Rectangle 10"/>
          <p:cNvSpPr/>
          <p:nvPr/>
        </p:nvSpPr>
        <p:spPr>
          <a:xfrm>
            <a:off x="1069146" y="2841674"/>
            <a:ext cx="7413674" cy="787792"/>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8- السيطرة الأوروبية  تنس الطاولة رياضة أولمبية ( 1988م-1994م) فاز الفريق السويدي بالبطولة  في 1991م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1993م </a:t>
            </a:r>
            <a:endParaRPr lang="fr-FR"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fr-FR" dirty="0"/>
          </a:p>
        </p:txBody>
      </p:sp>
      <p:sp>
        <p:nvSpPr>
          <p:cNvPr id="12" name="Rectangle 11"/>
          <p:cNvSpPr/>
          <p:nvPr/>
        </p:nvSpPr>
        <p:spPr>
          <a:xfrm>
            <a:off x="970672" y="4107766"/>
            <a:ext cx="7413674" cy="1083213"/>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1"/>
            <a:endParaRPr lang="ar-DZ"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rtl="1"/>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9- السيطرة الصينية ( 1995م-2007م) سيطر الصينيون على بطولة العالم التي أقيمت في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تيان</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جين ( فازوا بالميداليات السبع كلها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اعتلى  أربعة صينيين منصة تسليم الميداليات )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حصل كونج لينج هوي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يان</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DZ" sz="2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بينج</a:t>
            </a:r>
            <a:r>
              <a:rPr lang="ar-DZ"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على البطولة الفردية.</a:t>
            </a:r>
            <a:endParaRPr lang="fr-FR"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rtl="1"/>
            <a:endParaRPr lang="fr-FR" dirty="0"/>
          </a:p>
        </p:txBody>
      </p:sp>
      <p:sp>
        <p:nvSpPr>
          <p:cNvPr id="13" name="Rectangle 12"/>
          <p:cNvSpPr/>
          <p:nvPr/>
        </p:nvSpPr>
        <p:spPr>
          <a:xfrm>
            <a:off x="914400" y="5704449"/>
            <a:ext cx="7413674" cy="74558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1"/>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10- خصائص مدارس تنس الطاولة: موضحة في الجدول التالي </a:t>
            </a:r>
            <a:endParaRPr lang="fr-FR"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4" name="Flèche vers le bas 13"/>
          <p:cNvSpPr/>
          <p:nvPr/>
        </p:nvSpPr>
        <p:spPr>
          <a:xfrm>
            <a:off x="4248444" y="1195754"/>
            <a:ext cx="464234" cy="4642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vers le bas 14"/>
          <p:cNvSpPr/>
          <p:nvPr/>
        </p:nvSpPr>
        <p:spPr>
          <a:xfrm>
            <a:off x="4262512" y="2405576"/>
            <a:ext cx="464234" cy="4642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vers le bas 15"/>
          <p:cNvSpPr/>
          <p:nvPr/>
        </p:nvSpPr>
        <p:spPr>
          <a:xfrm>
            <a:off x="4276580" y="3643533"/>
            <a:ext cx="464234" cy="4642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vers le bas 16"/>
          <p:cNvSpPr/>
          <p:nvPr/>
        </p:nvSpPr>
        <p:spPr>
          <a:xfrm>
            <a:off x="4318784" y="5219114"/>
            <a:ext cx="464234" cy="4642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0" fill="hold"/>
                                        <p:tgtEl>
                                          <p:spTgt spid="9"/>
                                        </p:tgtEl>
                                        <p:attrNameLst>
                                          <p:attrName>ppt_x</p:attrName>
                                        </p:attrNameLst>
                                      </p:cBhvr>
                                      <p:tavLst>
                                        <p:tav tm="0">
                                          <p:val>
                                            <p:strVal val="#ppt_x"/>
                                          </p:val>
                                        </p:tav>
                                        <p:tav tm="100000">
                                          <p:val>
                                            <p:strVal val="#ppt_x"/>
                                          </p:val>
                                        </p:tav>
                                      </p:tavLst>
                                    </p:anim>
                                    <p:anim calcmode="lin" valueType="num">
                                      <p:cBhvr additive="base">
                                        <p:cTn id="8"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0" fill="hold"/>
                                        <p:tgtEl>
                                          <p:spTgt spid="10"/>
                                        </p:tgtEl>
                                        <p:attrNameLst>
                                          <p:attrName>ppt_x</p:attrName>
                                        </p:attrNameLst>
                                      </p:cBhvr>
                                      <p:tavLst>
                                        <p:tav tm="0">
                                          <p:val>
                                            <p:strVal val="#ppt_x"/>
                                          </p:val>
                                        </p:tav>
                                        <p:tav tm="100000">
                                          <p:val>
                                            <p:strVal val="#ppt_x"/>
                                          </p:val>
                                        </p:tav>
                                      </p:tavLst>
                                    </p:anim>
                                    <p:anim calcmode="lin" valueType="num">
                                      <p:cBhvr additive="base">
                                        <p:cTn id="14" dur="5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0" fill="hold"/>
                                        <p:tgtEl>
                                          <p:spTgt spid="11"/>
                                        </p:tgtEl>
                                        <p:attrNameLst>
                                          <p:attrName>ppt_x</p:attrName>
                                        </p:attrNameLst>
                                      </p:cBhvr>
                                      <p:tavLst>
                                        <p:tav tm="0">
                                          <p:val>
                                            <p:strVal val="#ppt_x"/>
                                          </p:val>
                                        </p:tav>
                                        <p:tav tm="100000">
                                          <p:val>
                                            <p:strVal val="#ppt_x"/>
                                          </p:val>
                                        </p:tav>
                                      </p:tavLst>
                                    </p:anim>
                                    <p:anim calcmode="lin" valueType="num">
                                      <p:cBhvr additive="base">
                                        <p:cTn id="20" dur="5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0" fill="hold"/>
                                        <p:tgtEl>
                                          <p:spTgt spid="12"/>
                                        </p:tgtEl>
                                        <p:attrNameLst>
                                          <p:attrName>ppt_x</p:attrName>
                                        </p:attrNameLst>
                                      </p:cBhvr>
                                      <p:tavLst>
                                        <p:tav tm="0">
                                          <p:val>
                                            <p:strVal val="#ppt_x"/>
                                          </p:val>
                                        </p:tav>
                                        <p:tav tm="100000">
                                          <p:val>
                                            <p:strVal val="#ppt_x"/>
                                          </p:val>
                                        </p:tav>
                                      </p:tavLst>
                                    </p:anim>
                                    <p:anim calcmode="lin" valueType="num">
                                      <p:cBhvr additive="base">
                                        <p:cTn id="26" dur="5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0" fill="hold"/>
                                        <p:tgtEl>
                                          <p:spTgt spid="13"/>
                                        </p:tgtEl>
                                        <p:attrNameLst>
                                          <p:attrName>ppt_x</p:attrName>
                                        </p:attrNameLst>
                                      </p:cBhvr>
                                      <p:tavLst>
                                        <p:tav tm="0">
                                          <p:val>
                                            <p:strVal val="#ppt_x"/>
                                          </p:val>
                                        </p:tav>
                                        <p:tav tm="100000">
                                          <p:val>
                                            <p:strVal val="#ppt_x"/>
                                          </p:val>
                                        </p:tav>
                                      </p:tavLst>
                                    </p:anim>
                                    <p:anim calcmode="lin" valueType="num">
                                      <p:cBhvr additive="base">
                                        <p:cTn id="32"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e 6"/>
          <p:cNvGraphicFramePr/>
          <p:nvPr/>
        </p:nvGraphicFramePr>
        <p:xfrm>
          <a:off x="281353" y="225084"/>
          <a:ext cx="8637564" cy="6358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618979" y="323557"/>
            <a:ext cx="7891975" cy="1519311"/>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rtl="1"/>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11- خصائص رياضة  تنس الطاولة: قصر المسافة بين اللاعبين </a:t>
            </a:r>
            <a:r>
              <a:rPr lang="ar-DZ" sz="32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ما يتطلبه ذلك من سرعة الرد، سرعة تحرك الكرة تصل سرعتها إلى 20 </a:t>
            </a:r>
            <a:r>
              <a:rPr lang="ar-DZ" sz="32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a:t>
            </a:r>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 1ثا</a:t>
            </a:r>
            <a:endParaRPr lang="fr-FR"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Rectangle 2"/>
          <p:cNvSpPr/>
          <p:nvPr/>
        </p:nvSpPr>
        <p:spPr>
          <a:xfrm>
            <a:off x="618976" y="2180492"/>
            <a:ext cx="7540284" cy="815926"/>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rtl="1"/>
            <a:r>
              <a:rPr lang="ar-DZ"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قواعد </a:t>
            </a:r>
            <a:r>
              <a:rPr lang="fr-FR"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I.T.T.F </a:t>
            </a:r>
            <a:r>
              <a:rPr lang="ar-DZ"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 الأدوات </a:t>
            </a:r>
            <a:r>
              <a:rPr lang="ar-DZ" sz="4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a:t>
            </a:r>
            <a:r>
              <a:rPr lang="ar-DZ"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قوانين اللعب</a:t>
            </a:r>
            <a:endPar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Flèche vers le bas 3"/>
          <p:cNvSpPr/>
          <p:nvPr/>
        </p:nvSpPr>
        <p:spPr>
          <a:xfrm>
            <a:off x="2574387" y="3038622"/>
            <a:ext cx="3699803" cy="1209821"/>
          </a:xfrm>
          <a:prstGeom prst="downArrow">
            <a:avLst>
              <a:gd name="adj1" fmla="val 50000"/>
              <a:gd name="adj2" fmla="val 73256"/>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rtl="1"/>
            <a:r>
              <a:rPr lang="ar-DZ"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الأدوات</a:t>
            </a:r>
            <a:endParaRPr lang="fr-FR"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à coins arrondis 4"/>
          <p:cNvSpPr/>
          <p:nvPr/>
        </p:nvSpPr>
        <p:spPr>
          <a:xfrm>
            <a:off x="1254208" y="4255477"/>
            <a:ext cx="6654018" cy="26025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r" rtl="1"/>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الطاولة:</a:t>
            </a:r>
            <a:endParaRPr lang="fr-FR"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a:p>
            <a:pPr lvl="0" algn="justLow" rtl="1"/>
            <a:r>
              <a:rPr lang="ar-DZ"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 </a:t>
            </a: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يسمى السطح العلوي للطاولة " سطح اللعب " </a:t>
            </a:r>
            <a:r>
              <a:rPr lang="ar-DZ"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و</a:t>
            </a: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 يجب أن يكون مستطيلا بطول 2,74 </a:t>
            </a:r>
            <a:r>
              <a:rPr lang="ar-DZ"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م</a:t>
            </a: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 و عرض 1,525 </a:t>
            </a:r>
            <a:r>
              <a:rPr lang="ar-DZ"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م</a:t>
            </a: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Pr>
              <a:t> و يكون في وضع أفقي على ارتفاع 76 سم من الأرضية مادة تحقق ارتدادا منتظما مقداره حوالي 23 سم عند إسقاط كرة قانونية عليه من ارتفاع 30 سم. </a:t>
            </a:r>
            <a:endParaRPr lang="fr-F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endParaRPr>
          </a:p>
          <a:p>
            <a:pPr algn="justLow" rtl="1"/>
            <a:endParaRPr lang="fr-FR" sz="2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ppt_w*0.05"/>
                                          </p:val>
                                        </p:tav>
                                        <p:tav tm="100000">
                                          <p:val>
                                            <p:strVal val="#ppt_w"/>
                                          </p:val>
                                        </p:tav>
                                      </p:tavLst>
                                    </p:anim>
                                    <p:anim calcmode="lin" valueType="num">
                                      <p:cBhvr>
                                        <p:cTn id="16" dur="500" fill="hold"/>
                                        <p:tgtEl>
                                          <p:spTgt spid="3"/>
                                        </p:tgtEl>
                                        <p:attrNameLst>
                                          <p:attrName>ppt_h</p:attrName>
                                        </p:attrNameLst>
                                      </p:cBhvr>
                                      <p:tavLst>
                                        <p:tav tm="0">
                                          <p:val>
                                            <p:strVal val="#ppt_h"/>
                                          </p:val>
                                        </p:tav>
                                        <p:tav tm="100000">
                                          <p:val>
                                            <p:strVal val="#ppt_h"/>
                                          </p:val>
                                        </p:tav>
                                      </p:tavLst>
                                    </p:anim>
                                    <p:anim calcmode="lin" valueType="num">
                                      <p:cBhvr>
                                        <p:cTn id="17" dur="500" fill="hold"/>
                                        <p:tgtEl>
                                          <p:spTgt spid="3"/>
                                        </p:tgtEl>
                                        <p:attrNameLst>
                                          <p:attrName>ppt_x</p:attrName>
                                        </p:attrNameLst>
                                      </p:cBhvr>
                                      <p:tavLst>
                                        <p:tav tm="0">
                                          <p:val>
                                            <p:strVal val="#ppt_x-.2"/>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0" fill="hold"/>
                                        <p:tgtEl>
                                          <p:spTgt spid="4"/>
                                        </p:tgtEl>
                                        <p:attrNameLst>
                                          <p:attrName>ppt_x</p:attrName>
                                        </p:attrNameLst>
                                      </p:cBhvr>
                                      <p:tavLst>
                                        <p:tav tm="0">
                                          <p:val>
                                            <p:strVal val="#ppt_x"/>
                                          </p:val>
                                        </p:tav>
                                        <p:tav tm="100000">
                                          <p:val>
                                            <p:strVal val="#ppt_x"/>
                                          </p:val>
                                        </p:tav>
                                      </p:tavLst>
                                    </p:anim>
                                    <p:anim calcmode="lin" valueType="num">
                                      <p:cBhvr additive="base">
                                        <p:cTn id="25"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1"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2000"/>
                                        <p:tgtEl>
                                          <p:spTgt spid="5"/>
                                        </p:tgtEl>
                                      </p:cBhvr>
                                    </p:animEffect>
                                    <p:anim calcmode="lin" valueType="num">
                                      <p:cBhvr>
                                        <p:cTn id="37" dur="2000" fill="hold"/>
                                        <p:tgtEl>
                                          <p:spTgt spid="5"/>
                                        </p:tgtEl>
                                        <p:attrNameLst>
                                          <p:attrName>style.rotation</p:attrName>
                                        </p:attrNameLst>
                                      </p:cBhvr>
                                      <p:tavLst>
                                        <p:tav tm="0">
                                          <p:val>
                                            <p:fltVal val="720"/>
                                          </p:val>
                                        </p:tav>
                                        <p:tav tm="100000">
                                          <p:val>
                                            <p:fltVal val="0"/>
                                          </p:val>
                                        </p:tav>
                                      </p:tavLst>
                                    </p:anim>
                                    <p:anim calcmode="lin" valueType="num">
                                      <p:cBhvr>
                                        <p:cTn id="38" dur="2000" fill="hold"/>
                                        <p:tgtEl>
                                          <p:spTgt spid="5"/>
                                        </p:tgtEl>
                                        <p:attrNameLst>
                                          <p:attrName>ppt_h</p:attrName>
                                        </p:attrNameLst>
                                      </p:cBhvr>
                                      <p:tavLst>
                                        <p:tav tm="0">
                                          <p:val>
                                            <p:fltVal val="0"/>
                                          </p:val>
                                        </p:tav>
                                        <p:tav tm="100000">
                                          <p:val>
                                            <p:strVal val="#ppt_h"/>
                                          </p:val>
                                        </p:tav>
                                      </p:tavLst>
                                    </p:anim>
                                    <p:anim calcmode="lin" valueType="num">
                                      <p:cBhvr>
                                        <p:cTn id="39"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4" grpId="0" animBg="1"/>
      <p:bldP spid="4" grpId="1"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3094886" y="4079659"/>
            <a:ext cx="6049114" cy="2180492"/>
          </a:xfrm>
          <a:prstGeom prst="round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0">
            <a:schemeClr val="accent3"/>
          </a:lnRef>
          <a:fillRef idx="3">
            <a:schemeClr val="accent3"/>
          </a:fillRef>
          <a:effectRef idx="3">
            <a:schemeClr val="accent3"/>
          </a:effectRef>
          <a:fontRef idx="minor">
            <a:schemeClr val="lt1"/>
          </a:fontRef>
        </p:style>
        <p:txBody>
          <a:bodyPr rtlCol="0" anchor="ctr"/>
          <a:lstStyle/>
          <a:p>
            <a:pPr lvl="0" algn="ctr" rtl="1"/>
            <a:r>
              <a:rPr lang="ar-DZ" sz="2800" b="1" u="sng" dirty="0" smtClean="0">
                <a:solidFill>
                  <a:schemeClr val="tx1"/>
                </a:solidFill>
                <a:effectLst>
                  <a:outerShdw blurRad="38100" dist="38100" dir="2700000" algn="tl">
                    <a:srgbClr val="000000">
                      <a:alpha val="43137"/>
                    </a:srgbClr>
                  </a:outerShdw>
                </a:effectLst>
              </a:rPr>
              <a:t> </a:t>
            </a:r>
            <a:r>
              <a:rPr lang="ar-DZ" sz="3200" b="1" u="sng" dirty="0" smtClean="0">
                <a:solidFill>
                  <a:schemeClr val="tx1"/>
                </a:solidFill>
                <a:effectLst>
                  <a:outerShdw blurRad="38100" dist="38100" dir="2700000" algn="tl">
                    <a:srgbClr val="000000">
                      <a:alpha val="43137"/>
                    </a:srgbClr>
                  </a:outerShdw>
                </a:effectLst>
              </a:rPr>
              <a:t>الشبكة </a:t>
            </a:r>
          </a:p>
          <a:p>
            <a:pPr lvl="0" algn="ctr" rtl="1"/>
            <a:r>
              <a:rPr lang="ar-DZ" sz="2400" b="1" dirty="0" smtClean="0">
                <a:solidFill>
                  <a:schemeClr val="tx1"/>
                </a:solidFill>
                <a:effectLst>
                  <a:outerShdw blurRad="38100" dist="38100" dir="2700000" algn="tl">
                    <a:srgbClr val="000000">
                      <a:alpha val="43137"/>
                    </a:srgbClr>
                  </a:outerShdw>
                </a:effectLst>
              </a:rPr>
              <a:t>تعلق الشبكة بحبل متصل من كل طرف بقائم عمودي ارتفاعه </a:t>
            </a:r>
            <a:r>
              <a:rPr lang="fr-FR" sz="2400" b="1" dirty="0" smtClean="0">
                <a:solidFill>
                  <a:schemeClr val="tx1"/>
                </a:solidFill>
                <a:effectLst>
                  <a:outerShdw blurRad="38100" dist="38100" dir="2700000" algn="tl">
                    <a:srgbClr val="000000">
                      <a:alpha val="43137"/>
                    </a:srgbClr>
                  </a:outerShdw>
                </a:effectLst>
              </a:rPr>
              <a:t>15</a:t>
            </a:r>
            <a:r>
              <a:rPr lang="ar-DZ" sz="2400" b="1" dirty="0" smtClean="0">
                <a:solidFill>
                  <a:schemeClr val="tx1"/>
                </a:solidFill>
                <a:effectLst>
                  <a:outerShdw blurRad="38100" dist="38100" dir="2700000" algn="tl">
                    <a:srgbClr val="000000">
                      <a:alpha val="43137"/>
                    </a:srgbClr>
                  </a:outerShdw>
                </a:effectLst>
              </a:rPr>
              <a:t>,</a:t>
            </a:r>
            <a:r>
              <a:rPr lang="fr-FR" sz="2400" b="1" dirty="0" smtClean="0">
                <a:solidFill>
                  <a:schemeClr val="tx1"/>
                </a:solidFill>
                <a:effectLst>
                  <a:outerShdw blurRad="38100" dist="38100" dir="2700000" algn="tl">
                    <a:srgbClr val="000000">
                      <a:alpha val="43137"/>
                    </a:srgbClr>
                  </a:outerShdw>
                </a:effectLst>
              </a:rPr>
              <a:t>25</a:t>
            </a:r>
            <a:r>
              <a:rPr lang="ar-DZ" sz="2400" b="1" dirty="0" smtClean="0">
                <a:solidFill>
                  <a:schemeClr val="tx1"/>
                </a:solidFill>
                <a:effectLst>
                  <a:outerShdw blurRad="38100" dist="38100" dir="2700000" algn="tl">
                    <a:srgbClr val="000000">
                      <a:alpha val="43137"/>
                    </a:srgbClr>
                  </a:outerShdw>
                </a:effectLst>
              </a:rPr>
              <a:t> سم، </a:t>
            </a:r>
            <a:r>
              <a:rPr lang="ar-DZ" sz="2400" b="1" dirty="0" err="1" smtClean="0">
                <a:solidFill>
                  <a:schemeClr val="tx1"/>
                </a:solidFill>
                <a:effectLst>
                  <a:outerShdw blurRad="38100" dist="38100" dir="2700000" algn="tl">
                    <a:srgbClr val="000000">
                      <a:alpha val="43137"/>
                    </a:srgbClr>
                  </a:outerShdw>
                </a:effectLst>
              </a:rPr>
              <a:t>و</a:t>
            </a:r>
            <a:r>
              <a:rPr lang="ar-DZ" sz="2400" b="1" dirty="0" smtClean="0">
                <a:solidFill>
                  <a:schemeClr val="tx1"/>
                </a:solidFill>
                <a:effectLst>
                  <a:outerShdw blurRad="38100" dist="38100" dir="2700000" algn="tl">
                    <a:srgbClr val="000000">
                      <a:alpha val="43137"/>
                    </a:srgbClr>
                  </a:outerShdw>
                </a:effectLst>
              </a:rPr>
              <a:t> تكون الحدود الخارجية للقائم خارجة عن خط الجانب بمسافة 15,25 سم. على ارتفاع 15,25 </a:t>
            </a:r>
            <a:endParaRPr lang="fr-FR" sz="2400" b="1" dirty="0" smtClean="0">
              <a:solidFill>
                <a:schemeClr val="tx1"/>
              </a:solidFill>
              <a:effectLst>
                <a:outerShdw blurRad="38100" dist="38100" dir="2700000" algn="tl">
                  <a:srgbClr val="000000">
                    <a:alpha val="43137"/>
                  </a:srgbClr>
                </a:outerShdw>
              </a:effectLst>
            </a:endParaRPr>
          </a:p>
          <a:p>
            <a:pPr algn="ctr"/>
            <a:endParaRPr lang="fr-FR" dirty="0"/>
          </a:p>
        </p:txBody>
      </p:sp>
      <p:pic>
        <p:nvPicPr>
          <p:cNvPr id="2050" name="Picture 2" descr="C:\Users\RAMZI\Desktop\Nouveau dossier\croquis.jpg"/>
          <p:cNvPicPr>
            <a:picLocks noChangeAspect="1" noChangeArrowheads="1"/>
          </p:cNvPicPr>
          <p:nvPr/>
        </p:nvPicPr>
        <p:blipFill>
          <a:blip r:embed="rId2"/>
          <a:srcRect/>
          <a:stretch>
            <a:fillRect/>
          </a:stretch>
        </p:blipFill>
        <p:spPr bwMode="auto">
          <a:xfrm>
            <a:off x="281353" y="0"/>
            <a:ext cx="8454683" cy="3953022"/>
          </a:xfrm>
          <a:prstGeom prst="rect">
            <a:avLst/>
          </a:prstGeom>
          <a:ln>
            <a:noFill/>
          </a:ln>
          <a:effectLst>
            <a:softEdge rad="112500"/>
          </a:effectLst>
        </p:spPr>
      </p:pic>
      <p:sp>
        <p:nvSpPr>
          <p:cNvPr id="13" name="Organigramme : Processus 12"/>
          <p:cNvSpPr/>
          <p:nvPr/>
        </p:nvSpPr>
        <p:spPr>
          <a:xfrm>
            <a:off x="196947" y="4016326"/>
            <a:ext cx="2743201" cy="2588455"/>
          </a:xfrm>
          <a:prstGeom prst="flowChartProcess">
            <a:avLst/>
          </a:prstGeom>
          <a:blipFill>
            <a:blip r:embed="rId3"/>
            <a:stretch>
              <a:fillRect/>
            </a:stretch>
          </a:blip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vers le bas 13"/>
          <p:cNvSpPr/>
          <p:nvPr/>
        </p:nvSpPr>
        <p:spPr>
          <a:xfrm>
            <a:off x="8679767" y="2883877"/>
            <a:ext cx="464234" cy="10550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gauche 14"/>
          <p:cNvSpPr/>
          <p:nvPr/>
        </p:nvSpPr>
        <p:spPr>
          <a:xfrm>
            <a:off x="3052689" y="6344528"/>
            <a:ext cx="1167619" cy="4431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4" presetClass="entr" presetSubtype="0" accel="10000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ppt_w*0.05"/>
                                          </p:val>
                                        </p:tav>
                                        <p:tav tm="100000">
                                          <p:val>
                                            <p:strVal val="#ppt_w"/>
                                          </p:val>
                                        </p:tav>
                                      </p:tavLst>
                                    </p:anim>
                                    <p:anim calcmode="lin" valueType="num">
                                      <p:cBhvr>
                                        <p:cTn id="20" dur="500" fill="hold"/>
                                        <p:tgtEl>
                                          <p:spTgt spid="5"/>
                                        </p:tgtEl>
                                        <p:attrNameLst>
                                          <p:attrName>ppt_h</p:attrName>
                                        </p:attrNameLst>
                                      </p:cBhvr>
                                      <p:tavLst>
                                        <p:tav tm="0">
                                          <p:val>
                                            <p:strVal val="#ppt_h"/>
                                          </p:val>
                                        </p:tav>
                                        <p:tav tm="100000">
                                          <p:val>
                                            <p:strVal val="#ppt_h"/>
                                          </p:val>
                                        </p:tav>
                                      </p:tavLst>
                                    </p:anim>
                                    <p:anim calcmode="lin" valueType="num">
                                      <p:cBhvr>
                                        <p:cTn id="21" dur="500" fill="hold"/>
                                        <p:tgtEl>
                                          <p:spTgt spid="5"/>
                                        </p:tgtEl>
                                        <p:attrNameLst>
                                          <p:attrName>ppt_x</p:attrName>
                                        </p:attrNameLst>
                                      </p:cBhvr>
                                      <p:tavLst>
                                        <p:tav tm="0">
                                          <p:val>
                                            <p:strVal val="#ppt_x-.2"/>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15"/>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15"/>
                                        </p:tgtEl>
                                        <p:attrNameLst>
                                          <p:attrName>ppt_y</p:attrName>
                                        </p:attrNameLst>
                                      </p:cBhvr>
                                      <p:tavLst>
                                        <p:tav tm="0">
                                          <p:val>
                                            <p:strVal val="#ppt_y"/>
                                          </p:val>
                                        </p:tav>
                                        <p:tav tm="100000">
                                          <p:val>
                                            <p:strVal val="#ppt_y"/>
                                          </p:val>
                                        </p:tav>
                                      </p:tavLst>
                                    </p:anim>
                                    <p:animEffect transition="in" filter="fade">
                                      <p:cBhvr>
                                        <p:cTn id="31" dur="10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10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13"/>
                                        </p:tgtEl>
                                        <p:attrNameLst>
                                          <p:attrName>ppt_y</p:attrName>
                                        </p:attrNameLst>
                                      </p:cBhvr>
                                      <p:tavLst>
                                        <p:tav tm="0">
                                          <p:val>
                                            <p:strVal val="#ppt_y"/>
                                          </p:val>
                                        </p:tav>
                                        <p:tav tm="100000">
                                          <p:val>
                                            <p:strVal val="#ppt_y"/>
                                          </p:val>
                                        </p:tav>
                                      </p:tavLst>
                                    </p:anim>
                                    <p:animEffect transition="in" filter="fade">
                                      <p:cBhvr>
                                        <p:cTn id="3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6000" r="-6000"/>
          </a:stretch>
        </a:blipFill>
        <a:effectLst/>
      </p:bgPr>
    </p:bg>
    <p:spTree>
      <p:nvGrpSpPr>
        <p:cNvPr id="1" name=""/>
        <p:cNvGrpSpPr/>
        <p:nvPr/>
      </p:nvGrpSpPr>
      <p:grpSpPr>
        <a:xfrm>
          <a:off x="0" y="0"/>
          <a:ext cx="0" cy="0"/>
          <a:chOff x="0" y="0"/>
          <a:chExt cx="0" cy="0"/>
        </a:xfrm>
      </p:grpSpPr>
      <p:sp>
        <p:nvSpPr>
          <p:cNvPr id="4" name="Arrondir un rectangle avec un coin diagonal 3"/>
          <p:cNvSpPr/>
          <p:nvPr/>
        </p:nvSpPr>
        <p:spPr>
          <a:xfrm>
            <a:off x="2658795" y="295422"/>
            <a:ext cx="5514536" cy="2166424"/>
          </a:xfrm>
          <a:prstGeom prst="round2DiagRect">
            <a:avLst/>
          </a:prstGeom>
          <a:blipFill dpi="0" rotWithShape="1">
            <a:blip r:embed="rId3">
              <a:alphaModFix amt="1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b="1" dirty="0" smtClean="0">
                <a:solidFill>
                  <a:schemeClr val="bg1">
                    <a:lumMod val="25000"/>
                  </a:schemeClr>
                </a:solidFill>
                <a:effectLst>
                  <a:outerShdw blurRad="38100" dist="38100" dir="2700000" algn="tl">
                    <a:srgbClr val="000000">
                      <a:alpha val="43137"/>
                    </a:srgbClr>
                  </a:outerShdw>
                </a:effectLst>
              </a:rPr>
              <a:t>الكرة: </a:t>
            </a:r>
            <a:r>
              <a:rPr lang="ar-DZ" sz="2800" b="1" dirty="0" smtClean="0">
                <a:solidFill>
                  <a:schemeClr val="tx1"/>
                </a:solidFill>
                <a:effectLst>
                  <a:outerShdw blurRad="38100" dist="38100" dir="2700000" algn="tl">
                    <a:srgbClr val="000000">
                      <a:alpha val="43137"/>
                    </a:srgbClr>
                  </a:outerShdw>
                </a:effectLst>
              </a:rPr>
              <a:t>يجب أن تكون الكرة كروية الشكل بقطر قدره 40 مم وزن الكرة تصنع الكرة من مادة </a:t>
            </a:r>
            <a:r>
              <a:rPr lang="ar-DZ" sz="2800" b="1" dirty="0" err="1" smtClean="0">
                <a:solidFill>
                  <a:schemeClr val="tx1"/>
                </a:solidFill>
                <a:effectLst>
                  <a:outerShdw blurRad="38100" dist="38100" dir="2700000" algn="tl">
                    <a:srgbClr val="000000">
                      <a:alpha val="43137"/>
                    </a:srgbClr>
                  </a:outerShdw>
                </a:effectLst>
              </a:rPr>
              <a:t>سيليوليزية</a:t>
            </a:r>
            <a:r>
              <a:rPr lang="ar-DZ" sz="2800" b="1" dirty="0" smtClean="0">
                <a:solidFill>
                  <a:schemeClr val="tx1"/>
                </a:solidFill>
                <a:effectLst>
                  <a:outerShdw blurRad="38100" dist="38100" dir="2700000" algn="tl">
                    <a:srgbClr val="000000">
                      <a:alpha val="43137"/>
                    </a:srgbClr>
                  </a:outerShdw>
                </a:effectLst>
              </a:rPr>
              <a:t> أو مواد بلاستكية مشابهة ولون الكرة أبيض أو برتقالي قدره 2,7 غرام. </a:t>
            </a:r>
            <a:r>
              <a:rPr lang="fr-FR" sz="2800" b="1" dirty="0" smtClean="0">
                <a:solidFill>
                  <a:schemeClr val="tx1"/>
                </a:solidFill>
                <a:effectLst>
                  <a:outerShdw blurRad="38100" dist="38100" dir="2700000" algn="tl">
                    <a:srgbClr val="000000">
                      <a:alpha val="43137"/>
                    </a:srgbClr>
                  </a:outerShdw>
                </a:effectLst>
              </a:rPr>
              <a:t> </a:t>
            </a:r>
            <a:endParaRPr lang="fr-FR" sz="2800" b="1" dirty="0">
              <a:solidFill>
                <a:schemeClr val="tx1"/>
              </a:solidFill>
              <a:effectLst>
                <a:outerShdw blurRad="38100" dist="38100" dir="2700000" algn="tl">
                  <a:srgbClr val="000000">
                    <a:alpha val="43137"/>
                  </a:srgbClr>
                </a:outerShdw>
              </a:effectLst>
            </a:endParaRPr>
          </a:p>
        </p:txBody>
      </p:sp>
      <p:sp>
        <p:nvSpPr>
          <p:cNvPr id="5" name="Flèche gauche 4"/>
          <p:cNvSpPr/>
          <p:nvPr/>
        </p:nvSpPr>
        <p:spPr>
          <a:xfrm>
            <a:off x="8201465" y="815926"/>
            <a:ext cx="675249" cy="59084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323558" y="323557"/>
            <a:ext cx="2278966" cy="2264898"/>
          </a:xfrm>
          <a:prstGeom prst="ellipse">
            <a:avLst/>
          </a:prstGeom>
          <a:blipFill>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5" name="Groupe 24"/>
          <p:cNvGrpSpPr/>
          <p:nvPr/>
        </p:nvGrpSpPr>
        <p:grpSpPr>
          <a:xfrm>
            <a:off x="351692" y="2582985"/>
            <a:ext cx="7943558" cy="4064000"/>
            <a:chOff x="351692" y="2582985"/>
            <a:chExt cx="7943558" cy="4064000"/>
          </a:xfrm>
        </p:grpSpPr>
        <p:graphicFrame>
          <p:nvGraphicFramePr>
            <p:cNvPr id="8" name="Diagramme 7"/>
            <p:cNvGraphicFramePr/>
            <p:nvPr/>
          </p:nvGraphicFramePr>
          <p:xfrm>
            <a:off x="351692" y="2582985"/>
            <a:ext cx="79435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Rectangle 8"/>
            <p:cNvSpPr/>
            <p:nvPr/>
          </p:nvSpPr>
          <p:spPr>
            <a:xfrm>
              <a:off x="5697415" y="4389116"/>
              <a:ext cx="998807" cy="52050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endParaRPr lang="ar-DZ" sz="2400" b="1" dirty="0" smtClean="0"/>
            </a:p>
            <a:p>
              <a:pPr lvl="0" algn="ctr"/>
              <a:r>
                <a:rPr lang="ar-DZ" sz="2400" b="1" dirty="0" smtClean="0"/>
                <a:t>المتلقي</a:t>
              </a:r>
              <a:endParaRPr lang="fr-FR" sz="2000" b="1" dirty="0" smtClean="0"/>
            </a:p>
            <a:p>
              <a:pPr algn="ctr"/>
              <a:endParaRPr lang="fr-FR" dirty="0"/>
            </a:p>
          </p:txBody>
        </p:sp>
        <p:sp>
          <p:nvSpPr>
            <p:cNvPr id="10" name="Rectangle 9"/>
            <p:cNvSpPr/>
            <p:nvPr/>
          </p:nvSpPr>
          <p:spPr>
            <a:xfrm>
              <a:off x="7272999" y="4403184"/>
              <a:ext cx="984738" cy="52050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ar-DZ" sz="2400" b="1" dirty="0" smtClean="0"/>
            </a:p>
            <a:p>
              <a:pPr algn="ctr"/>
              <a:r>
                <a:rPr lang="ar-DZ" sz="2400" b="1" dirty="0" smtClean="0"/>
                <a:t>المرسل</a:t>
              </a:r>
              <a:endParaRPr lang="fr-FR" sz="2400" b="1" dirty="0" smtClean="0"/>
            </a:p>
            <a:p>
              <a:pPr algn="ctr"/>
              <a:endParaRPr lang="fr-FR" dirty="0"/>
            </a:p>
          </p:txBody>
        </p:sp>
        <p:sp>
          <p:nvSpPr>
            <p:cNvPr id="11" name="Rectangle 10"/>
            <p:cNvSpPr/>
            <p:nvPr/>
          </p:nvSpPr>
          <p:spPr>
            <a:xfrm>
              <a:off x="6443004" y="3868616"/>
              <a:ext cx="984738" cy="5064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endParaRPr lang="fr-FR" sz="2400" b="1" dirty="0" smtClean="0"/>
            </a:p>
            <a:p>
              <a:pPr lvl="0" algn="ctr"/>
              <a:r>
                <a:rPr lang="ar-DZ" sz="2400" b="1" dirty="0" smtClean="0"/>
                <a:t>التبادل</a:t>
              </a:r>
              <a:endParaRPr lang="fr-FR" b="1" dirty="0" smtClean="0"/>
            </a:p>
            <a:p>
              <a:pPr algn="ctr"/>
              <a:endParaRPr lang="fr-FR" dirty="0"/>
            </a:p>
          </p:txBody>
        </p:sp>
        <p:sp>
          <p:nvSpPr>
            <p:cNvPr id="12" name="Double flèche horizontale 11"/>
            <p:cNvSpPr/>
            <p:nvPr/>
          </p:nvSpPr>
          <p:spPr>
            <a:xfrm>
              <a:off x="6682154" y="4529797"/>
              <a:ext cx="576775" cy="323557"/>
            </a:xfrm>
            <a:prstGeom prst="lef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13" name="Rectangle 12"/>
            <p:cNvSpPr/>
            <p:nvPr/>
          </p:nvSpPr>
          <p:spPr>
            <a:xfrm>
              <a:off x="6865034" y="5401995"/>
              <a:ext cx="1420837" cy="4783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endParaRPr lang="ar-DZ" b="1" dirty="0" smtClean="0"/>
            </a:p>
            <a:p>
              <a:pPr lvl="0" algn="ctr"/>
              <a:r>
                <a:rPr lang="ar-DZ" sz="2000" b="1" dirty="0" smtClean="0">
                  <a:effectLst>
                    <a:outerShdw blurRad="38100" dist="38100" dir="2700000" algn="tl">
                      <a:srgbClr val="000000">
                        <a:alpha val="43137"/>
                      </a:srgbClr>
                    </a:outerShdw>
                  </a:effectLst>
                </a:rPr>
                <a:t>ضربة الإرسال</a:t>
              </a:r>
              <a:endParaRPr lang="fr-FR" sz="2000" b="1" dirty="0" smtClean="0">
                <a:effectLst>
                  <a:outerShdw blurRad="38100" dist="38100" dir="2700000" algn="tl">
                    <a:srgbClr val="000000">
                      <a:alpha val="43137"/>
                    </a:srgbClr>
                  </a:outerShdw>
                </a:effectLst>
              </a:endParaRPr>
            </a:p>
            <a:p>
              <a:pPr algn="ctr"/>
              <a:endParaRPr lang="fr-FR" dirty="0"/>
            </a:p>
          </p:txBody>
        </p:sp>
        <p:sp>
          <p:nvSpPr>
            <p:cNvPr id="15" name="Rectangle 14"/>
            <p:cNvSpPr/>
            <p:nvPr/>
          </p:nvSpPr>
          <p:spPr>
            <a:xfrm>
              <a:off x="5739618" y="5416065"/>
              <a:ext cx="872196" cy="42203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rtl="1"/>
              <a:endParaRPr lang="ar-DZ" b="1" dirty="0" smtClean="0"/>
            </a:p>
            <a:p>
              <a:pPr lvl="0" algn="ctr" rtl="1"/>
              <a:r>
                <a:rPr lang="ar-DZ" sz="3200" b="1" dirty="0" smtClean="0"/>
                <a:t>الرد</a:t>
              </a:r>
              <a:endParaRPr lang="fr-FR" dirty="0" smtClean="0"/>
            </a:p>
            <a:p>
              <a:pPr algn="ctr"/>
              <a:endParaRPr lang="fr-FR" dirty="0"/>
            </a:p>
          </p:txBody>
        </p:sp>
        <p:sp>
          <p:nvSpPr>
            <p:cNvPr id="16" name="Flèche vers le bas 15"/>
            <p:cNvSpPr/>
            <p:nvPr/>
          </p:nvSpPr>
          <p:spPr>
            <a:xfrm>
              <a:off x="6006905" y="4965895"/>
              <a:ext cx="379827" cy="436099"/>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17" name="Flèche vers le bas 16"/>
            <p:cNvSpPr/>
            <p:nvPr/>
          </p:nvSpPr>
          <p:spPr>
            <a:xfrm>
              <a:off x="7441813" y="4937760"/>
              <a:ext cx="379827" cy="436099"/>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8" name="Rectangle 17"/>
            <p:cNvSpPr/>
            <p:nvPr/>
          </p:nvSpPr>
          <p:spPr>
            <a:xfrm>
              <a:off x="3179299" y="3896753"/>
              <a:ext cx="2278966" cy="23633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lgn="ctr" rtl="1"/>
              <a:endParaRPr lang="ar-DZ" sz="2400" b="1" dirty="0" smtClean="0">
                <a:effectLst>
                  <a:outerShdw blurRad="38100" dist="38100" dir="2700000" algn="tl">
                    <a:srgbClr val="000000">
                      <a:alpha val="43137"/>
                    </a:srgbClr>
                  </a:outerShdw>
                </a:effectLst>
              </a:endParaRPr>
            </a:p>
            <a:p>
              <a:pPr lvl="0" algn="ctr" rtl="1"/>
              <a:r>
                <a:rPr lang="ar-DZ" sz="2400" b="1" dirty="0" smtClean="0">
                  <a:effectLst>
                    <a:outerShdw blurRad="38100" dist="38100" dir="2700000" algn="tl">
                      <a:srgbClr val="000000">
                        <a:alpha val="43137"/>
                      </a:srgbClr>
                    </a:outerShdw>
                  </a:effectLst>
                </a:rPr>
                <a:t>نظام اللعب:</a:t>
              </a:r>
            </a:p>
            <a:p>
              <a:pPr lvl="0" algn="r" rtl="1"/>
              <a:r>
                <a:rPr lang="ar-DZ" sz="2400" b="1" dirty="0" smtClean="0">
                  <a:effectLst>
                    <a:outerShdw blurRad="38100" dist="38100" dir="2700000" algn="tl">
                      <a:srgbClr val="000000">
                        <a:alpha val="43137"/>
                      </a:srgbClr>
                    </a:outerShdw>
                  </a:effectLst>
                </a:rPr>
                <a:t>     المباراة</a:t>
              </a:r>
            </a:p>
            <a:p>
              <a:pPr lvl="0" algn="r" rtl="1"/>
              <a:r>
                <a:rPr lang="ar-DZ" sz="2400" b="1" dirty="0" smtClean="0">
                  <a:effectLst>
                    <a:outerShdw blurRad="38100" dist="38100" dir="2700000" algn="tl">
                      <a:srgbClr val="000000">
                        <a:alpha val="43137"/>
                      </a:srgbClr>
                    </a:outerShdw>
                  </a:effectLst>
                </a:rPr>
                <a:t>     الإعادة</a:t>
              </a:r>
            </a:p>
            <a:p>
              <a:pPr lvl="0" algn="r" rtl="1"/>
              <a:r>
                <a:rPr lang="ar-DZ" sz="2400" b="1" dirty="0" smtClean="0">
                  <a:effectLst>
                    <a:outerShdw blurRad="38100" dist="38100" dir="2700000" algn="tl">
                      <a:srgbClr val="000000">
                        <a:alpha val="43137"/>
                      </a:srgbClr>
                    </a:outerShdw>
                  </a:effectLst>
                </a:rPr>
                <a:t>     الشوط</a:t>
              </a:r>
            </a:p>
            <a:p>
              <a:pPr lvl="0" algn="r" rtl="1"/>
              <a:r>
                <a:rPr lang="ar-DZ" sz="2400" b="1" dirty="0" smtClean="0">
                  <a:effectLst>
                    <a:outerShdw blurRad="38100" dist="38100" dir="2700000" algn="tl">
                      <a:srgbClr val="000000">
                        <a:alpha val="43137"/>
                      </a:srgbClr>
                    </a:outerShdw>
                  </a:effectLst>
                </a:rPr>
                <a:t>     النقطة</a:t>
              </a:r>
            </a:p>
            <a:p>
              <a:pPr algn="r" rtl="1"/>
              <a:r>
                <a:rPr lang="ar-DZ" sz="2400" b="1" dirty="0" smtClean="0"/>
                <a:t>     الطريقة البديلة </a:t>
              </a:r>
              <a:endParaRPr lang="fr-FR" sz="2400" b="1" dirty="0" smtClean="0"/>
            </a:p>
            <a:p>
              <a:pPr algn="ctr"/>
              <a:endParaRPr lang="fr-FR" sz="2000" dirty="0"/>
            </a:p>
          </p:txBody>
        </p:sp>
        <p:sp>
          <p:nvSpPr>
            <p:cNvPr id="19" name="Rectangle 18"/>
            <p:cNvSpPr/>
            <p:nvPr/>
          </p:nvSpPr>
          <p:spPr>
            <a:xfrm>
              <a:off x="576775" y="3882682"/>
              <a:ext cx="2180493" cy="24055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lgn="ctr" rtl="1"/>
              <a:r>
                <a:rPr lang="ar-DZ" sz="2400" b="1" dirty="0" smtClean="0">
                  <a:effectLst>
                    <a:outerShdw blurRad="38100" dist="38100" dir="2700000" algn="tl">
                      <a:srgbClr val="000000">
                        <a:alpha val="43137"/>
                      </a:srgbClr>
                    </a:outerShdw>
                  </a:effectLst>
                </a:rPr>
                <a:t>تسيير اللعب:</a:t>
              </a:r>
            </a:p>
            <a:p>
              <a:pPr lvl="0" algn="r" rtl="1"/>
              <a:r>
                <a:rPr lang="ar-DZ" sz="2000" b="1" dirty="0" smtClean="0">
                  <a:effectLst>
                    <a:outerShdw blurRad="38100" dist="38100" dir="2700000" algn="tl">
                      <a:srgbClr val="000000">
                        <a:alpha val="43137"/>
                      </a:srgbClr>
                    </a:outerShdw>
                  </a:effectLst>
                </a:rPr>
                <a:t>  الحكم </a:t>
              </a:r>
              <a:endParaRPr lang="fr-FR" sz="2000" b="1" dirty="0" smtClean="0">
                <a:effectLst>
                  <a:outerShdw blurRad="38100" dist="38100" dir="2700000" algn="tl">
                    <a:srgbClr val="000000">
                      <a:alpha val="43137"/>
                    </a:srgbClr>
                  </a:outerShdw>
                </a:effectLst>
              </a:endParaRPr>
            </a:p>
            <a:p>
              <a:pPr lvl="0" algn="r" rtl="1"/>
              <a:r>
                <a:rPr lang="ar-DZ" sz="2000" b="1" dirty="0" smtClean="0">
                  <a:effectLst>
                    <a:outerShdw blurRad="38100" dist="38100" dir="2700000" algn="tl">
                      <a:srgbClr val="000000">
                        <a:alpha val="43137"/>
                      </a:srgbClr>
                    </a:outerShdw>
                  </a:effectLst>
                </a:rPr>
                <a:t>  الحكم المساعد</a:t>
              </a:r>
              <a:endParaRPr lang="fr-FR" sz="2000" b="1" dirty="0" smtClean="0">
                <a:effectLst>
                  <a:outerShdw blurRad="38100" dist="38100" dir="2700000" algn="tl">
                    <a:srgbClr val="000000">
                      <a:alpha val="43137"/>
                    </a:srgbClr>
                  </a:outerShdw>
                </a:effectLst>
              </a:endParaRPr>
            </a:p>
            <a:p>
              <a:pPr lvl="0" algn="r" rtl="1"/>
              <a:r>
                <a:rPr lang="ar-DZ" sz="2000" b="1" dirty="0" smtClean="0">
                  <a:effectLst>
                    <a:outerShdw blurRad="38100" dist="38100" dir="2700000" algn="tl">
                      <a:srgbClr val="000000">
                        <a:alpha val="43137"/>
                      </a:srgbClr>
                    </a:outerShdw>
                  </a:effectLst>
                </a:rPr>
                <a:t>  نظام اختيار الإرسال أو   الاستقبال أو إحدى                      جهتي الطاولة</a:t>
              </a:r>
            </a:p>
            <a:p>
              <a:pPr algn="ctr" rtl="1"/>
              <a:endParaRPr lang="fr-FR" dirty="0"/>
            </a:p>
          </p:txBody>
        </p:sp>
      </p:grpSp>
      <p:sp>
        <p:nvSpPr>
          <p:cNvPr id="20" name="Étoile à 5 branches 19"/>
          <p:cNvSpPr/>
          <p:nvPr/>
        </p:nvSpPr>
        <p:spPr>
          <a:xfrm>
            <a:off x="5064369" y="4614203"/>
            <a:ext cx="253219" cy="1969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Étoile à 5 branches 20"/>
          <p:cNvSpPr/>
          <p:nvPr/>
        </p:nvSpPr>
        <p:spPr>
          <a:xfrm>
            <a:off x="5078437" y="4951828"/>
            <a:ext cx="253219" cy="1969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Étoile à 5 branches 21"/>
          <p:cNvSpPr/>
          <p:nvPr/>
        </p:nvSpPr>
        <p:spPr>
          <a:xfrm>
            <a:off x="5092505" y="5345724"/>
            <a:ext cx="253219" cy="1969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Étoile à 5 branches 22"/>
          <p:cNvSpPr/>
          <p:nvPr/>
        </p:nvSpPr>
        <p:spPr>
          <a:xfrm>
            <a:off x="5092507" y="5697417"/>
            <a:ext cx="253219" cy="1969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Étoile à 5 branches 23"/>
          <p:cNvSpPr/>
          <p:nvPr/>
        </p:nvSpPr>
        <p:spPr>
          <a:xfrm>
            <a:off x="5078442" y="6020973"/>
            <a:ext cx="253219" cy="1969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Étoile à 5 branches 25"/>
          <p:cNvSpPr/>
          <p:nvPr/>
        </p:nvSpPr>
        <p:spPr>
          <a:xfrm>
            <a:off x="2616591" y="4572000"/>
            <a:ext cx="126609" cy="16881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Étoile à 5 branches 26"/>
          <p:cNvSpPr/>
          <p:nvPr/>
        </p:nvSpPr>
        <p:spPr>
          <a:xfrm>
            <a:off x="2616591" y="4839287"/>
            <a:ext cx="126609" cy="16881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Étoile à 5 branches 27"/>
          <p:cNvSpPr/>
          <p:nvPr/>
        </p:nvSpPr>
        <p:spPr>
          <a:xfrm>
            <a:off x="2616591" y="5134708"/>
            <a:ext cx="126609" cy="16881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70" decel="100000"/>
                                        <p:tgtEl>
                                          <p:spTgt spid="4"/>
                                        </p:tgtEl>
                                      </p:cBhvr>
                                    </p:animEffect>
                                    <p:animScale>
                                      <p:cBhvr>
                                        <p:cTn id="17" dur="770" decel="100000"/>
                                        <p:tgtEl>
                                          <p:spTgt spid="4"/>
                                        </p:tgtEl>
                                      </p:cBhvr>
                                      <p:from x="10000" y="10000"/>
                                      <p:to x="200000" y="450000"/>
                                    </p:animScale>
                                    <p:animScale>
                                      <p:cBhvr>
                                        <p:cTn id="18" dur="1230" accel="100000" fill="hold">
                                          <p:stCondLst>
                                            <p:cond delay="770"/>
                                          </p:stCondLst>
                                        </p:cTn>
                                        <p:tgtEl>
                                          <p:spTgt spid="4"/>
                                        </p:tgtEl>
                                      </p:cBhvr>
                                      <p:from x="200000" y="450000"/>
                                      <p:to x="100000" y="100000"/>
                                    </p:animScale>
                                    <p:set>
                                      <p:cBhvr>
                                        <p:cTn id="19" dur="770" fill="hold"/>
                                        <p:tgtEl>
                                          <p:spTgt spid="4"/>
                                        </p:tgtEl>
                                        <p:attrNameLst>
                                          <p:attrName>ppt_x</p:attrName>
                                        </p:attrNameLst>
                                      </p:cBhvr>
                                      <p:to>
                                        <p:strVal val="(0.5)"/>
                                      </p:to>
                                    </p:set>
                                    <p:anim from="(0.5)" to="(#ppt_x)" calcmode="lin" valueType="num">
                                      <p:cBhvr>
                                        <p:cTn id="20" dur="1230" accel="100000" fill="hold">
                                          <p:stCondLst>
                                            <p:cond delay="770"/>
                                          </p:stCondLst>
                                        </p:cTn>
                                        <p:tgtEl>
                                          <p:spTgt spid="4"/>
                                        </p:tgtEl>
                                        <p:attrNameLst>
                                          <p:attrName>ppt_x</p:attrName>
                                        </p:attrNameLst>
                                      </p:cBhvr>
                                    </p:anim>
                                    <p:set>
                                      <p:cBhvr>
                                        <p:cTn id="21" dur="770" fill="hold"/>
                                        <p:tgtEl>
                                          <p:spTgt spid="4"/>
                                        </p:tgtEl>
                                        <p:attrNameLst>
                                          <p:attrName>ppt_y</p:attrName>
                                        </p:attrNameLst>
                                      </p:cBhvr>
                                      <p:to>
                                        <p:strVal val="(#ppt_y+0.4)"/>
                                      </p:to>
                                    </p:set>
                                    <p:anim from="(#ppt_y+0.4)" to="(#ppt_y)" calcmode="lin" valueType="num">
                                      <p:cBhvr>
                                        <p:cTn id="22" dur="1230" accel="100000" fill="hold">
                                          <p:stCondLst>
                                            <p:cond delay="770"/>
                                          </p:stCondLst>
                                        </p:cTn>
                                        <p:tgtEl>
                                          <p:spTgt spid="4"/>
                                        </p:tgtEl>
                                        <p:attrNameLst>
                                          <p:attrName>ppt_y</p:attrName>
                                        </p:attrNameLst>
                                      </p:cBhvr>
                                    </p:anim>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ox(in)">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80">
                                          <p:stCondLst>
                                            <p:cond delay="0"/>
                                          </p:stCondLst>
                                        </p:cTn>
                                        <p:tgtEl>
                                          <p:spTgt spid="25"/>
                                        </p:tgtEl>
                                      </p:cBhvr>
                                    </p:animEffect>
                                    <p:anim calcmode="lin" valueType="num">
                                      <p:cBhvr>
                                        <p:cTn id="33"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38" dur="26">
                                          <p:stCondLst>
                                            <p:cond delay="650"/>
                                          </p:stCondLst>
                                        </p:cTn>
                                        <p:tgtEl>
                                          <p:spTgt spid="25"/>
                                        </p:tgtEl>
                                      </p:cBhvr>
                                      <p:to x="100000" y="60000"/>
                                    </p:animScale>
                                    <p:animScale>
                                      <p:cBhvr>
                                        <p:cTn id="39" dur="166" decel="50000">
                                          <p:stCondLst>
                                            <p:cond delay="676"/>
                                          </p:stCondLst>
                                        </p:cTn>
                                        <p:tgtEl>
                                          <p:spTgt spid="25"/>
                                        </p:tgtEl>
                                      </p:cBhvr>
                                      <p:to x="100000" y="100000"/>
                                    </p:animScale>
                                    <p:animScale>
                                      <p:cBhvr>
                                        <p:cTn id="40" dur="26">
                                          <p:stCondLst>
                                            <p:cond delay="1312"/>
                                          </p:stCondLst>
                                        </p:cTn>
                                        <p:tgtEl>
                                          <p:spTgt spid="25"/>
                                        </p:tgtEl>
                                      </p:cBhvr>
                                      <p:to x="100000" y="80000"/>
                                    </p:animScale>
                                    <p:animScale>
                                      <p:cBhvr>
                                        <p:cTn id="41" dur="166" decel="50000">
                                          <p:stCondLst>
                                            <p:cond delay="1338"/>
                                          </p:stCondLst>
                                        </p:cTn>
                                        <p:tgtEl>
                                          <p:spTgt spid="25"/>
                                        </p:tgtEl>
                                      </p:cBhvr>
                                      <p:to x="100000" y="100000"/>
                                    </p:animScale>
                                    <p:animScale>
                                      <p:cBhvr>
                                        <p:cTn id="42" dur="26">
                                          <p:stCondLst>
                                            <p:cond delay="1642"/>
                                          </p:stCondLst>
                                        </p:cTn>
                                        <p:tgtEl>
                                          <p:spTgt spid="25"/>
                                        </p:tgtEl>
                                      </p:cBhvr>
                                      <p:to x="100000" y="90000"/>
                                    </p:animScale>
                                    <p:animScale>
                                      <p:cBhvr>
                                        <p:cTn id="43" dur="166" decel="50000">
                                          <p:stCondLst>
                                            <p:cond delay="1668"/>
                                          </p:stCondLst>
                                        </p:cTn>
                                        <p:tgtEl>
                                          <p:spTgt spid="25"/>
                                        </p:tgtEl>
                                      </p:cBhvr>
                                      <p:to x="100000" y="100000"/>
                                    </p:animScale>
                                    <p:animScale>
                                      <p:cBhvr>
                                        <p:cTn id="44" dur="26">
                                          <p:stCondLst>
                                            <p:cond delay="1808"/>
                                          </p:stCondLst>
                                        </p:cTn>
                                        <p:tgtEl>
                                          <p:spTgt spid="25"/>
                                        </p:tgtEl>
                                      </p:cBhvr>
                                      <p:to x="100000" y="95000"/>
                                    </p:animScale>
                                    <p:animScale>
                                      <p:cBhvr>
                                        <p:cTn id="45"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an vers le bas 3"/>
          <p:cNvSpPr/>
          <p:nvPr/>
        </p:nvSpPr>
        <p:spPr>
          <a:xfrm>
            <a:off x="2096086" y="98471"/>
            <a:ext cx="4684541" cy="689317"/>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3200" b="1" dirty="0" smtClean="0">
                <a:solidFill>
                  <a:srgbClr val="FFFFFF"/>
                </a:solidFill>
                <a:effectLst>
                  <a:outerShdw blurRad="38100" dist="38100" dir="2700000" algn="tl">
                    <a:srgbClr val="000000">
                      <a:alpha val="43137"/>
                    </a:srgbClr>
                  </a:outerShdw>
                </a:effectLst>
              </a:rPr>
              <a:t>الفصل الثاني </a:t>
            </a:r>
            <a:endParaRPr lang="fr-FR" sz="3200" b="1" dirty="0">
              <a:solidFill>
                <a:srgbClr val="FFFFFF"/>
              </a:solidFill>
              <a:effectLst>
                <a:outerShdw blurRad="38100" dist="38100" dir="2700000" algn="tl">
                  <a:srgbClr val="000000">
                    <a:alpha val="43137"/>
                  </a:srgbClr>
                </a:outerShdw>
              </a:effectLst>
            </a:endParaRPr>
          </a:p>
        </p:txBody>
      </p:sp>
      <p:sp>
        <p:nvSpPr>
          <p:cNvPr id="5" name="Flèche vers le bas 4"/>
          <p:cNvSpPr/>
          <p:nvPr/>
        </p:nvSpPr>
        <p:spPr>
          <a:xfrm>
            <a:off x="3277772" y="844061"/>
            <a:ext cx="2405576" cy="11957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000" b="1" dirty="0" smtClean="0">
                <a:solidFill>
                  <a:srgbClr val="FFFFFF"/>
                </a:solidFill>
                <a:effectLst>
                  <a:outerShdw blurRad="38100" dist="38100" dir="2700000" algn="tl">
                    <a:srgbClr val="000000">
                      <a:alpha val="43137"/>
                    </a:srgbClr>
                  </a:outerShdw>
                </a:effectLst>
              </a:rPr>
              <a:t>تطرقنا في هذا الفصل إلى ما يلي</a:t>
            </a:r>
            <a:endParaRPr lang="fr-FR" sz="2000" b="1" dirty="0">
              <a:solidFill>
                <a:srgbClr val="FFFFFF"/>
              </a:solidFill>
              <a:effectLst>
                <a:outerShdw blurRad="38100" dist="38100" dir="2700000" algn="tl">
                  <a:srgbClr val="000000">
                    <a:alpha val="43137"/>
                  </a:srgbClr>
                </a:outerShdw>
              </a:effectLst>
            </a:endParaRPr>
          </a:p>
        </p:txBody>
      </p:sp>
      <p:grpSp>
        <p:nvGrpSpPr>
          <p:cNvPr id="9" name="Groupe 8"/>
          <p:cNvGrpSpPr/>
          <p:nvPr/>
        </p:nvGrpSpPr>
        <p:grpSpPr>
          <a:xfrm>
            <a:off x="6231981" y="2236760"/>
            <a:ext cx="2489988" cy="1111348"/>
            <a:chOff x="6231981" y="2236760"/>
            <a:chExt cx="2489988" cy="1111348"/>
          </a:xfrm>
        </p:grpSpPr>
        <p:sp>
          <p:nvSpPr>
            <p:cNvPr id="7" name="Pentagone 6"/>
            <p:cNvSpPr/>
            <p:nvPr/>
          </p:nvSpPr>
          <p:spPr>
            <a:xfrm rot="10800000">
              <a:off x="6386732" y="2236760"/>
              <a:ext cx="2335237" cy="1111348"/>
            </a:xfrm>
            <a:prstGeom prst="homePlate">
              <a:avLst>
                <a:gd name="adj" fmla="val 487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fr-FR" dirty="0"/>
            </a:p>
          </p:txBody>
        </p:sp>
        <p:sp>
          <p:nvSpPr>
            <p:cNvPr id="8" name="ZoneTexte 7"/>
            <p:cNvSpPr txBox="1"/>
            <p:nvPr/>
          </p:nvSpPr>
          <p:spPr>
            <a:xfrm>
              <a:off x="6231981" y="2461851"/>
              <a:ext cx="2391507" cy="646331"/>
            </a:xfrm>
            <a:prstGeom prst="rect">
              <a:avLst/>
            </a:prstGeom>
            <a:noFill/>
          </p:spPr>
          <p:txBody>
            <a:bodyPr wrap="square" rtlCol="0">
              <a:spAutoFit/>
            </a:bodyPr>
            <a:lstStyle/>
            <a:p>
              <a:pPr algn="r" rtl="1"/>
              <a:r>
                <a:rPr lang="ar-DZ" sz="3600" b="1" dirty="0" err="1" smtClean="0">
                  <a:solidFill>
                    <a:srgbClr val="FFFFFF"/>
                  </a:solidFill>
                  <a:effectLst>
                    <a:outerShdw blurRad="38100" dist="38100" dir="2700000" algn="tl">
                      <a:srgbClr val="000000">
                        <a:alpha val="43137"/>
                      </a:srgbClr>
                    </a:outerShdw>
                  </a:effectLst>
                </a:rPr>
                <a:t>الروبو</a:t>
              </a:r>
              <a:r>
                <a:rPr lang="ar-DZ" sz="3600" b="1" dirty="0" smtClean="0">
                  <a:solidFill>
                    <a:srgbClr val="FFFFFF"/>
                  </a:solidFill>
                  <a:effectLst>
                    <a:outerShdw blurRad="38100" dist="38100" dir="2700000" algn="tl">
                      <a:srgbClr val="000000">
                        <a:alpha val="43137"/>
                      </a:srgbClr>
                    </a:outerShdw>
                  </a:effectLst>
                </a:rPr>
                <a:t> </a:t>
              </a:r>
              <a:r>
                <a:rPr lang="ar-DZ" sz="3600" b="1" dirty="0" err="1" smtClean="0">
                  <a:solidFill>
                    <a:srgbClr val="FFFFFF"/>
                  </a:solidFill>
                  <a:effectLst>
                    <a:outerShdw blurRad="38100" dist="38100" dir="2700000" algn="tl">
                      <a:srgbClr val="000000">
                        <a:alpha val="43137"/>
                      </a:srgbClr>
                    </a:outerShdw>
                  </a:effectLst>
                </a:rPr>
                <a:t>بونغ</a:t>
              </a:r>
              <a:r>
                <a:rPr lang="ar-DZ" sz="3600" b="1" dirty="0" smtClean="0">
                  <a:solidFill>
                    <a:srgbClr val="FFFFFF"/>
                  </a:solidFill>
                  <a:effectLst>
                    <a:outerShdw blurRad="38100" dist="38100" dir="2700000" algn="tl">
                      <a:srgbClr val="000000">
                        <a:alpha val="43137"/>
                      </a:srgbClr>
                    </a:outerShdw>
                  </a:effectLst>
                </a:rPr>
                <a:t> </a:t>
              </a:r>
              <a:endParaRPr lang="fr-FR" sz="3600" b="1" dirty="0">
                <a:solidFill>
                  <a:srgbClr val="FFFFFF"/>
                </a:solidFill>
                <a:effectLst>
                  <a:outerShdw blurRad="38100" dist="38100" dir="2700000" algn="tl">
                    <a:srgbClr val="000000">
                      <a:alpha val="43137"/>
                    </a:srgbClr>
                  </a:outerShdw>
                </a:effectLst>
              </a:endParaRPr>
            </a:p>
          </p:txBody>
        </p:sp>
      </p:grpSp>
      <p:sp>
        <p:nvSpPr>
          <p:cNvPr id="10" name="ZoneTexte 9"/>
          <p:cNvSpPr txBox="1"/>
          <p:nvPr/>
        </p:nvSpPr>
        <p:spPr>
          <a:xfrm>
            <a:off x="562708" y="2025741"/>
            <a:ext cx="5809957" cy="1569660"/>
          </a:xfrm>
          <a:prstGeom prst="rect">
            <a:avLst/>
          </a:prstGeom>
          <a:noFill/>
        </p:spPr>
        <p:txBody>
          <a:bodyPr wrap="square" rtlCol="0">
            <a:spAutoFit/>
          </a:bodyPr>
          <a:lstStyle/>
          <a:p>
            <a:pPr algn="justLow" rtl="1"/>
            <a:r>
              <a:rPr lang="ar-DZ" sz="2400" b="1" dirty="0" smtClean="0">
                <a:effectLst>
                  <a:outerShdw blurRad="38100" dist="38100" dir="2700000" algn="tl">
                    <a:srgbClr val="000000">
                      <a:alpha val="43137"/>
                    </a:srgbClr>
                  </a:outerShdw>
                </a:effectLst>
              </a:rPr>
              <a:t>هو جهاز ذو تحكم إلكتروني خاص بتدريب لاعبي تنس الطاولة يحتوي على 64 تمرين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يمكنك من الإنقاص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الزيادة في شدة التدريب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ذلك بزيادة قوة الضربة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سرعة دورانها   </a:t>
            </a:r>
            <a:endParaRPr lang="fr-FR" sz="2400" b="1" dirty="0">
              <a:effectLst>
                <a:outerShdw blurRad="38100" dist="38100" dir="2700000" algn="tl">
                  <a:srgbClr val="000000">
                    <a:alpha val="43137"/>
                  </a:srgbClr>
                </a:outerShdw>
              </a:effectLst>
            </a:endParaRPr>
          </a:p>
        </p:txBody>
      </p:sp>
      <p:pic>
        <p:nvPicPr>
          <p:cNvPr id="11" name="Image 10" descr="185-hero.jpg"/>
          <p:cNvPicPr>
            <a:picLocks noChangeAspect="1"/>
          </p:cNvPicPr>
          <p:nvPr/>
        </p:nvPicPr>
        <p:blipFill>
          <a:blip r:embed="rId2"/>
          <a:stretch>
            <a:fillRect/>
          </a:stretch>
        </p:blipFill>
        <p:spPr>
          <a:xfrm>
            <a:off x="1814734" y="3151163"/>
            <a:ext cx="6713816" cy="345361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to="" calcmode="lin" valueType="num">
                                      <p:cBhvr>
                                        <p:cTn id="17" dur="1" fill="hold"/>
                                        <p:tgtEl>
                                          <p:spTgt spid="9"/>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to="" calcmode="lin" valueType="num">
                                      <p:cBhvr>
                                        <p:cTn id="22" dur="1" fill="hold"/>
                                        <p:tgtEl>
                                          <p:spTgt spid="10"/>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 to="" calcmode="lin" valueType="num">
                                      <p:cBhvr>
                                        <p:cTn id="27" dur="1" fill="hold"/>
                                        <p:tgtEl>
                                          <p:spTgt spid="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gauche 3"/>
          <p:cNvSpPr/>
          <p:nvPr/>
        </p:nvSpPr>
        <p:spPr>
          <a:xfrm>
            <a:off x="7962314" y="182880"/>
            <a:ext cx="928468" cy="5064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5092504" y="0"/>
            <a:ext cx="2715066" cy="8340745"/>
          </a:xfrm>
          <a:prstGeom prst="rect">
            <a:avLst/>
          </a:prstGeom>
          <a:noFill/>
        </p:spPr>
        <p:txBody>
          <a:bodyPr wrap="square" rtlCol="0">
            <a:spAutoFit/>
          </a:bodyPr>
          <a:lstStyle/>
          <a:p>
            <a:pPr algn="justLow" rtl="1"/>
            <a:r>
              <a:rPr lang="ar-DZ" sz="2800" b="1" u="sng" dirty="0" smtClean="0">
                <a:effectLst>
                  <a:outerShdw blurRad="38100" dist="38100" dir="2700000" algn="tl">
                    <a:srgbClr val="000000">
                      <a:alpha val="43137"/>
                    </a:srgbClr>
                  </a:outerShdw>
                </a:effectLst>
              </a:rPr>
              <a:t>مكونات </a:t>
            </a:r>
            <a:r>
              <a:rPr lang="ar-DZ" sz="2800" b="1" u="sng" dirty="0" err="1" smtClean="0">
                <a:effectLst>
                  <a:outerShdw blurRad="38100" dist="38100" dir="2700000" algn="tl">
                    <a:srgbClr val="000000">
                      <a:alpha val="43137"/>
                    </a:srgbClr>
                  </a:outerShdw>
                </a:effectLst>
              </a:rPr>
              <a:t>الروبوبونغ</a:t>
            </a:r>
            <a:endParaRPr lang="ar-DZ" sz="2800" b="1" u="sng" dirty="0" smtClean="0">
              <a:effectLst>
                <a:outerShdw blurRad="38100" dist="38100" dir="2700000" algn="tl">
                  <a:srgbClr val="000000">
                    <a:alpha val="43137"/>
                  </a:srgbClr>
                </a:outerShdw>
              </a:effectLst>
            </a:endParaRPr>
          </a:p>
          <a:p>
            <a:pPr algn="justLow" rtl="1"/>
            <a:endParaRPr lang="ar-DZ" sz="2800" b="1" u="sng" dirty="0" smtClean="0">
              <a:effectLst>
                <a:outerShdw blurRad="38100" dist="38100" dir="2700000" algn="tl">
                  <a:srgbClr val="000000">
                    <a:alpha val="43137"/>
                  </a:srgbClr>
                </a:outerShdw>
              </a:effectLst>
            </a:endParaRPr>
          </a:p>
          <a:p>
            <a:pPr algn="justLow" rtl="1"/>
            <a:r>
              <a:rPr lang="ar-DZ" sz="2800" b="1" dirty="0" smtClean="0">
                <a:effectLst>
                  <a:outerShdw blurRad="38100" dist="38100" dir="2700000" algn="tl">
                    <a:srgbClr val="000000">
                      <a:alpha val="43137"/>
                    </a:srgbClr>
                  </a:outerShdw>
                </a:effectLst>
              </a:rPr>
              <a:t>1- </a:t>
            </a:r>
            <a:r>
              <a:rPr lang="ar-DZ" sz="2800" b="1" u="sng" dirty="0" smtClean="0">
                <a:effectLst>
                  <a:outerShdw blurRad="38100" dist="38100" dir="2700000" algn="tl">
                    <a:srgbClr val="000000">
                      <a:alpha val="43137"/>
                    </a:srgbClr>
                  </a:outerShdw>
                </a:effectLst>
              </a:rPr>
              <a:t>رأس </a:t>
            </a:r>
            <a:r>
              <a:rPr lang="ar-DZ" sz="2800" b="1" u="sng" dirty="0" err="1" smtClean="0">
                <a:effectLst>
                  <a:outerShdw blurRad="38100" dist="38100" dir="2700000" algn="tl">
                    <a:srgbClr val="000000">
                      <a:alpha val="43137"/>
                    </a:srgbClr>
                  </a:outerShdw>
                </a:effectLst>
              </a:rPr>
              <a:t>الروبوبونغ</a:t>
            </a:r>
            <a:r>
              <a:rPr lang="ar-DZ" sz="2800" b="1" u="sng" dirty="0" smtClean="0">
                <a:effectLst>
                  <a:outerShdw blurRad="38100" dist="38100" dir="2700000" algn="tl">
                    <a:srgbClr val="000000">
                      <a:alpha val="43137"/>
                    </a:srgbClr>
                  </a:outerShdw>
                </a:effectLst>
              </a:rPr>
              <a:t>:</a:t>
            </a:r>
          </a:p>
          <a:p>
            <a:pPr algn="justLow" rtl="1"/>
            <a:r>
              <a:rPr lang="ar-DZ" sz="2000" b="1" dirty="0" smtClean="0">
                <a:effectLst>
                  <a:outerShdw blurRad="38100" dist="38100" dir="2700000" algn="tl">
                    <a:srgbClr val="000000">
                      <a:alpha val="43137"/>
                    </a:srgbClr>
                  </a:outerShdw>
                </a:effectLst>
              </a:rPr>
              <a:t>يمكنك من تغير اتجاه دوران الكرة </a:t>
            </a:r>
            <a:r>
              <a:rPr lang="ar-DZ" sz="2000" b="1" dirty="0" err="1" smtClean="0">
                <a:effectLst>
                  <a:outerShdw blurRad="38100" dist="38100" dir="2700000" algn="tl">
                    <a:srgbClr val="000000">
                      <a:alpha val="43137"/>
                    </a:srgbClr>
                  </a:outerShdw>
                </a:effectLst>
              </a:rPr>
              <a:t>و</a:t>
            </a:r>
            <a:r>
              <a:rPr lang="ar-DZ" sz="2000" b="1" dirty="0" smtClean="0">
                <a:effectLst>
                  <a:outerShdw blurRad="38100" dist="38100" dir="2700000" algn="tl">
                    <a:srgbClr val="000000">
                      <a:alpha val="43137"/>
                    </a:srgbClr>
                  </a:outerShdw>
                </a:effectLst>
              </a:rPr>
              <a:t> ذلك بتدوير مغير الاتجاه الذي يقع في مقدمة رأس </a:t>
            </a:r>
            <a:r>
              <a:rPr lang="ar-DZ" sz="2000" b="1" dirty="0" err="1" smtClean="0">
                <a:effectLst>
                  <a:outerShdw blurRad="38100" dist="38100" dir="2700000" algn="tl">
                    <a:srgbClr val="000000">
                      <a:alpha val="43137"/>
                    </a:srgbClr>
                  </a:outerShdw>
                </a:effectLst>
              </a:rPr>
              <a:t>الروبو</a:t>
            </a:r>
            <a:r>
              <a:rPr lang="ar-DZ" sz="2000" b="1" dirty="0" smtClean="0">
                <a:effectLst>
                  <a:outerShdw blurRad="38100" dist="38100" dir="2700000" algn="tl">
                    <a:srgbClr val="000000">
                      <a:alpha val="43137"/>
                    </a:srgbClr>
                  </a:outerShdw>
                </a:effectLst>
              </a:rPr>
              <a:t> </a:t>
            </a:r>
            <a:r>
              <a:rPr lang="ar-DZ" sz="2000" b="1" dirty="0" err="1" smtClean="0">
                <a:effectLst>
                  <a:outerShdw blurRad="38100" dist="38100" dir="2700000" algn="tl">
                    <a:srgbClr val="000000">
                      <a:alpha val="43137"/>
                    </a:srgbClr>
                  </a:outerShdw>
                </a:effectLst>
              </a:rPr>
              <a:t>بونغ</a:t>
            </a:r>
            <a:endParaRPr lang="ar-DZ" sz="2000" b="1" dirty="0" smtClean="0">
              <a:effectLst>
                <a:outerShdw blurRad="38100" dist="38100" dir="2700000" algn="tl">
                  <a:srgbClr val="000000">
                    <a:alpha val="43137"/>
                  </a:srgbClr>
                </a:outerShdw>
              </a:effectLst>
            </a:endParaRPr>
          </a:p>
          <a:p>
            <a:pPr algn="justLow" rtl="1"/>
            <a:endParaRPr lang="ar-DZ" sz="2800" b="1" dirty="0" smtClean="0">
              <a:effectLst>
                <a:outerShdw blurRad="38100" dist="38100" dir="2700000" algn="tl">
                  <a:srgbClr val="000000">
                    <a:alpha val="43137"/>
                  </a:srgbClr>
                </a:outerShdw>
              </a:effectLst>
            </a:endParaRPr>
          </a:p>
          <a:p>
            <a:pPr algn="justLow" rtl="1"/>
            <a:r>
              <a:rPr lang="ar-DZ" sz="2800" b="1" dirty="0" smtClean="0">
                <a:effectLst>
                  <a:outerShdw blurRad="38100" dist="38100" dir="2700000" algn="tl">
                    <a:srgbClr val="000000">
                      <a:alpha val="43137"/>
                    </a:srgbClr>
                  </a:outerShdw>
                </a:effectLst>
              </a:rPr>
              <a:t>2- </a:t>
            </a:r>
            <a:r>
              <a:rPr lang="ar-DZ" sz="2800" b="1" u="sng" dirty="0" smtClean="0">
                <a:effectLst>
                  <a:outerShdw blurRad="38100" dist="38100" dir="2700000" algn="tl">
                    <a:srgbClr val="000000">
                      <a:alpha val="43137"/>
                    </a:srgbClr>
                  </a:outerShdw>
                </a:effectLst>
              </a:rPr>
              <a:t>لوحة التحكم: </a:t>
            </a:r>
          </a:p>
          <a:p>
            <a:pPr algn="justLow" rtl="1"/>
            <a:r>
              <a:rPr lang="ar-DZ" sz="2000" dirty="0" smtClean="0">
                <a:effectLst>
                  <a:outerShdw blurRad="38100" dist="38100" dir="2700000" algn="tl">
                    <a:srgbClr val="000000">
                      <a:alpha val="43137"/>
                    </a:srgbClr>
                  </a:outerShdw>
                </a:effectLst>
              </a:rPr>
              <a:t>تمكنك من اختيار نوع التمرين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الرفع من شدته، بزيادة قوة الضربة،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زيادة عدد الكرات مع تقليل الوقت،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سرعة دوران الكرة</a:t>
            </a:r>
          </a:p>
          <a:p>
            <a:pPr algn="justLow" rtl="1"/>
            <a:endParaRPr lang="ar-DZ" sz="2800" b="1" dirty="0" smtClean="0">
              <a:effectLst>
                <a:outerShdw blurRad="38100" dist="38100" dir="2700000" algn="tl">
                  <a:srgbClr val="000000">
                    <a:alpha val="43137"/>
                  </a:srgbClr>
                </a:outerShdw>
              </a:effectLst>
            </a:endParaRPr>
          </a:p>
          <a:p>
            <a:pPr algn="justLow" rtl="1"/>
            <a:r>
              <a:rPr lang="ar-DZ" sz="2800" b="1" dirty="0" smtClean="0">
                <a:effectLst>
                  <a:outerShdw blurRad="38100" dist="38100" dir="2700000" algn="tl">
                    <a:srgbClr val="000000">
                      <a:alpha val="43137"/>
                    </a:srgbClr>
                  </a:outerShdw>
                </a:effectLst>
              </a:rPr>
              <a:t>3- </a:t>
            </a:r>
            <a:r>
              <a:rPr lang="ar-DZ" sz="2800" b="1" u="sng" dirty="0" smtClean="0">
                <a:effectLst>
                  <a:outerShdw blurRad="38100" dist="38100" dir="2700000" algn="tl">
                    <a:srgbClr val="000000">
                      <a:alpha val="43137"/>
                    </a:srgbClr>
                  </a:outerShdw>
                </a:effectLst>
              </a:rPr>
              <a:t>مجموعة الشبكة</a:t>
            </a:r>
            <a:r>
              <a:rPr lang="ar-DZ" sz="2800" b="1" dirty="0" smtClean="0">
                <a:effectLst>
                  <a:outerShdw blurRad="38100" dist="38100" dir="2700000" algn="tl">
                    <a:srgbClr val="000000">
                      <a:alpha val="43137"/>
                    </a:srgbClr>
                  </a:outerShdw>
                </a:effectLst>
              </a:rPr>
              <a:t>:</a:t>
            </a:r>
          </a:p>
          <a:p>
            <a:pPr algn="justLow" rtl="1"/>
            <a:r>
              <a:rPr lang="ar-DZ" sz="2000" dirty="0" smtClean="0">
                <a:effectLst>
                  <a:outerShdw blurRad="38100" dist="38100" dir="2700000" algn="tl">
                    <a:srgbClr val="000000">
                      <a:alpha val="43137"/>
                    </a:srgbClr>
                  </a:outerShdw>
                </a:effectLst>
              </a:rPr>
              <a:t>تقوم بجمع الكرات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نقلها </a:t>
            </a:r>
            <a:r>
              <a:rPr lang="ar-DZ" sz="2000" dirty="0" err="1" smtClean="0">
                <a:effectLst>
                  <a:outerShdw blurRad="38100" dist="38100" dir="2700000" algn="tl">
                    <a:srgbClr val="000000">
                      <a:alpha val="43137"/>
                    </a:srgbClr>
                  </a:outerShdw>
                </a:effectLst>
              </a:rPr>
              <a:t>إلة</a:t>
            </a:r>
            <a:r>
              <a:rPr lang="ar-DZ" sz="2000" dirty="0" smtClean="0">
                <a:effectLst>
                  <a:outerShdw blurRad="38100" dist="38100" dir="2700000" algn="tl">
                    <a:srgbClr val="000000">
                      <a:alpha val="43137"/>
                    </a:srgbClr>
                  </a:outerShdw>
                </a:effectLst>
              </a:rPr>
              <a:t> سلة جمع الكرات.</a:t>
            </a:r>
            <a:r>
              <a:rPr lang="ar-DZ" sz="2800" b="1" dirty="0" smtClean="0">
                <a:effectLst>
                  <a:outerShdw blurRad="38100" dist="38100" dir="2700000" algn="tl">
                    <a:srgbClr val="000000">
                      <a:alpha val="43137"/>
                    </a:srgbClr>
                  </a:outerShdw>
                </a:effectLst>
              </a:rPr>
              <a:t> </a:t>
            </a:r>
          </a:p>
          <a:p>
            <a:pPr algn="justLow" rtl="1"/>
            <a:endParaRPr lang="ar-DZ" sz="2800" b="1" dirty="0" smtClean="0">
              <a:effectLst>
                <a:outerShdw blurRad="38100" dist="38100" dir="2700000" algn="tl">
                  <a:srgbClr val="000000">
                    <a:alpha val="43137"/>
                  </a:srgbClr>
                </a:outerShdw>
              </a:effectLst>
            </a:endParaRPr>
          </a:p>
          <a:p>
            <a:pPr algn="justLow" rtl="1"/>
            <a:endParaRPr lang="ar-DZ" sz="2800" b="1" dirty="0" smtClean="0">
              <a:effectLst>
                <a:outerShdw blurRad="38100" dist="38100" dir="2700000" algn="tl">
                  <a:srgbClr val="000000">
                    <a:alpha val="43137"/>
                  </a:srgbClr>
                </a:outerShdw>
              </a:effectLst>
            </a:endParaRPr>
          </a:p>
          <a:p>
            <a:pPr algn="justLow" rtl="1"/>
            <a:endParaRPr lang="ar-DZ" sz="2800" b="1" dirty="0" smtClean="0">
              <a:effectLst>
                <a:outerShdw blurRad="38100" dist="38100" dir="2700000" algn="tl">
                  <a:srgbClr val="000000">
                    <a:alpha val="43137"/>
                  </a:srgbClr>
                </a:outerShdw>
              </a:effectLst>
            </a:endParaRPr>
          </a:p>
          <a:p>
            <a:pPr algn="justLow" rtl="1"/>
            <a:endParaRPr lang="fr-FR" sz="2800" b="1" dirty="0">
              <a:effectLst>
                <a:outerShdw blurRad="38100" dist="38100" dir="2700000" algn="tl">
                  <a:srgbClr val="000000">
                    <a:alpha val="43137"/>
                  </a:srgbClr>
                </a:outerShdw>
              </a:effectLst>
            </a:endParaRPr>
          </a:p>
        </p:txBody>
      </p:sp>
      <p:pic>
        <p:nvPicPr>
          <p:cNvPr id="6" name="Image 5" descr="C:\Users\server\Desktop\pong master kopf.jpg"/>
          <p:cNvPicPr/>
          <p:nvPr/>
        </p:nvPicPr>
        <p:blipFill>
          <a:blip r:embed="rId2"/>
          <a:srcRect/>
          <a:stretch>
            <a:fillRect/>
          </a:stretch>
        </p:blipFill>
        <p:spPr bwMode="auto">
          <a:xfrm>
            <a:off x="323557" y="590843"/>
            <a:ext cx="4206240" cy="1702191"/>
          </a:xfrm>
          <a:prstGeom prst="rect">
            <a:avLst/>
          </a:prstGeom>
          <a:noFill/>
          <a:ln w="9525">
            <a:noFill/>
            <a:miter lim="800000"/>
            <a:headEnd/>
            <a:tailEnd/>
          </a:ln>
        </p:spPr>
      </p:pic>
      <p:pic>
        <p:nvPicPr>
          <p:cNvPr id="7" name="Image 6" descr="C:\Users\server\Desktop\controlpad_ausschnitt.jpg"/>
          <p:cNvPicPr/>
          <p:nvPr/>
        </p:nvPicPr>
        <p:blipFill>
          <a:blip r:embed="rId3"/>
          <a:srcRect/>
          <a:stretch>
            <a:fillRect/>
          </a:stretch>
        </p:blipFill>
        <p:spPr bwMode="auto">
          <a:xfrm>
            <a:off x="295422" y="2405576"/>
            <a:ext cx="4232282" cy="1730326"/>
          </a:xfrm>
          <a:prstGeom prst="rect">
            <a:avLst/>
          </a:prstGeom>
          <a:noFill/>
          <a:ln w="9525">
            <a:noFill/>
            <a:miter lim="800000"/>
            <a:headEnd/>
            <a:tailEnd/>
          </a:ln>
        </p:spPr>
      </p:pic>
      <p:pic>
        <p:nvPicPr>
          <p:cNvPr id="8" name="Image 7" descr="C:\Users\server\Desktop\do_po-auffangsystem.jpg"/>
          <p:cNvPicPr/>
          <p:nvPr/>
        </p:nvPicPr>
        <p:blipFill>
          <a:blip r:embed="rId4"/>
          <a:srcRect/>
          <a:stretch>
            <a:fillRect/>
          </a:stretch>
        </p:blipFill>
        <p:spPr bwMode="auto">
          <a:xfrm>
            <a:off x="346352" y="4279431"/>
            <a:ext cx="4211580" cy="2079166"/>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to="" calcmode="lin" valueType="num">
                                      <p:cBhvr>
                                        <p:cTn id="20" dur="1" fill="hold"/>
                                        <p:tgtEl>
                                          <p:spTgt spid="7"/>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to="" calcmode="lin" valueType="num">
                                      <p:cBhvr>
                                        <p:cTn id="23"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RAMZI\Desktop\Nouveau dossier\tennis-ball-poster-table-halls-32099251.jpg"/>
          <p:cNvPicPr>
            <a:picLocks noChangeAspect="1" noChangeArrowheads="1"/>
          </p:cNvPicPr>
          <p:nvPr/>
        </p:nvPicPr>
        <p:blipFill>
          <a:blip r:embed="rId2">
            <a:lum bright="70000" contrast="-70000"/>
          </a:blip>
          <a:srcRect/>
          <a:stretch>
            <a:fillRect/>
          </a:stretch>
        </p:blipFill>
        <p:spPr bwMode="auto">
          <a:xfrm>
            <a:off x="-1" y="1"/>
            <a:ext cx="9144001" cy="6857999"/>
          </a:xfrm>
          <a:prstGeom prst="rect">
            <a:avLst/>
          </a:prstGeom>
          <a:noFill/>
        </p:spPr>
      </p:pic>
      <p:pic>
        <p:nvPicPr>
          <p:cNvPr id="14" name="Image 13" descr="C:\Users\server\Desktop\c812beec-cf14-11e0-aeb7-bcaec59777b0_7b313bd5-da16-11e1-ae02-001fe1f1c703(1).jpeg"/>
          <p:cNvPicPr/>
          <p:nvPr/>
        </p:nvPicPr>
        <p:blipFill>
          <a:blip r:embed="rId3" cstate="print"/>
          <a:srcRect/>
          <a:stretch>
            <a:fillRect/>
          </a:stretch>
        </p:blipFill>
        <p:spPr bwMode="auto">
          <a:xfrm>
            <a:off x="331925" y="0"/>
            <a:ext cx="3829664" cy="25342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Rectangle à coins arrondis 5"/>
          <p:cNvSpPr/>
          <p:nvPr/>
        </p:nvSpPr>
        <p:spPr>
          <a:xfrm>
            <a:off x="182880" y="2626193"/>
            <a:ext cx="8961120" cy="2424108"/>
          </a:xfrm>
          <a:prstGeom prst="roundRect">
            <a:avLst/>
          </a:prstGeom>
          <a:solidFill>
            <a:schemeClr val="accent1">
              <a:lumMod val="75000"/>
            </a:schemeClr>
          </a:solidFill>
          <a:ln>
            <a:noFill/>
          </a:ln>
          <a:effectLst>
            <a:softEdge rad="12700"/>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182881" y="2842293"/>
            <a:ext cx="9144000" cy="2123658"/>
          </a:xfrm>
          <a:prstGeom prst="rect">
            <a:avLst/>
          </a:prstGeom>
          <a:noFill/>
        </p:spPr>
        <p:txBody>
          <a:bodyPr wrap="square" lIns="91440" tIns="45720" rIns="91440" bIns="45720">
            <a:spAutoFit/>
          </a:bodyPr>
          <a:lstStyle/>
          <a:p>
            <a:pPr algn="ctr" rtl="1"/>
            <a:r>
              <a:rPr lang="ar-DZ"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أهمية استخدام </a:t>
            </a:r>
            <a:r>
              <a:rPr lang="ar-DZ" sz="4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الروبوبونغ</a:t>
            </a:r>
            <a:r>
              <a:rPr lang="ar-DZ"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p>
          <a:p>
            <a:pPr algn="ctr" rtl="1"/>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في تحصيل بعض المهارات الأساسية لناشئي تنس الطاولة </a:t>
            </a:r>
          </a:p>
          <a:p>
            <a:pPr algn="ctr" rtl="1"/>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من 07 إلى 14 سنة</a:t>
            </a:r>
          </a:p>
          <a:p>
            <a:pPr algn="ctr" rtl="1"/>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دراسة ميدانية على نادي تنس الطاولة القاعة الرياضية المتعددة </a:t>
            </a:r>
            <a:r>
              <a:rPr lang="ar-DZ"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الرياضات</a:t>
            </a: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عين </a:t>
            </a:r>
            <a:r>
              <a:rPr lang="ar-DZ"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فكرون</a:t>
            </a:r>
            <a:r>
              <a:rPr lang="ar-D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fr-FR"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Hexagone 6"/>
          <p:cNvSpPr/>
          <p:nvPr/>
        </p:nvSpPr>
        <p:spPr>
          <a:xfrm rot="19645199">
            <a:off x="1263749" y="5308388"/>
            <a:ext cx="1519311" cy="1237957"/>
          </a:xfrm>
          <a:prstGeom prst="hexagon">
            <a:avLst/>
          </a:prstGeom>
          <a:blipFill>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Hexagone 7"/>
          <p:cNvSpPr/>
          <p:nvPr/>
        </p:nvSpPr>
        <p:spPr>
          <a:xfrm rot="19645199">
            <a:off x="2236765" y="5308388"/>
            <a:ext cx="1519311" cy="1237957"/>
          </a:xfrm>
          <a:prstGeom prst="hexagon">
            <a:avLst/>
          </a:prstGeom>
          <a:blipFill>
            <a:blip r:embed="rId5"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Hexagone 8"/>
          <p:cNvSpPr/>
          <p:nvPr/>
        </p:nvSpPr>
        <p:spPr>
          <a:xfrm rot="19645199">
            <a:off x="3303561" y="5308387"/>
            <a:ext cx="1519311" cy="1237957"/>
          </a:xfrm>
          <a:prstGeom prst="hexagon">
            <a:avLst/>
          </a:prstGeom>
          <a:blipFill>
            <a:blip r:embed="rId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Hexagone 14"/>
          <p:cNvSpPr/>
          <p:nvPr/>
        </p:nvSpPr>
        <p:spPr>
          <a:xfrm rot="19645199">
            <a:off x="4454771" y="5308388"/>
            <a:ext cx="1519311" cy="1237957"/>
          </a:xfrm>
          <a:prstGeom prst="hexagon">
            <a:avLst/>
          </a:prstGeom>
          <a:blipFill>
            <a:blip r:embed="rId7"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Hexagone 15"/>
          <p:cNvSpPr/>
          <p:nvPr/>
        </p:nvSpPr>
        <p:spPr>
          <a:xfrm rot="19645199">
            <a:off x="5648180" y="5308388"/>
            <a:ext cx="1519311" cy="1237957"/>
          </a:xfrm>
          <a:prstGeom prst="hexagon">
            <a:avLst/>
          </a:prstGeom>
          <a:blipFill>
            <a:blip r:embed="rId8"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6" name="Picture 2" descr="C:\Users\RAMZI\Desktop\Capture.PNG"/>
          <p:cNvPicPr>
            <a:picLocks noChangeAspect="1" noChangeArrowheads="1"/>
          </p:cNvPicPr>
          <p:nvPr/>
        </p:nvPicPr>
        <p:blipFill>
          <a:blip r:embed="rId9"/>
          <a:srcRect/>
          <a:stretch>
            <a:fillRect/>
          </a:stretch>
        </p:blipFill>
        <p:spPr bwMode="auto">
          <a:xfrm>
            <a:off x="4431324" y="191118"/>
            <a:ext cx="4007729" cy="228491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8" name="Hexagone 17"/>
          <p:cNvSpPr/>
          <p:nvPr/>
        </p:nvSpPr>
        <p:spPr>
          <a:xfrm rot="19208689">
            <a:off x="6688890" y="5331012"/>
            <a:ext cx="1537221" cy="1218135"/>
          </a:xfrm>
          <a:prstGeom prst="hexagon">
            <a:avLst/>
          </a:prstGeom>
          <a:blipFill>
            <a:blip r:embed="rId10"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advTm="39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circle(in)">
                                      <p:cBhvr>
                                        <p:cTn id="22" dur="20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circle(in)">
                                      <p:cBhvr>
                                        <p:cTn id="27" dur="2000"/>
                                        <p:tgtEl>
                                          <p:spTgt spid="5">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circle(in)">
                                      <p:cBhvr>
                                        <p:cTn id="32" dur="20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5">
                                            <p:txEl>
                                              <p:pRg st="3" end="3"/>
                                            </p:txEl>
                                          </p:spTgt>
                                        </p:tgtEl>
                                        <p:attrNameLst>
                                          <p:attrName>style.visibility</p:attrName>
                                        </p:attrNameLst>
                                      </p:cBhvr>
                                      <p:to>
                                        <p:strVal val="visible"/>
                                      </p:to>
                                    </p:set>
                                    <p:animEffect transition="in" filter="circle(in)">
                                      <p:cBhvr>
                                        <p:cTn id="37" dur="2000"/>
                                        <p:tgtEl>
                                          <p:spTgt spid="5">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circle(in)">
                                      <p:cBhvr>
                                        <p:cTn id="42" dur="20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checkerboard(across)">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circle(in)">
                                      <p:cBhvr>
                                        <p:cTn id="52" dur="20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checkerboard(across)">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16"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circle(in)">
                                      <p:cBhvr>
                                        <p:cTn id="62" dur="2000"/>
                                        <p:tgtEl>
                                          <p:spTgt spid="8"/>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checkerboard(across)">
                                      <p:cBhvr>
                                        <p:cTn id="6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5" grpId="0" animBg="1"/>
      <p:bldP spid="16"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gauche 3"/>
          <p:cNvSpPr/>
          <p:nvPr/>
        </p:nvSpPr>
        <p:spPr>
          <a:xfrm>
            <a:off x="7877911" y="182881"/>
            <a:ext cx="773723" cy="5064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2686929" y="168812"/>
            <a:ext cx="4783017" cy="523220"/>
          </a:xfrm>
          <a:prstGeom prst="rect">
            <a:avLst/>
          </a:prstGeom>
          <a:noFill/>
        </p:spPr>
        <p:txBody>
          <a:bodyPr wrap="square" rtlCol="0">
            <a:spAutoFit/>
          </a:bodyPr>
          <a:lstStyle/>
          <a:p>
            <a:pPr algn="r" rtl="1"/>
            <a:r>
              <a:rPr lang="ar-DZ" sz="2800" b="1" u="sng" dirty="0" smtClean="0">
                <a:effectLst>
                  <a:outerShdw blurRad="38100" dist="38100" dir="2700000" algn="tl">
                    <a:srgbClr val="000000">
                      <a:alpha val="43137"/>
                    </a:srgbClr>
                  </a:outerShdw>
                </a:effectLst>
              </a:rPr>
              <a:t>مبادئ علم الحركة في تنس الطاولة</a:t>
            </a:r>
            <a:endParaRPr lang="fr-FR" sz="2800" u="sng" dirty="0">
              <a:effectLst>
                <a:outerShdw blurRad="38100" dist="38100" dir="2700000" algn="tl">
                  <a:srgbClr val="000000">
                    <a:alpha val="43137"/>
                  </a:srgbClr>
                </a:outerShdw>
              </a:effectLst>
            </a:endParaRPr>
          </a:p>
        </p:txBody>
      </p:sp>
      <p:sp>
        <p:nvSpPr>
          <p:cNvPr id="8" name="ZoneTexte 7"/>
          <p:cNvSpPr txBox="1"/>
          <p:nvPr/>
        </p:nvSpPr>
        <p:spPr>
          <a:xfrm>
            <a:off x="492370" y="675246"/>
            <a:ext cx="7329286" cy="1538883"/>
          </a:xfrm>
          <a:prstGeom prst="rect">
            <a:avLst/>
          </a:prstGeom>
          <a:noFill/>
        </p:spPr>
        <p:txBody>
          <a:bodyPr wrap="square" rtlCol="0">
            <a:spAutoFit/>
          </a:bodyPr>
          <a:lstStyle/>
          <a:p>
            <a:pPr algn="justLow" rtl="1"/>
            <a:r>
              <a:rPr lang="ar-DZ" sz="2800" b="1" u="sng" dirty="0" smtClean="0"/>
              <a:t>الارتداد:</a:t>
            </a:r>
            <a:r>
              <a:rPr lang="ar-DZ" sz="2800" dirty="0" smtClean="0"/>
              <a:t>  </a:t>
            </a:r>
            <a:r>
              <a:rPr lang="ar-DZ" sz="2400" dirty="0" smtClean="0"/>
              <a:t>هو تلك اللحظة القصيرة التي تلمس الكرة مادة غير محددة</a:t>
            </a:r>
            <a:r>
              <a:rPr lang="ar-DZ" sz="2400" u="sng" dirty="0" smtClean="0"/>
              <a:t> </a:t>
            </a:r>
            <a:r>
              <a:rPr lang="ar-DZ" sz="2400" dirty="0" smtClean="0"/>
              <a:t>هناك نوعان من ارتداد الكرة:الارتداد من المضرب </a:t>
            </a:r>
            <a:r>
              <a:rPr lang="ar-DZ" sz="2400" dirty="0" err="1" smtClean="0"/>
              <a:t>و</a:t>
            </a:r>
            <a:r>
              <a:rPr lang="ar-DZ" sz="2400" dirty="0" smtClean="0"/>
              <a:t> الارتداد من الطاولة. يؤثر الأول على الثاني في اتجاه الكرة بعد ارتدادها.</a:t>
            </a:r>
            <a:endParaRPr lang="fr-FR" sz="2400" dirty="0" smtClean="0"/>
          </a:p>
          <a:p>
            <a:pPr algn="justLow" rtl="1"/>
            <a:endParaRPr lang="fr-FR" dirty="0" smtClean="0"/>
          </a:p>
        </p:txBody>
      </p:sp>
      <p:sp>
        <p:nvSpPr>
          <p:cNvPr id="9" name="Flèche gauche 8"/>
          <p:cNvSpPr/>
          <p:nvPr/>
        </p:nvSpPr>
        <p:spPr>
          <a:xfrm>
            <a:off x="7990450" y="1955402"/>
            <a:ext cx="829993" cy="46423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2124222" y="1955404"/>
            <a:ext cx="5669280" cy="492443"/>
          </a:xfrm>
          <a:prstGeom prst="rect">
            <a:avLst/>
          </a:prstGeom>
          <a:noFill/>
        </p:spPr>
        <p:txBody>
          <a:bodyPr wrap="square" rtlCol="0">
            <a:spAutoFit/>
          </a:bodyPr>
          <a:lstStyle/>
          <a:p>
            <a:pPr algn="r" rtl="1"/>
            <a:r>
              <a:rPr lang="ar-DZ" sz="2600" b="1" u="sng" dirty="0" smtClean="0"/>
              <a:t>المسار</a:t>
            </a:r>
            <a:r>
              <a:rPr lang="ar-DZ" sz="2600" b="1" dirty="0" smtClean="0"/>
              <a:t>:</a:t>
            </a:r>
            <a:r>
              <a:rPr lang="ar-DZ" sz="2600" dirty="0" smtClean="0"/>
              <a:t> </a:t>
            </a:r>
            <a:r>
              <a:rPr lang="ar-DZ" sz="2400" dirty="0" smtClean="0"/>
              <a:t>هو وصف للطريق الذي تسلكه الكرة في الفضاء</a:t>
            </a:r>
            <a:endParaRPr lang="fr-FR" dirty="0"/>
          </a:p>
        </p:txBody>
      </p:sp>
      <p:sp>
        <p:nvSpPr>
          <p:cNvPr id="11" name="Flèche gauche 10"/>
          <p:cNvSpPr/>
          <p:nvPr/>
        </p:nvSpPr>
        <p:spPr>
          <a:xfrm>
            <a:off x="7976379" y="858129"/>
            <a:ext cx="829993" cy="46423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gauche 11"/>
          <p:cNvSpPr/>
          <p:nvPr/>
        </p:nvSpPr>
        <p:spPr>
          <a:xfrm>
            <a:off x="7990449" y="2827602"/>
            <a:ext cx="773723" cy="5064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1913206" y="2644719"/>
            <a:ext cx="5866232" cy="523220"/>
          </a:xfrm>
          <a:prstGeom prst="rect">
            <a:avLst/>
          </a:prstGeom>
          <a:noFill/>
        </p:spPr>
        <p:txBody>
          <a:bodyPr wrap="square" rtlCol="0">
            <a:spAutoFit/>
          </a:bodyPr>
          <a:lstStyle/>
          <a:p>
            <a:pPr algn="r" rtl="1"/>
            <a:r>
              <a:rPr lang="ar-DZ" sz="2800" b="1" u="sng" dirty="0" smtClean="0"/>
              <a:t>الفيزياء </a:t>
            </a:r>
            <a:r>
              <a:rPr lang="ar-DZ" sz="2400" b="1" u="sng" dirty="0" err="1" smtClean="0"/>
              <a:t>و</a:t>
            </a:r>
            <a:r>
              <a:rPr lang="ar-DZ" sz="2400" b="1" u="sng" dirty="0" smtClean="0"/>
              <a:t> </a:t>
            </a:r>
            <a:r>
              <a:rPr lang="ar-DZ" sz="2800" b="1" u="sng" dirty="0" smtClean="0"/>
              <a:t>الميكانيكا:</a:t>
            </a:r>
            <a:r>
              <a:rPr lang="ar-DZ" sz="2800" b="1" dirty="0" smtClean="0"/>
              <a:t> </a:t>
            </a:r>
            <a:r>
              <a:rPr lang="ar-DZ" sz="2000" dirty="0" smtClean="0"/>
              <a:t>لخص هذا العنصر في الأشكال التالية </a:t>
            </a:r>
            <a:r>
              <a:rPr lang="ar-DZ" sz="2000" b="1" u="sng" dirty="0" smtClean="0"/>
              <a:t> </a:t>
            </a:r>
            <a:endParaRPr lang="fr-FR" sz="2400" u="sng" dirty="0"/>
          </a:p>
        </p:txBody>
      </p:sp>
      <p:pic>
        <p:nvPicPr>
          <p:cNvPr id="14" name="Image 13" descr="C:\Users\server\Desktop\8746.PNG"/>
          <p:cNvPicPr/>
          <p:nvPr/>
        </p:nvPicPr>
        <p:blipFill>
          <a:blip r:embed="rId2"/>
          <a:srcRect/>
          <a:stretch>
            <a:fillRect/>
          </a:stretch>
        </p:blipFill>
        <p:spPr bwMode="auto">
          <a:xfrm>
            <a:off x="4023397" y="4928603"/>
            <a:ext cx="2560248" cy="1699404"/>
          </a:xfrm>
          <a:prstGeom prst="rect">
            <a:avLst/>
          </a:prstGeom>
          <a:noFill/>
          <a:ln w="9525">
            <a:noFill/>
            <a:miter lim="800000"/>
            <a:headEnd/>
            <a:tailEnd/>
          </a:ln>
        </p:spPr>
      </p:pic>
      <p:pic>
        <p:nvPicPr>
          <p:cNvPr id="15" name="Image 14" descr="C:\Users\server\Desktop\6666666666.PNG"/>
          <p:cNvPicPr/>
          <p:nvPr/>
        </p:nvPicPr>
        <p:blipFill>
          <a:blip r:embed="rId3"/>
          <a:srcRect/>
          <a:stretch>
            <a:fillRect/>
          </a:stretch>
        </p:blipFill>
        <p:spPr bwMode="auto">
          <a:xfrm>
            <a:off x="4023359" y="3336100"/>
            <a:ext cx="2588456" cy="1517254"/>
          </a:xfrm>
          <a:prstGeom prst="rect">
            <a:avLst/>
          </a:prstGeom>
          <a:noFill/>
          <a:ln w="9525">
            <a:noFill/>
            <a:miter lim="800000"/>
            <a:headEnd/>
            <a:tailEnd/>
          </a:ln>
        </p:spPr>
      </p:pic>
      <p:pic>
        <p:nvPicPr>
          <p:cNvPr id="16" name="Image 15" descr="C:\Users\server\Desktop\èèèèèèèèè.PNG"/>
          <p:cNvPicPr/>
          <p:nvPr/>
        </p:nvPicPr>
        <p:blipFill>
          <a:blip r:embed="rId4"/>
          <a:srcRect/>
          <a:stretch>
            <a:fillRect/>
          </a:stretch>
        </p:blipFill>
        <p:spPr bwMode="auto">
          <a:xfrm>
            <a:off x="6689224" y="3730526"/>
            <a:ext cx="1645848" cy="2829465"/>
          </a:xfrm>
          <a:prstGeom prst="rect">
            <a:avLst/>
          </a:prstGeom>
          <a:noFill/>
          <a:ln w="9525">
            <a:noFill/>
            <a:miter lim="800000"/>
            <a:headEnd/>
            <a:tailEnd/>
          </a:ln>
        </p:spPr>
      </p:pic>
      <p:pic>
        <p:nvPicPr>
          <p:cNvPr id="17" name="Image 16" descr="C:\Users\server\Desktop\yyyyyyyyyy.PNG"/>
          <p:cNvPicPr/>
          <p:nvPr/>
        </p:nvPicPr>
        <p:blipFill>
          <a:blip r:embed="rId5"/>
          <a:srcRect/>
          <a:stretch>
            <a:fillRect/>
          </a:stretch>
        </p:blipFill>
        <p:spPr bwMode="auto">
          <a:xfrm>
            <a:off x="2096088" y="3305908"/>
            <a:ext cx="1892070" cy="3383279"/>
          </a:xfrm>
          <a:prstGeom prst="rect">
            <a:avLst/>
          </a:prstGeom>
          <a:noFill/>
          <a:ln w="9525">
            <a:noFill/>
            <a:miter lim="800000"/>
            <a:headEnd/>
            <a:tailEnd/>
          </a:ln>
        </p:spPr>
      </p:pic>
      <p:pic>
        <p:nvPicPr>
          <p:cNvPr id="18" name="Image 17" descr="C:\Users\server\Desktop\Capture.PNG"/>
          <p:cNvPicPr/>
          <p:nvPr/>
        </p:nvPicPr>
        <p:blipFill>
          <a:blip r:embed="rId6"/>
          <a:srcRect/>
          <a:stretch>
            <a:fillRect/>
          </a:stretch>
        </p:blipFill>
        <p:spPr bwMode="auto">
          <a:xfrm>
            <a:off x="0" y="2545389"/>
            <a:ext cx="2025748" cy="4108629"/>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 to="" calcmode="lin" valueType="num">
                                      <p:cBhvr>
                                        <p:cTn id="13" dur="1" fill="hold"/>
                                        <p:tgtEl>
                                          <p:spTgt spid="11"/>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to="" calcmode="lin" valueType="num">
                                      <p:cBhvr>
                                        <p:cTn id="16" dur="1" fill="hold"/>
                                        <p:tgtEl>
                                          <p:spTgt spid="8"/>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to="" calcmode="lin" valueType="num">
                                      <p:cBhvr>
                                        <p:cTn id="19" dur="1" fill="hold"/>
                                        <p:tgtEl>
                                          <p:spTgt spid="9"/>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to="" calcmode="lin" valueType="num">
                                      <p:cBhvr>
                                        <p:cTn id="22" dur="1" fill="hold"/>
                                        <p:tgtEl>
                                          <p:spTgt spid="10"/>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to="" calcmode="lin" valueType="num">
                                      <p:cBhvr>
                                        <p:cTn id="25" dur="1" fill="hold"/>
                                        <p:tgtEl>
                                          <p:spTgt spid="12"/>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to="" calcmode="lin" valueType="num">
                                      <p:cBhvr>
                                        <p:cTn id="28" dur="1" fill="hold"/>
                                        <p:tgtEl>
                                          <p:spTgt spid="13"/>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 to="" calcmode="lin" valueType="num">
                                      <p:cBhvr>
                                        <p:cTn id="33" dur="1" fill="hold"/>
                                        <p:tgtEl>
                                          <p:spTgt spid="16"/>
                                        </p:tgtEl>
                                        <p:attrNameLst>
                                          <p:attrName/>
                                        </p:attrNameLst>
                                      </p:cBhvr>
                                    </p:anim>
                                  </p:childTnLst>
                                </p:cTn>
                              </p:par>
                              <p:par>
                                <p:cTn id="34" presetID="24"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to="" calcmode="lin" valueType="num">
                                      <p:cBhvr>
                                        <p:cTn id="36" dur="1" fill="hold"/>
                                        <p:tgtEl>
                                          <p:spTgt spid="15"/>
                                        </p:tgtEl>
                                        <p:attrNameLst>
                                          <p:attrName/>
                                        </p:attrNameLst>
                                      </p:cBhvr>
                                    </p:anim>
                                  </p:childTnLst>
                                </p:cTn>
                              </p:par>
                              <p:par>
                                <p:cTn id="37" presetID="24"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to="" calcmode="lin" valueType="num">
                                      <p:cBhvr>
                                        <p:cTn id="39" dur="1" fill="hold"/>
                                        <p:tgtEl>
                                          <p:spTgt spid="14"/>
                                        </p:tgtEl>
                                        <p:attrNameLst>
                                          <p:attrName/>
                                        </p:attrNameLst>
                                      </p:cBhvr>
                                    </p:anim>
                                  </p:childTnLst>
                                </p:cTn>
                              </p:par>
                              <p:par>
                                <p:cTn id="40" presetID="24"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 to="" calcmode="lin" valueType="num">
                                      <p:cBhvr>
                                        <p:cTn id="42" dur="1" fill="hold"/>
                                        <p:tgtEl>
                                          <p:spTgt spid="17"/>
                                        </p:tgtEl>
                                        <p:attrNameLst>
                                          <p:attrName/>
                                        </p:attrNameLst>
                                      </p:cBhvr>
                                    </p:anim>
                                  </p:childTnLst>
                                </p:cTn>
                              </p:par>
                              <p:par>
                                <p:cTn id="43" presetID="24"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 to="" calcmode="lin" valueType="num">
                                      <p:cBhvr>
                                        <p:cTn id="45" dur="1" fill="hold"/>
                                        <p:tgtEl>
                                          <p:spTgt spid="1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8" grpId="0"/>
      <p:bldP spid="9" grpId="0" animBg="1"/>
      <p:bldP spid="10" grpId="0"/>
      <p:bldP spid="11" grpId="0" animBg="1"/>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gauche 3"/>
          <p:cNvSpPr/>
          <p:nvPr/>
        </p:nvSpPr>
        <p:spPr>
          <a:xfrm>
            <a:off x="7906043" y="464234"/>
            <a:ext cx="844062" cy="49236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3123028" y="351692"/>
            <a:ext cx="4445391" cy="584775"/>
          </a:xfrm>
          <a:prstGeom prst="rect">
            <a:avLst/>
          </a:prstGeom>
          <a:noFill/>
        </p:spPr>
        <p:txBody>
          <a:bodyPr wrap="square" rtlCol="0">
            <a:spAutoFit/>
          </a:bodyPr>
          <a:lstStyle/>
          <a:p>
            <a:pPr algn="justLow" rtl="1"/>
            <a:r>
              <a:rPr lang="ar-DZ" sz="3200" b="1" u="sng" dirty="0" smtClean="0">
                <a:effectLst>
                  <a:outerShdw blurRad="38100" dist="38100" dir="2700000" algn="tl">
                    <a:srgbClr val="000000">
                      <a:alpha val="43137"/>
                    </a:srgbClr>
                  </a:outerShdw>
                </a:effectLst>
              </a:rPr>
              <a:t>أنواع القبضات في تنس الطاولة </a:t>
            </a:r>
            <a:endParaRPr lang="fr-FR" sz="3200" u="sng" dirty="0">
              <a:effectLst>
                <a:outerShdw blurRad="38100" dist="38100" dir="2700000" algn="tl">
                  <a:srgbClr val="000000">
                    <a:alpha val="43137"/>
                  </a:srgbClr>
                </a:outerShdw>
              </a:effectLst>
            </a:endParaRPr>
          </a:p>
        </p:txBody>
      </p:sp>
      <p:sp>
        <p:nvSpPr>
          <p:cNvPr id="6" name="Flèche gauche 5"/>
          <p:cNvSpPr/>
          <p:nvPr/>
        </p:nvSpPr>
        <p:spPr>
          <a:xfrm>
            <a:off x="8201465" y="1364566"/>
            <a:ext cx="604910" cy="5064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1744394" y="1223889"/>
            <a:ext cx="6274191" cy="523220"/>
          </a:xfrm>
          <a:prstGeom prst="rect">
            <a:avLst/>
          </a:prstGeom>
          <a:noFill/>
        </p:spPr>
        <p:txBody>
          <a:bodyPr wrap="square" rtlCol="0">
            <a:spAutoFit/>
          </a:bodyPr>
          <a:lstStyle/>
          <a:p>
            <a:pPr algn="r" rtl="1"/>
            <a:r>
              <a:rPr lang="ar-DZ" sz="2800" b="1" dirty="0" smtClean="0"/>
              <a:t>قبضة القلم: </a:t>
            </a:r>
            <a:r>
              <a:rPr lang="ar-DZ" sz="2400" dirty="0" smtClean="0"/>
              <a:t>فيها أسلوبين: الصيني، </a:t>
            </a:r>
            <a:r>
              <a:rPr lang="ar-DZ" sz="2400" dirty="0" err="1" smtClean="0"/>
              <a:t>و</a:t>
            </a:r>
            <a:r>
              <a:rPr lang="ar-DZ" sz="2400" dirty="0" smtClean="0"/>
              <a:t> الكوري. لاحظ الشكل </a:t>
            </a:r>
            <a:endParaRPr lang="fr-FR" sz="2800" dirty="0"/>
          </a:p>
        </p:txBody>
      </p:sp>
      <p:pic>
        <p:nvPicPr>
          <p:cNvPr id="8" name="Image 7" descr="C:\Users\server\Desktop\5.PNG"/>
          <p:cNvPicPr/>
          <p:nvPr/>
        </p:nvPicPr>
        <p:blipFill>
          <a:blip r:embed="rId2"/>
          <a:srcRect/>
          <a:stretch>
            <a:fillRect/>
          </a:stretch>
        </p:blipFill>
        <p:spPr bwMode="auto">
          <a:xfrm>
            <a:off x="5936566" y="1920373"/>
            <a:ext cx="2546252" cy="1948242"/>
          </a:xfrm>
          <a:prstGeom prst="rect">
            <a:avLst/>
          </a:prstGeom>
          <a:noFill/>
          <a:ln w="9525">
            <a:noFill/>
            <a:miter lim="800000"/>
            <a:headEnd/>
            <a:tailEnd/>
          </a:ln>
        </p:spPr>
      </p:pic>
      <p:pic>
        <p:nvPicPr>
          <p:cNvPr id="9" name="Image 8" descr="C:\Users\server\Desktop\a.PNG"/>
          <p:cNvPicPr/>
          <p:nvPr/>
        </p:nvPicPr>
        <p:blipFill>
          <a:blip r:embed="rId3"/>
          <a:srcRect/>
          <a:stretch>
            <a:fillRect/>
          </a:stretch>
        </p:blipFill>
        <p:spPr bwMode="auto">
          <a:xfrm>
            <a:off x="267286" y="1969478"/>
            <a:ext cx="2658794" cy="1828800"/>
          </a:xfrm>
          <a:prstGeom prst="rect">
            <a:avLst/>
          </a:prstGeom>
          <a:noFill/>
          <a:ln w="9525">
            <a:noFill/>
            <a:miter lim="800000"/>
            <a:headEnd/>
            <a:tailEnd/>
          </a:ln>
        </p:spPr>
      </p:pic>
      <p:pic>
        <p:nvPicPr>
          <p:cNvPr id="10" name="Image 9" descr="C:\Users\server\Desktop\z.PNG"/>
          <p:cNvPicPr/>
          <p:nvPr/>
        </p:nvPicPr>
        <p:blipFill>
          <a:blip r:embed="rId4"/>
          <a:srcRect/>
          <a:stretch>
            <a:fillRect/>
          </a:stretch>
        </p:blipFill>
        <p:spPr bwMode="auto">
          <a:xfrm>
            <a:off x="3334043" y="1941341"/>
            <a:ext cx="2386163" cy="1633248"/>
          </a:xfrm>
          <a:prstGeom prst="rect">
            <a:avLst/>
          </a:prstGeom>
          <a:noFill/>
          <a:ln w="9525">
            <a:noFill/>
            <a:miter lim="800000"/>
            <a:headEnd/>
            <a:tailEnd/>
          </a:ln>
        </p:spPr>
      </p:pic>
      <p:sp>
        <p:nvSpPr>
          <p:cNvPr id="11" name="Flèche gauche 10"/>
          <p:cNvSpPr/>
          <p:nvPr/>
        </p:nvSpPr>
        <p:spPr>
          <a:xfrm>
            <a:off x="8004517" y="4234375"/>
            <a:ext cx="661181" cy="4501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4290646" y="4135902"/>
            <a:ext cx="3502856" cy="461665"/>
          </a:xfrm>
          <a:prstGeom prst="rect">
            <a:avLst/>
          </a:prstGeom>
          <a:noFill/>
        </p:spPr>
        <p:txBody>
          <a:bodyPr wrap="square" rtlCol="0">
            <a:spAutoFit/>
          </a:bodyPr>
          <a:lstStyle/>
          <a:p>
            <a:pPr algn="r" rtl="1"/>
            <a:r>
              <a:rPr lang="ar-DZ" sz="2400" b="1" dirty="0" smtClean="0"/>
              <a:t>قبضة المصافحة:   </a:t>
            </a:r>
            <a:r>
              <a:rPr lang="ar-DZ" sz="2400" dirty="0" smtClean="0"/>
              <a:t>لاحظ الشكل </a:t>
            </a:r>
            <a:endParaRPr lang="fr-FR" sz="2400" dirty="0"/>
          </a:p>
        </p:txBody>
      </p:sp>
      <p:pic>
        <p:nvPicPr>
          <p:cNvPr id="13" name="Image 12" descr="C:\Users\server\Desktop\7777777777.PNG"/>
          <p:cNvPicPr/>
          <p:nvPr/>
        </p:nvPicPr>
        <p:blipFill>
          <a:blip r:embed="rId5"/>
          <a:srcRect/>
          <a:stretch>
            <a:fillRect/>
          </a:stretch>
        </p:blipFill>
        <p:spPr bwMode="auto">
          <a:xfrm>
            <a:off x="2752658" y="4687727"/>
            <a:ext cx="5125250" cy="165680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to="" calcmode="lin" valueType="num">
                                      <p:cBhvr>
                                        <p:cTn id="21" dur="1" fill="hold"/>
                                        <p:tgtEl>
                                          <p:spTgt spid="8"/>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to="" calcmode="lin" valueType="num">
                                      <p:cBhvr>
                                        <p:cTn id="24" dur="1" fill="hold"/>
                                        <p:tgtEl>
                                          <p:spTgt spid="10"/>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to="" calcmode="lin" valueType="num">
                                      <p:cBhvr>
                                        <p:cTn id="27" dur="1" fill="hold"/>
                                        <p:tgtEl>
                                          <p:spTgt spid="9"/>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to="" calcmode="lin" valueType="num">
                                      <p:cBhvr>
                                        <p:cTn id="32" dur="1" fill="hold"/>
                                        <p:tgtEl>
                                          <p:spTgt spid="11"/>
                                        </p:tgtEl>
                                        <p:attrNameLst>
                                          <p:attrName/>
                                        </p:attrNameLst>
                                      </p:cBhvr>
                                    </p:anim>
                                  </p:childTnLst>
                                </p:cTn>
                              </p:par>
                              <p:par>
                                <p:cTn id="33" presetID="24"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to="" calcmode="lin" valueType="num">
                                      <p:cBhvr>
                                        <p:cTn id="35" dur="1" fill="hold"/>
                                        <p:tgtEl>
                                          <p:spTgt spid="12"/>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 to="" calcmode="lin" valueType="num">
                                      <p:cBhvr>
                                        <p:cTn id="40"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11"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gauche 3"/>
          <p:cNvSpPr/>
          <p:nvPr/>
        </p:nvSpPr>
        <p:spPr>
          <a:xfrm>
            <a:off x="8271803" y="211016"/>
            <a:ext cx="548640" cy="3798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2771335" y="196948"/>
            <a:ext cx="4979963" cy="523220"/>
          </a:xfrm>
          <a:prstGeom prst="rect">
            <a:avLst/>
          </a:prstGeom>
          <a:noFill/>
        </p:spPr>
        <p:txBody>
          <a:bodyPr wrap="square" rtlCol="0">
            <a:spAutoFit/>
          </a:bodyPr>
          <a:lstStyle/>
          <a:p>
            <a:pPr algn="r" rtl="1"/>
            <a:r>
              <a:rPr lang="ar-DZ" sz="2800" b="1" u="sng" dirty="0" smtClean="0">
                <a:effectLst>
                  <a:outerShdw blurRad="38100" dist="38100" dir="2700000" algn="tl">
                    <a:srgbClr val="000000">
                      <a:alpha val="43137"/>
                    </a:srgbClr>
                  </a:outerShdw>
                </a:effectLst>
              </a:rPr>
              <a:t>مبادئ للتدريب البدني في تنس الطاولة</a:t>
            </a:r>
            <a:endParaRPr lang="fr-FR" sz="2800" u="sng" dirty="0">
              <a:effectLst>
                <a:outerShdw blurRad="38100" dist="38100" dir="2700000" algn="tl">
                  <a:srgbClr val="000000">
                    <a:alpha val="43137"/>
                  </a:srgbClr>
                </a:outerShdw>
              </a:effectLst>
            </a:endParaRPr>
          </a:p>
        </p:txBody>
      </p:sp>
      <p:sp>
        <p:nvSpPr>
          <p:cNvPr id="6" name="ZoneTexte 5"/>
          <p:cNvSpPr txBox="1"/>
          <p:nvPr/>
        </p:nvSpPr>
        <p:spPr>
          <a:xfrm>
            <a:off x="0" y="731515"/>
            <a:ext cx="8314007" cy="1938992"/>
          </a:xfrm>
          <a:prstGeom prst="rect">
            <a:avLst/>
          </a:prstGeom>
          <a:noFill/>
        </p:spPr>
        <p:txBody>
          <a:bodyPr wrap="square" rtlCol="0">
            <a:spAutoFit/>
          </a:bodyPr>
          <a:lstStyle/>
          <a:p>
            <a:pPr algn="r" rtl="1"/>
            <a:r>
              <a:rPr lang="ar-DZ" sz="2400" b="1" dirty="0" smtClean="0">
                <a:effectLst>
                  <a:outerShdw blurRad="38100" dist="38100" dir="2700000" algn="tl">
                    <a:srgbClr val="000000">
                      <a:alpha val="43137"/>
                    </a:srgbClr>
                  </a:outerShdw>
                </a:effectLst>
              </a:rPr>
              <a:t>1- </a:t>
            </a:r>
            <a:r>
              <a:rPr lang="ar-DZ" sz="2400" b="1" u="sng" dirty="0" smtClean="0">
                <a:effectLst>
                  <a:outerShdw blurRad="38100" dist="38100" dir="2700000" algn="tl">
                    <a:srgbClr val="000000">
                      <a:alpha val="43137"/>
                    </a:srgbClr>
                  </a:outerShdw>
                </a:effectLst>
              </a:rPr>
              <a:t>عناصر اللياقة البدنية </a:t>
            </a:r>
            <a:r>
              <a:rPr lang="ar-DZ" sz="2400" b="1" u="sng" dirty="0" err="1" smtClean="0">
                <a:effectLst>
                  <a:outerShdw blurRad="38100" dist="38100" dir="2700000" algn="tl">
                    <a:srgbClr val="000000">
                      <a:alpha val="43137"/>
                    </a:srgbClr>
                  </a:outerShdw>
                </a:effectLst>
              </a:rPr>
              <a:t>و</a:t>
            </a:r>
            <a:r>
              <a:rPr lang="ar-DZ" sz="2400" b="1" u="sng" dirty="0" smtClean="0">
                <a:effectLst>
                  <a:outerShdw blurRad="38100" dist="38100" dir="2700000" algn="tl">
                    <a:srgbClr val="000000">
                      <a:alpha val="43137"/>
                    </a:srgbClr>
                  </a:outerShdw>
                </a:effectLst>
              </a:rPr>
              <a:t> اختيارات التدريب</a:t>
            </a:r>
            <a:r>
              <a:rPr lang="ar-DZ" sz="2400" b="1" dirty="0" smtClean="0">
                <a:effectLst>
                  <a:outerShdw blurRad="38100" dist="38100" dir="2700000" algn="tl">
                    <a:srgbClr val="000000">
                      <a:alpha val="43137"/>
                    </a:srgbClr>
                  </a:outerShdw>
                </a:effectLst>
              </a:rPr>
              <a:t>: </a:t>
            </a:r>
            <a:r>
              <a:rPr lang="ar-DZ" sz="2400" dirty="0" smtClean="0">
                <a:effectLst>
                  <a:outerShdw blurRad="38100" dist="38100" dir="2700000" algn="tl">
                    <a:srgbClr val="000000">
                      <a:alpha val="43137"/>
                    </a:srgbClr>
                  </a:outerShdw>
                </a:effectLst>
              </a:rPr>
              <a:t>القوة، الطاقة، السرعة، التحمل، المرونة</a:t>
            </a:r>
          </a:p>
          <a:p>
            <a:pPr algn="r" rtl="1"/>
            <a:r>
              <a:rPr lang="ar-DZ" sz="2400" b="1" dirty="0" smtClean="0">
                <a:effectLst>
                  <a:outerShdw blurRad="38100" dist="38100" dir="2700000" algn="tl">
                    <a:srgbClr val="000000">
                      <a:alpha val="43137"/>
                    </a:srgbClr>
                  </a:outerShdw>
                </a:effectLst>
              </a:rPr>
              <a:t>2- </a:t>
            </a:r>
            <a:r>
              <a:rPr lang="ar-DZ" sz="2400" b="1" u="sng" dirty="0" smtClean="0">
                <a:effectLst>
                  <a:outerShdw blurRad="38100" dist="38100" dir="2700000" algn="tl">
                    <a:srgbClr val="000000">
                      <a:alpha val="43137"/>
                    </a:srgbClr>
                  </a:outerShdw>
                </a:effectLst>
              </a:rPr>
              <a:t>أنظمة الطاقة</a:t>
            </a:r>
            <a:r>
              <a:rPr lang="ar-DZ" sz="2400" b="1" dirty="0" smtClean="0"/>
              <a:t>: </a:t>
            </a:r>
            <a:r>
              <a:rPr lang="ar-DZ" sz="2400" b="1" dirty="0" smtClean="0">
                <a:effectLst>
                  <a:outerShdw blurRad="38100" dist="38100" dir="2700000" algn="tl">
                    <a:srgbClr val="000000">
                      <a:alpha val="43137"/>
                    </a:srgbClr>
                  </a:outerShdw>
                </a:effectLst>
              </a:rPr>
              <a:t> </a:t>
            </a:r>
            <a:r>
              <a:rPr lang="ar-DZ" sz="2400" dirty="0" smtClean="0">
                <a:effectLst>
                  <a:outerShdw blurRad="38100" dist="38100" dir="2700000" algn="tl">
                    <a:srgbClr val="000000">
                      <a:alpha val="43137"/>
                    </a:srgbClr>
                  </a:outerShdw>
                </a:effectLst>
              </a:rPr>
              <a:t>الطاقة الفوسفاتية ( لا هوائية )، </a:t>
            </a:r>
            <a:r>
              <a:rPr lang="ar-DZ" sz="2400" b="1" dirty="0" smtClean="0"/>
              <a:t>الطاقة </a:t>
            </a:r>
            <a:r>
              <a:rPr lang="ar-DZ" sz="2400" b="1" dirty="0" err="1" smtClean="0"/>
              <a:t>اللاكتيكية</a:t>
            </a:r>
            <a:r>
              <a:rPr lang="ar-DZ" sz="2400" b="1" dirty="0" smtClean="0"/>
              <a:t> ( لا هوائي)،</a:t>
            </a:r>
            <a:r>
              <a:rPr lang="ar-DZ" sz="2000" b="1" dirty="0" smtClean="0"/>
              <a:t> </a:t>
            </a:r>
            <a:r>
              <a:rPr lang="ar-DZ" sz="2000" dirty="0" smtClean="0">
                <a:effectLst>
                  <a:outerShdw blurRad="38100" dist="38100" dir="2700000" algn="tl">
                    <a:srgbClr val="000000">
                      <a:alpha val="43137"/>
                    </a:srgbClr>
                  </a:outerShdw>
                </a:effectLst>
              </a:rPr>
              <a:t>الطاقة </a:t>
            </a:r>
            <a:r>
              <a:rPr lang="ar-DZ" sz="2000" b="1" dirty="0" err="1" smtClean="0"/>
              <a:t>ي</a:t>
            </a:r>
            <a:r>
              <a:rPr lang="ar-DZ" sz="2000" b="1" dirty="0" smtClean="0"/>
              <a:t> </a:t>
            </a:r>
            <a:r>
              <a:rPr lang="ar-DZ" sz="2400" dirty="0" smtClean="0">
                <a:effectLst>
                  <a:outerShdw blurRad="38100" dist="38100" dir="2700000" algn="tl">
                    <a:srgbClr val="000000">
                      <a:alpha val="43137"/>
                    </a:srgbClr>
                  </a:outerShdw>
                </a:effectLst>
              </a:rPr>
              <a:t>الهوائية (هوائي).</a:t>
            </a:r>
          </a:p>
          <a:p>
            <a:pPr algn="r" rtl="1"/>
            <a:r>
              <a:rPr lang="ar-DZ" sz="2400" dirty="0" smtClean="0">
                <a:effectLst>
                  <a:outerShdw blurRad="38100" dist="38100" dir="2700000" algn="tl">
                    <a:srgbClr val="000000">
                      <a:alpha val="43137"/>
                    </a:srgbClr>
                  </a:outerShdw>
                </a:effectLst>
              </a:rPr>
              <a:t> </a:t>
            </a:r>
            <a:endParaRPr lang="fr-FR" sz="2000" dirty="0">
              <a:effectLst>
                <a:outerShdw blurRad="38100" dist="38100" dir="2700000" algn="tl">
                  <a:srgbClr val="000000">
                    <a:alpha val="43137"/>
                  </a:srgbClr>
                </a:outerShdw>
              </a:effectLst>
            </a:endParaRPr>
          </a:p>
        </p:txBody>
      </p:sp>
      <p:sp>
        <p:nvSpPr>
          <p:cNvPr id="7" name="Flèche gauche 6"/>
          <p:cNvSpPr/>
          <p:nvPr/>
        </p:nvSpPr>
        <p:spPr>
          <a:xfrm>
            <a:off x="8299938" y="2504040"/>
            <a:ext cx="548640" cy="3798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5683345" y="2419638"/>
            <a:ext cx="2138289" cy="523220"/>
          </a:xfrm>
          <a:prstGeom prst="rect">
            <a:avLst/>
          </a:prstGeom>
          <a:noFill/>
        </p:spPr>
        <p:txBody>
          <a:bodyPr wrap="square" rtlCol="0">
            <a:spAutoFit/>
          </a:bodyPr>
          <a:lstStyle/>
          <a:p>
            <a:pPr algn="r" rtl="1"/>
            <a:r>
              <a:rPr lang="ar-DZ" sz="2800" b="1" u="sng" dirty="0" smtClean="0">
                <a:effectLst>
                  <a:outerShdw blurRad="38100" dist="38100" dir="2700000" algn="tl">
                    <a:srgbClr val="000000">
                      <a:alpha val="43137"/>
                    </a:srgbClr>
                  </a:outerShdw>
                </a:effectLst>
              </a:rPr>
              <a:t>تدريب الأطفال</a:t>
            </a:r>
            <a:endParaRPr lang="fr-FR" sz="2800" u="sng" dirty="0">
              <a:effectLst>
                <a:outerShdw blurRad="38100" dist="38100" dir="2700000" algn="tl">
                  <a:srgbClr val="000000">
                    <a:alpha val="43137"/>
                  </a:srgbClr>
                </a:outerShdw>
              </a:effectLst>
            </a:endParaRPr>
          </a:p>
        </p:txBody>
      </p:sp>
      <p:sp>
        <p:nvSpPr>
          <p:cNvPr id="10" name="ZoneTexte 9"/>
          <p:cNvSpPr txBox="1"/>
          <p:nvPr/>
        </p:nvSpPr>
        <p:spPr>
          <a:xfrm>
            <a:off x="196948" y="2321162"/>
            <a:ext cx="5753685" cy="892552"/>
          </a:xfrm>
          <a:prstGeom prst="rect">
            <a:avLst/>
          </a:prstGeom>
          <a:noFill/>
        </p:spPr>
        <p:txBody>
          <a:bodyPr wrap="square" rtlCol="0">
            <a:spAutoFit/>
          </a:bodyPr>
          <a:lstStyle/>
          <a:p>
            <a:pPr algn="r" rtl="1"/>
            <a:r>
              <a:rPr lang="ar-DZ" sz="2800" b="1" dirty="0" smtClean="0">
                <a:effectLst>
                  <a:outerShdw blurRad="38100" dist="38100" dir="2700000" algn="tl">
                    <a:srgbClr val="000000">
                      <a:alpha val="43137"/>
                    </a:srgbClr>
                  </a:outerShdw>
                </a:effectLst>
              </a:rPr>
              <a:t>يريد الأطفال في المدرب: </a:t>
            </a:r>
            <a:r>
              <a:rPr lang="ar-DZ" sz="2400" dirty="0" smtClean="0">
                <a:effectLst>
                  <a:outerShdw blurRad="38100" dist="38100" dir="2700000" algn="tl">
                    <a:srgbClr val="000000">
                      <a:alpha val="43137"/>
                    </a:srgbClr>
                  </a:outerShdw>
                </a:effectLst>
              </a:rPr>
              <a:t>أن يكون عادلا، مستعد للاستماع، </a:t>
            </a:r>
            <a:r>
              <a:rPr lang="ar-DZ" sz="2400" dirty="0" err="1" smtClean="0">
                <a:effectLst>
                  <a:outerShdw blurRad="38100" dist="38100" dir="2700000" algn="tl">
                    <a:srgbClr val="000000">
                      <a:alpha val="43137"/>
                    </a:srgbClr>
                  </a:outerShdw>
                </a:effectLst>
              </a:rPr>
              <a:t>يعترف</a:t>
            </a:r>
            <a:r>
              <a:rPr lang="ar-DZ" sz="2400" dirty="0" smtClean="0">
                <a:effectLst>
                  <a:outerShdw blurRad="38100" dist="38100" dir="2700000" algn="tl">
                    <a:srgbClr val="000000">
                      <a:alpha val="43137"/>
                    </a:srgbClr>
                  </a:outerShdw>
                </a:effectLst>
              </a:rPr>
              <a:t> بالمهارات، يمارس النظام</a:t>
            </a:r>
            <a:endParaRPr lang="fr-FR" sz="2400" dirty="0">
              <a:effectLst>
                <a:outerShdw blurRad="38100" dist="38100" dir="2700000" algn="tl">
                  <a:srgbClr val="000000">
                    <a:alpha val="43137"/>
                  </a:srgbClr>
                </a:outerShdw>
              </a:effectLst>
            </a:endParaRPr>
          </a:p>
        </p:txBody>
      </p:sp>
      <p:sp>
        <p:nvSpPr>
          <p:cNvPr id="11" name="Flèche gauche 10"/>
          <p:cNvSpPr/>
          <p:nvPr/>
        </p:nvSpPr>
        <p:spPr>
          <a:xfrm>
            <a:off x="8285873" y="3446575"/>
            <a:ext cx="548640" cy="3798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5162842" y="3291832"/>
            <a:ext cx="2743200" cy="954107"/>
          </a:xfrm>
          <a:prstGeom prst="rect">
            <a:avLst/>
          </a:prstGeom>
          <a:noFill/>
        </p:spPr>
        <p:txBody>
          <a:bodyPr wrap="square" rtlCol="0">
            <a:spAutoFit/>
          </a:bodyPr>
          <a:lstStyle/>
          <a:p>
            <a:pPr algn="r" rtl="1"/>
            <a:r>
              <a:rPr lang="ar-DZ" sz="2800" b="1" u="sng" dirty="0" smtClean="0">
                <a:effectLst>
                  <a:outerShdw blurRad="38100" dist="38100" dir="2700000" algn="tl">
                    <a:srgbClr val="000000">
                      <a:alpha val="43137"/>
                    </a:srgbClr>
                  </a:outerShdw>
                </a:effectLst>
              </a:rPr>
              <a:t>احتياجات الأطفال</a:t>
            </a:r>
            <a:endParaRPr lang="fr-FR" sz="2800" b="1" u="sng" dirty="0" smtClean="0">
              <a:effectLst>
                <a:outerShdw blurRad="38100" dist="38100" dir="2700000" algn="tl">
                  <a:srgbClr val="000000">
                    <a:alpha val="43137"/>
                  </a:srgbClr>
                </a:outerShdw>
              </a:effectLst>
            </a:endParaRPr>
          </a:p>
          <a:p>
            <a:pPr algn="r" rtl="1"/>
            <a:endParaRPr lang="fr-FR" sz="2800" b="1" dirty="0">
              <a:effectLst>
                <a:outerShdw blurRad="38100" dist="38100" dir="2700000" algn="tl">
                  <a:srgbClr val="000000">
                    <a:alpha val="43137"/>
                  </a:srgbClr>
                </a:outerShdw>
              </a:effectLst>
            </a:endParaRPr>
          </a:p>
        </p:txBody>
      </p:sp>
      <p:sp>
        <p:nvSpPr>
          <p:cNvPr id="13" name="ZoneTexte 12"/>
          <p:cNvSpPr txBox="1"/>
          <p:nvPr/>
        </p:nvSpPr>
        <p:spPr>
          <a:xfrm>
            <a:off x="267286" y="3784200"/>
            <a:ext cx="8285871" cy="4339650"/>
          </a:xfrm>
          <a:prstGeom prst="rect">
            <a:avLst/>
          </a:prstGeom>
          <a:noFill/>
        </p:spPr>
        <p:txBody>
          <a:bodyPr wrap="square" rtlCol="0">
            <a:spAutoFit/>
          </a:bodyPr>
          <a:lstStyle/>
          <a:p>
            <a:pPr lvl="0" algn="r" rtl="1"/>
            <a:r>
              <a:rPr lang="ar-DZ" sz="2400" dirty="0" smtClean="0">
                <a:effectLst>
                  <a:outerShdw blurRad="38100" dist="38100" dir="2700000" algn="tl">
                    <a:srgbClr val="000000">
                      <a:alpha val="43137"/>
                    </a:srgbClr>
                  </a:outerShdw>
                </a:effectLst>
              </a:rPr>
              <a:t>الرضا،القيمة الشخصية، الخصوصية، الانتماء، المتعة-الإثارة-التشويق، النمو </a:t>
            </a:r>
            <a:r>
              <a:rPr lang="ar-DZ" sz="2400" dirty="0" err="1" smtClean="0">
                <a:effectLst>
                  <a:outerShdw blurRad="38100" dist="38100" dir="2700000" algn="tl">
                    <a:srgbClr val="000000">
                      <a:alpha val="43137"/>
                    </a:srgbClr>
                  </a:outerShdw>
                </a:effectLst>
              </a:rPr>
              <a:t>و</a:t>
            </a:r>
            <a:r>
              <a:rPr lang="ar-DZ" sz="2400" dirty="0" smtClean="0">
                <a:effectLst>
                  <a:outerShdw blurRad="38100" dist="38100" dir="2700000" algn="tl">
                    <a:srgbClr val="000000">
                      <a:alpha val="43137"/>
                    </a:srgbClr>
                  </a:outerShdw>
                </a:effectLst>
              </a:rPr>
              <a:t> التطور </a:t>
            </a:r>
            <a:endParaRPr lang="fr-FR" sz="2400" dirty="0" smtClean="0">
              <a:effectLst>
                <a:outerShdw blurRad="38100" dist="38100" dir="2700000" algn="tl">
                  <a:srgbClr val="000000">
                    <a:alpha val="43137"/>
                  </a:srgbClr>
                </a:outerShdw>
              </a:effectLst>
            </a:endParaRPr>
          </a:p>
          <a:p>
            <a:pPr algn="r" rtl="1">
              <a:lnSpc>
                <a:spcPct val="150000"/>
              </a:lnSpc>
            </a:pPr>
            <a:r>
              <a:rPr lang="ar-DZ" b="1" dirty="0" smtClean="0"/>
              <a:t> </a:t>
            </a:r>
            <a:r>
              <a:rPr lang="ar-DZ" sz="2800" b="1" u="sng" dirty="0" smtClean="0">
                <a:effectLst>
                  <a:outerShdw blurRad="38100" dist="38100" dir="2700000" algn="tl">
                    <a:srgbClr val="000000">
                      <a:alpha val="43137"/>
                    </a:srgbClr>
                  </a:outerShdw>
                </a:effectLst>
              </a:rPr>
              <a:t>مراحل تعليم المهارات:</a:t>
            </a:r>
            <a:r>
              <a:rPr lang="ar-DZ" sz="2800" b="1" dirty="0" smtClean="0">
                <a:effectLst>
                  <a:outerShdw blurRad="38100" dist="38100" dir="2700000" algn="tl">
                    <a:srgbClr val="000000">
                      <a:alpha val="43137"/>
                    </a:srgbClr>
                  </a:outerShdw>
                </a:effectLst>
              </a:rPr>
              <a:t> </a:t>
            </a:r>
            <a:r>
              <a:rPr lang="ar-DZ" sz="2400" dirty="0" smtClean="0"/>
              <a:t>مرحلة الارتباك (الأولية)،</a:t>
            </a:r>
            <a:r>
              <a:rPr lang="ar-DZ" sz="2400" b="1" dirty="0" smtClean="0"/>
              <a:t> </a:t>
            </a:r>
            <a:r>
              <a:rPr lang="ar-DZ" sz="2400" dirty="0" smtClean="0"/>
              <a:t>مرحلة التهذيب (الوسطى)، مرحلة السلاسة (المتقدمة). </a:t>
            </a:r>
            <a:r>
              <a:rPr lang="ar-DZ" sz="2400" b="1" dirty="0" smtClean="0"/>
              <a:t>معاني ضمنية في التدريب: </a:t>
            </a:r>
            <a:r>
              <a:rPr lang="ar-DZ" sz="2400" dirty="0" smtClean="0"/>
              <a:t>اعرض أداء جيد، تدرج بالمهارة من البسيط إلى الأكثر تعقيدا، اجعل التدريب على المهارات في صورة تحدي، قسم المهارات إلى أجزاء، لا تعطي معلومات أكثر من اللازم.</a:t>
            </a:r>
            <a:endParaRPr lang="fr-FR" sz="2400" dirty="0" smtClean="0"/>
          </a:p>
          <a:p>
            <a:pPr lvl="0" algn="r" rtl="1"/>
            <a:r>
              <a:rPr lang="ar-DZ" sz="2400" dirty="0" smtClean="0"/>
              <a:t> </a:t>
            </a:r>
            <a:endParaRPr lang="fr-FR" dirty="0" smtClean="0"/>
          </a:p>
          <a:p>
            <a:pPr algn="r" rtl="1"/>
            <a:endParaRPr lang="fr-FR" u="sng" dirty="0" smtClean="0"/>
          </a:p>
          <a:p>
            <a:pPr lvl="0" algn="r" rtl="1"/>
            <a:endParaRPr lang="fr-FR" dirty="0" smtClean="0"/>
          </a:p>
          <a:p>
            <a:pPr algn="r" rtl="1"/>
            <a:endParaRPr lang="fr-FR" dirty="0"/>
          </a:p>
        </p:txBody>
      </p:sp>
      <p:sp>
        <p:nvSpPr>
          <p:cNvPr id="14" name="Flèche gauche 13"/>
          <p:cNvSpPr/>
          <p:nvPr/>
        </p:nvSpPr>
        <p:spPr>
          <a:xfrm>
            <a:off x="8468752" y="4487591"/>
            <a:ext cx="548640" cy="3798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to="" calcmode="lin" valueType="num">
                                      <p:cBhvr>
                                        <p:cTn id="19" dur="1" fill="hold"/>
                                        <p:tgtEl>
                                          <p:spTgt spid="9"/>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to="" calcmode="lin" valueType="num">
                                      <p:cBhvr>
                                        <p:cTn id="22" dur="1" fill="hold"/>
                                        <p:tgtEl>
                                          <p:spTgt spid="10"/>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to="" calcmode="lin" valueType="num">
                                      <p:cBhvr>
                                        <p:cTn id="25" dur="1" fill="hold"/>
                                        <p:tgtEl>
                                          <p:spTgt spid="11"/>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to="" calcmode="lin" valueType="num">
                                      <p:cBhvr>
                                        <p:cTn id="28" dur="1" fill="hold"/>
                                        <p:tgtEl>
                                          <p:spTgt spid="12"/>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to="" calcmode="lin" valueType="num">
                                      <p:cBhvr>
                                        <p:cTn id="31" dur="1" fill="hold"/>
                                        <p:tgtEl>
                                          <p:spTgt spid="13"/>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to="" calcmode="lin" valueType="num">
                                      <p:cBhvr>
                                        <p:cTn id="34"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9" grpId="0"/>
      <p:bldP spid="10" grpId="0"/>
      <p:bldP spid="11" grpId="0" animBg="1"/>
      <p:bldP spid="12" grpId="0"/>
      <p:bldP spid="13" grpId="0"/>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an vers le bas 3"/>
          <p:cNvSpPr/>
          <p:nvPr/>
        </p:nvSpPr>
        <p:spPr>
          <a:xfrm>
            <a:off x="2672862" y="112540"/>
            <a:ext cx="3910818" cy="844061"/>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200" b="1" dirty="0" smtClean="0">
                <a:solidFill>
                  <a:srgbClr val="FFFFFF"/>
                </a:solidFill>
                <a:effectLst>
                  <a:outerShdw blurRad="38100" dist="38100" dir="2700000" algn="tl">
                    <a:srgbClr val="000000">
                      <a:alpha val="43137"/>
                    </a:srgbClr>
                  </a:outerShdw>
                </a:effectLst>
              </a:rPr>
              <a:t>الفصل الثالث </a:t>
            </a:r>
            <a:endParaRPr lang="fr-FR" sz="3200" b="1" dirty="0">
              <a:solidFill>
                <a:srgbClr val="FFFFFF"/>
              </a:solidFill>
              <a:effectLst>
                <a:outerShdw blurRad="38100" dist="38100" dir="2700000" algn="tl">
                  <a:srgbClr val="000000">
                    <a:alpha val="43137"/>
                  </a:srgbClr>
                </a:outerShdw>
              </a:effectLst>
            </a:endParaRPr>
          </a:p>
        </p:txBody>
      </p:sp>
      <p:sp>
        <p:nvSpPr>
          <p:cNvPr id="5" name="Flèche vers le bas 4"/>
          <p:cNvSpPr/>
          <p:nvPr/>
        </p:nvSpPr>
        <p:spPr>
          <a:xfrm>
            <a:off x="3432515" y="998806"/>
            <a:ext cx="2475915" cy="12098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DZ" sz="2400" dirty="0" smtClean="0">
              <a:solidFill>
                <a:srgbClr val="FFFFFF"/>
              </a:solidFill>
              <a:effectLst>
                <a:outerShdw blurRad="38100" dist="38100" dir="2700000" algn="tl">
                  <a:srgbClr val="000000">
                    <a:alpha val="43137"/>
                  </a:srgbClr>
                </a:outerShdw>
              </a:effectLst>
            </a:endParaRPr>
          </a:p>
          <a:p>
            <a:pPr algn="ctr"/>
            <a:r>
              <a:rPr lang="ar-DZ" sz="2400" dirty="0" smtClean="0">
                <a:solidFill>
                  <a:srgbClr val="FFFFFF"/>
                </a:solidFill>
                <a:effectLst>
                  <a:outerShdw blurRad="38100" dist="38100" dir="2700000" algn="tl">
                    <a:srgbClr val="000000">
                      <a:alpha val="43137"/>
                    </a:srgbClr>
                  </a:outerShdw>
                </a:effectLst>
              </a:rPr>
              <a:t>تطرقنا إلى ما يلي </a:t>
            </a:r>
            <a:endParaRPr lang="fr-FR" sz="2400" dirty="0">
              <a:solidFill>
                <a:srgbClr val="FFFFFF"/>
              </a:solidFill>
              <a:effectLst>
                <a:outerShdw blurRad="38100" dist="38100" dir="2700000" algn="tl">
                  <a:srgbClr val="000000">
                    <a:alpha val="43137"/>
                  </a:srgbClr>
                </a:outerShdw>
              </a:effectLst>
            </a:endParaRPr>
          </a:p>
        </p:txBody>
      </p:sp>
      <p:sp>
        <p:nvSpPr>
          <p:cNvPr id="6" name="Flèche gauche 5"/>
          <p:cNvSpPr/>
          <p:nvPr/>
        </p:nvSpPr>
        <p:spPr>
          <a:xfrm>
            <a:off x="7821637" y="2363372"/>
            <a:ext cx="858129" cy="49236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309489" y="2293031"/>
            <a:ext cx="7230795" cy="830997"/>
          </a:xfrm>
          <a:prstGeom prst="rect">
            <a:avLst/>
          </a:prstGeom>
          <a:noFill/>
        </p:spPr>
        <p:txBody>
          <a:bodyPr wrap="square" rtlCol="0">
            <a:spAutoFit/>
          </a:bodyPr>
          <a:lstStyle/>
          <a:p>
            <a:pPr algn="r" rtl="1"/>
            <a:r>
              <a:rPr lang="ar-DZ" sz="2400" b="1" u="sng" dirty="0" smtClean="0">
                <a:effectLst>
                  <a:outerShdw blurRad="38100" dist="38100" dir="2700000" algn="tl">
                    <a:srgbClr val="000000">
                      <a:alpha val="43137"/>
                    </a:srgbClr>
                  </a:outerShdw>
                </a:effectLst>
              </a:rPr>
              <a:t>تعريف مرحلة الطفولة المتأخرة: </a:t>
            </a:r>
            <a:r>
              <a:rPr lang="ar-DZ" sz="2400" dirty="0" smtClean="0">
                <a:effectLst>
                  <a:outerShdw blurRad="38100" dist="38100" dir="2700000" algn="tl">
                    <a:srgbClr val="000000">
                      <a:alpha val="43137"/>
                    </a:srgbClr>
                  </a:outerShdw>
                </a:effectLst>
              </a:rPr>
              <a:t>من 9 إلى 12 سنة، </a:t>
            </a:r>
            <a:r>
              <a:rPr lang="ar-DZ" sz="2400" dirty="0" smtClean="0"/>
              <a:t>اعتبرها العلماء الفترة الثانية المكملة لمرحلة الطفولة الوسطى.</a:t>
            </a:r>
            <a:endParaRPr lang="fr-FR" sz="2400" dirty="0">
              <a:effectLst>
                <a:outerShdw blurRad="38100" dist="38100" dir="2700000" algn="tl">
                  <a:srgbClr val="000000">
                    <a:alpha val="43137"/>
                  </a:srgbClr>
                </a:outerShdw>
              </a:effectLst>
            </a:endParaRPr>
          </a:p>
        </p:txBody>
      </p:sp>
      <p:sp>
        <p:nvSpPr>
          <p:cNvPr id="8" name="Flèche gauche 7"/>
          <p:cNvSpPr/>
          <p:nvPr/>
        </p:nvSpPr>
        <p:spPr>
          <a:xfrm>
            <a:off x="7891975" y="3460650"/>
            <a:ext cx="844062" cy="4501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520505" y="3137091"/>
            <a:ext cx="7090117" cy="1138773"/>
          </a:xfrm>
          <a:prstGeom prst="rect">
            <a:avLst/>
          </a:prstGeom>
          <a:noFill/>
        </p:spPr>
        <p:txBody>
          <a:bodyPr wrap="square" rtlCol="0">
            <a:spAutoFit/>
          </a:bodyPr>
          <a:lstStyle/>
          <a:p>
            <a:pPr algn="r" rtl="1"/>
            <a:r>
              <a:rPr lang="ar-DZ" sz="2400" b="1" u="sng" dirty="0" smtClean="0">
                <a:effectLst>
                  <a:outerShdw blurRad="38100" dist="38100" dir="2700000" algn="tl">
                    <a:srgbClr val="000000">
                      <a:alpha val="43137"/>
                    </a:srgbClr>
                  </a:outerShdw>
                </a:effectLst>
              </a:rPr>
              <a:t>خصائص النمو في مرحلة الطفولة المتأخرة: </a:t>
            </a:r>
            <a:r>
              <a:rPr lang="ar-DZ" sz="2000" dirty="0" smtClean="0"/>
              <a:t>مظاهر النمو الجسمي، مظاهر النمو العضلي </a:t>
            </a:r>
            <a:r>
              <a:rPr lang="ar-DZ" sz="2000" dirty="0" err="1" smtClean="0"/>
              <a:t>و</a:t>
            </a:r>
            <a:r>
              <a:rPr lang="ar-DZ" sz="2000" dirty="0" smtClean="0"/>
              <a:t> العقلي، مظاهر النمو الحركي </a:t>
            </a:r>
            <a:r>
              <a:rPr lang="ar-DZ" sz="2000" dirty="0" err="1" smtClean="0"/>
              <a:t>و</a:t>
            </a:r>
            <a:r>
              <a:rPr lang="ar-DZ" sz="2000" dirty="0" smtClean="0"/>
              <a:t> </a:t>
            </a:r>
            <a:r>
              <a:rPr lang="ar-DZ" sz="2000" dirty="0" err="1" smtClean="0"/>
              <a:t>المهاري</a:t>
            </a:r>
            <a:r>
              <a:rPr lang="ar-DZ" sz="2000" dirty="0" smtClean="0"/>
              <a:t>، مظاهر النمو الاجتماعي، </a:t>
            </a:r>
            <a:r>
              <a:rPr lang="ar-SA" sz="2000" dirty="0" smtClean="0"/>
              <a:t>مظاهر النمو الفسيولوجي</a:t>
            </a:r>
            <a:r>
              <a:rPr lang="ar-DZ" sz="2000" dirty="0" smtClean="0"/>
              <a:t>،</a:t>
            </a:r>
            <a:r>
              <a:rPr lang="ar-DZ" sz="2400" dirty="0" smtClean="0"/>
              <a:t> </a:t>
            </a:r>
            <a:r>
              <a:rPr lang="ar-SA" sz="2000" dirty="0" smtClean="0"/>
              <a:t>النمو الانفعالي</a:t>
            </a:r>
            <a:r>
              <a:rPr lang="ar-DZ" sz="2000" b="1" dirty="0" smtClean="0"/>
              <a:t>.</a:t>
            </a:r>
            <a:endParaRPr lang="fr-FR" sz="2000" dirty="0"/>
          </a:p>
        </p:txBody>
      </p:sp>
      <p:sp>
        <p:nvSpPr>
          <p:cNvPr id="10" name="Flèche gauche 9"/>
          <p:cNvSpPr/>
          <p:nvPr/>
        </p:nvSpPr>
        <p:spPr>
          <a:xfrm>
            <a:off x="7835704" y="4642338"/>
            <a:ext cx="844062" cy="4501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182880" y="4290641"/>
            <a:ext cx="7455877" cy="1969770"/>
          </a:xfrm>
          <a:prstGeom prst="rect">
            <a:avLst/>
          </a:prstGeom>
          <a:noFill/>
        </p:spPr>
        <p:txBody>
          <a:bodyPr wrap="square" rtlCol="0">
            <a:spAutoFit/>
          </a:bodyPr>
          <a:lstStyle/>
          <a:p>
            <a:pPr algn="r" rtl="1"/>
            <a:r>
              <a:rPr lang="ar-SA" sz="2400" b="1" u="sng" dirty="0" smtClean="0">
                <a:effectLst>
                  <a:outerShdw blurRad="38100" dist="38100" dir="2700000" algn="tl">
                    <a:srgbClr val="000000">
                      <a:alpha val="43137"/>
                    </a:srgbClr>
                  </a:outerShdw>
                </a:effectLst>
              </a:rPr>
              <a:t>حاجات الطفولة المتأخرة</a:t>
            </a:r>
            <a:r>
              <a:rPr lang="ar-DZ" sz="2400" b="1" u="sng" dirty="0" smtClean="0">
                <a:effectLst>
                  <a:outerShdw blurRad="38100" dist="38100" dir="2700000" algn="tl">
                    <a:srgbClr val="000000">
                      <a:alpha val="43137"/>
                    </a:srgbClr>
                  </a:outerShdw>
                </a:effectLst>
              </a:rPr>
              <a:t>:</a:t>
            </a:r>
            <a:r>
              <a:rPr lang="ar-DZ" sz="2400" b="1" dirty="0" smtClean="0">
                <a:effectLst>
                  <a:outerShdw blurRad="38100" dist="38100" dir="2700000" algn="tl">
                    <a:srgbClr val="000000">
                      <a:alpha val="43137"/>
                    </a:srgbClr>
                  </a:outerShdw>
                </a:effectLst>
              </a:rPr>
              <a:t> </a:t>
            </a:r>
            <a:r>
              <a:rPr lang="ar-DZ" sz="2000" dirty="0" smtClean="0">
                <a:effectLst>
                  <a:outerShdw blurRad="38100" dist="38100" dir="2700000" algn="tl">
                    <a:srgbClr val="000000">
                      <a:alpha val="43137"/>
                    </a:srgbClr>
                  </a:outerShdw>
                </a:effectLst>
              </a:rPr>
              <a:t>الحاجيات </a:t>
            </a:r>
            <a:r>
              <a:rPr lang="ar-SA" sz="2000" dirty="0" smtClean="0">
                <a:effectLst>
                  <a:outerShdw blurRad="38100" dist="38100" dir="2700000" algn="tl">
                    <a:srgbClr val="000000">
                      <a:alpha val="43137"/>
                    </a:srgbClr>
                  </a:outerShdw>
                </a:effectLst>
              </a:rPr>
              <a:t>نفسية</a:t>
            </a:r>
            <a:r>
              <a:rPr lang="ar-DZ" sz="2000" dirty="0" smtClean="0">
                <a:effectLst>
                  <a:outerShdw blurRad="38100" dist="38100" dir="2700000" algn="tl">
                    <a:srgbClr val="000000">
                      <a:alpha val="43137"/>
                    </a:srgbClr>
                  </a:outerShdw>
                </a:effectLst>
              </a:rPr>
              <a:t>: </a:t>
            </a:r>
            <a:r>
              <a:rPr lang="ar-SA" sz="2000" dirty="0" smtClean="0"/>
              <a:t>الحاجة إلى الأمن</a:t>
            </a:r>
            <a:r>
              <a:rPr lang="ar-DZ" sz="2000" dirty="0" smtClean="0"/>
              <a:t>، </a:t>
            </a:r>
            <a:r>
              <a:rPr lang="ar-SA" sz="2000" dirty="0" smtClean="0"/>
              <a:t>الحاجة إلى الاعتماد على النفس</a:t>
            </a:r>
            <a:r>
              <a:rPr lang="ar-DZ" sz="2000" dirty="0" smtClean="0"/>
              <a:t>، </a:t>
            </a:r>
            <a:r>
              <a:rPr lang="ar-SA" sz="2000" dirty="0" smtClean="0"/>
              <a:t>الحاجة إلى حب الاستطلاع</a:t>
            </a:r>
            <a:r>
              <a:rPr lang="ar-DZ" sz="2000" dirty="0" smtClean="0"/>
              <a:t>، </a:t>
            </a:r>
            <a:r>
              <a:rPr lang="ar-SA" sz="2000" dirty="0" smtClean="0">
                <a:effectLst>
                  <a:outerShdw blurRad="38100" dist="38100" dir="2700000" algn="tl">
                    <a:srgbClr val="000000">
                      <a:alpha val="43137"/>
                    </a:srgbClr>
                  </a:outerShdw>
                </a:effectLst>
              </a:rPr>
              <a:t>الحاجات الاجتماعية:ا</a:t>
            </a:r>
            <a:r>
              <a:rPr lang="ar-SA" sz="2000" dirty="0" smtClean="0"/>
              <a:t>لحاجة</a:t>
            </a:r>
            <a:r>
              <a:rPr lang="ar-SA" sz="2000" dirty="0" smtClean="0">
                <a:effectLst>
                  <a:outerShdw blurRad="38100" dist="38100" dir="2700000" algn="tl">
                    <a:srgbClr val="000000">
                      <a:alpha val="43137"/>
                    </a:srgbClr>
                  </a:outerShdw>
                </a:effectLst>
              </a:rPr>
              <a:t> </a:t>
            </a:r>
            <a:r>
              <a:rPr lang="ar-SA" sz="2000" dirty="0" smtClean="0"/>
              <a:t>إلى الوسط العائلي</a:t>
            </a:r>
            <a:r>
              <a:rPr lang="ar-DZ" sz="2000" dirty="0" smtClean="0"/>
              <a:t>، </a:t>
            </a:r>
            <a:r>
              <a:rPr lang="ar-SA" sz="2000" dirty="0" smtClean="0"/>
              <a:t>الحاجة إلى الوسط المدرسي</a:t>
            </a:r>
            <a:r>
              <a:rPr lang="ar-DZ" sz="2000" dirty="0" smtClean="0"/>
              <a:t>، </a:t>
            </a:r>
            <a:r>
              <a:rPr lang="ar-SA" sz="2000" dirty="0" smtClean="0"/>
              <a:t>الحاجة إلى الصحبة والانتباه</a:t>
            </a:r>
            <a:r>
              <a:rPr lang="ar-DZ" sz="2000" dirty="0" smtClean="0"/>
              <a:t>، </a:t>
            </a:r>
            <a:r>
              <a:rPr lang="ar-SA" sz="2000" dirty="0" smtClean="0"/>
              <a:t>الحاجة إلى تعلم المهارات الجسمية </a:t>
            </a:r>
            <a:r>
              <a:rPr lang="ar-SA" sz="2000" dirty="0" err="1" smtClean="0"/>
              <a:t>و</a:t>
            </a:r>
            <a:r>
              <a:rPr lang="ar-SA" sz="2000" dirty="0" smtClean="0"/>
              <a:t> الحركية</a:t>
            </a:r>
            <a:endParaRPr lang="fr-FR" sz="2000" dirty="0" smtClean="0"/>
          </a:p>
          <a:p>
            <a:pPr algn="r" rtl="1"/>
            <a:endParaRPr lang="fr-FR" sz="2000" dirty="0" smtClean="0"/>
          </a:p>
          <a:p>
            <a:pPr algn="r" rtl="1"/>
            <a:endParaRPr lang="fr-FR" dirty="0"/>
          </a:p>
        </p:txBody>
      </p:sp>
      <p:sp>
        <p:nvSpPr>
          <p:cNvPr id="12" name="Flèche gauche 11"/>
          <p:cNvSpPr/>
          <p:nvPr/>
        </p:nvSpPr>
        <p:spPr>
          <a:xfrm>
            <a:off x="8018584" y="5964701"/>
            <a:ext cx="844062" cy="4501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0" y="5641138"/>
            <a:ext cx="7554352" cy="1200329"/>
          </a:xfrm>
          <a:prstGeom prst="rect">
            <a:avLst/>
          </a:prstGeom>
          <a:noFill/>
        </p:spPr>
        <p:txBody>
          <a:bodyPr wrap="square" rtlCol="0">
            <a:spAutoFit/>
          </a:bodyPr>
          <a:lstStyle/>
          <a:p>
            <a:pPr algn="r" rtl="1"/>
            <a:r>
              <a:rPr lang="ar-SA" sz="2400" b="1" u="sng" dirty="0" smtClean="0">
                <a:effectLst>
                  <a:outerShdw blurRad="38100" dist="38100" dir="2700000" algn="tl">
                    <a:srgbClr val="000000">
                      <a:alpha val="43137"/>
                    </a:srgbClr>
                  </a:outerShdw>
                </a:effectLst>
              </a:rPr>
              <a:t>أهمية الأنشطة الرياضية في نمو شخصية الطفل</a:t>
            </a:r>
            <a:r>
              <a:rPr lang="ar-DZ" sz="2400" b="1" u="sng" dirty="0" smtClean="0">
                <a:effectLst>
                  <a:outerShdw blurRad="38100" dist="38100" dir="2700000" algn="tl">
                    <a:srgbClr val="000000">
                      <a:alpha val="43137"/>
                    </a:srgbClr>
                  </a:outerShdw>
                </a:effectLst>
              </a:rPr>
              <a:t>:</a:t>
            </a:r>
            <a:r>
              <a:rPr lang="ar-SA" sz="2400" dirty="0" smtClean="0"/>
              <a:t>ويمثل اللعب أحد أهم أهدافه، كما تزداد مهاراته ويساعده خياله وحبه للتقليد على إتقان حركات معينة</a:t>
            </a:r>
            <a:endParaRPr lang="fr-FR" sz="2400" u="sng" dirty="0">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par>
                                <p:cTn id="18" presetID="24"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to="" calcmode="lin" valueType="num">
                                      <p:cBhvr>
                                        <p:cTn id="20" dur="1" fill="hold"/>
                                        <p:tgtEl>
                                          <p:spTgt spid="7"/>
                                        </p:tgtEl>
                                        <p:attrNameLst>
                                          <p:attrName/>
                                        </p:attrNameLst>
                                      </p:cBhvr>
                                    </p:anim>
                                  </p:childTnLst>
                                </p:cTn>
                              </p:par>
                              <p:par>
                                <p:cTn id="21" presetID="24"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to="" calcmode="lin" valueType="num">
                                      <p:cBhvr>
                                        <p:cTn id="23" dur="1" fill="hold"/>
                                        <p:tgtEl>
                                          <p:spTgt spid="8"/>
                                        </p:tgtEl>
                                        <p:attrNameLst>
                                          <p:attrName/>
                                        </p:attrNameLst>
                                      </p:cBhvr>
                                    </p:anim>
                                  </p:childTnLst>
                                </p:cTn>
                              </p:par>
                              <p:par>
                                <p:cTn id="24" presetID="24"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to="" calcmode="lin" valueType="num">
                                      <p:cBhvr>
                                        <p:cTn id="26" dur="1" fill="hold"/>
                                        <p:tgtEl>
                                          <p:spTgt spid="9"/>
                                        </p:tgtEl>
                                        <p:attrNameLst>
                                          <p:attrName/>
                                        </p:attrNameLst>
                                      </p:cBhvr>
                                    </p:anim>
                                  </p:childTnLst>
                                </p:cTn>
                              </p:par>
                              <p:par>
                                <p:cTn id="27" presetID="24"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to="" calcmode="lin" valueType="num">
                                      <p:cBhvr>
                                        <p:cTn id="29" dur="1" fill="hold"/>
                                        <p:tgtEl>
                                          <p:spTgt spid="10"/>
                                        </p:tgtEl>
                                        <p:attrNameLst>
                                          <p:attrName/>
                                        </p:attrNameLst>
                                      </p:cBhvr>
                                    </p:anim>
                                  </p:childTnLst>
                                </p:cTn>
                              </p:par>
                              <p:par>
                                <p:cTn id="30" presetID="24"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to="" calcmode="lin" valueType="num">
                                      <p:cBhvr>
                                        <p:cTn id="32" dur="1" fill="hold"/>
                                        <p:tgtEl>
                                          <p:spTgt spid="11"/>
                                        </p:tgtEl>
                                        <p:attrNameLst>
                                          <p:attrName/>
                                        </p:attrNameLst>
                                      </p:cBhvr>
                                    </p:anim>
                                  </p:childTnLst>
                                </p:cTn>
                              </p:par>
                              <p:par>
                                <p:cTn id="33" presetID="24"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to="" calcmode="lin" valueType="num">
                                      <p:cBhvr>
                                        <p:cTn id="35" dur="1" fill="hold"/>
                                        <p:tgtEl>
                                          <p:spTgt spid="12"/>
                                        </p:tgtEl>
                                        <p:attrNameLst>
                                          <p:attrName/>
                                        </p:attrNameLst>
                                      </p:cBhvr>
                                    </p:anim>
                                  </p:childTnLst>
                                </p:cTn>
                              </p:par>
                              <p:par>
                                <p:cTn id="36" presetID="24"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to="" calcmode="lin" valueType="num">
                                      <p:cBhvr>
                                        <p:cTn id="38"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animBg="1"/>
      <p:bldP spid="9" grpId="0"/>
      <p:bldP spid="10" grpId="0" animBg="1"/>
      <p:bldP spid="11" grpId="0"/>
      <p:bldP spid="12" grpId="0" animBg="1"/>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gauche 3"/>
          <p:cNvSpPr/>
          <p:nvPr/>
        </p:nvSpPr>
        <p:spPr>
          <a:xfrm>
            <a:off x="7695028" y="267286"/>
            <a:ext cx="956603" cy="52050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464234" y="281354"/>
            <a:ext cx="6822831" cy="1477328"/>
          </a:xfrm>
          <a:prstGeom prst="rect">
            <a:avLst/>
          </a:prstGeom>
          <a:noFill/>
        </p:spPr>
        <p:txBody>
          <a:bodyPr wrap="square" rtlCol="0">
            <a:spAutoFit/>
          </a:bodyPr>
          <a:lstStyle/>
          <a:p>
            <a:pPr algn="r" rtl="1"/>
            <a:r>
              <a:rPr lang="ar-SA" sz="2400" b="1" u="sng" dirty="0" smtClean="0">
                <a:effectLst>
                  <a:outerShdw blurRad="38100" dist="38100" dir="2700000" algn="tl">
                    <a:srgbClr val="000000">
                      <a:alpha val="43137"/>
                    </a:srgbClr>
                  </a:outerShdw>
                </a:effectLst>
              </a:rPr>
              <a:t>تعريف المراهقة المبكرة</a:t>
            </a:r>
            <a:r>
              <a:rPr lang="ar-DZ" b="1" dirty="0" smtClean="0"/>
              <a:t>: </a:t>
            </a:r>
            <a:r>
              <a:rPr lang="ar-SA" sz="2400" dirty="0" smtClean="0"/>
              <a:t>هي الاقتراب من النضج الجسمي والعقلي والنفسي والاجتماعي، ولكنه لا يصل إلى اكتمال النضج إلا بعد مرور عدة سنوات.</a:t>
            </a:r>
            <a:endParaRPr lang="fr-FR" sz="2400" dirty="0" smtClean="0"/>
          </a:p>
          <a:p>
            <a:pPr algn="r" rtl="1"/>
            <a:endParaRPr lang="fr-FR" dirty="0"/>
          </a:p>
        </p:txBody>
      </p:sp>
      <p:sp>
        <p:nvSpPr>
          <p:cNvPr id="6" name="Flèche gauche 5"/>
          <p:cNvSpPr/>
          <p:nvPr/>
        </p:nvSpPr>
        <p:spPr>
          <a:xfrm>
            <a:off x="7680960" y="1336433"/>
            <a:ext cx="956603" cy="52050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182880" y="1336436"/>
            <a:ext cx="7160456" cy="1200329"/>
          </a:xfrm>
          <a:prstGeom prst="rect">
            <a:avLst/>
          </a:prstGeom>
          <a:noFill/>
        </p:spPr>
        <p:txBody>
          <a:bodyPr wrap="square" rtlCol="0">
            <a:spAutoFit/>
          </a:bodyPr>
          <a:lstStyle/>
          <a:p>
            <a:pPr algn="r" rtl="1"/>
            <a:r>
              <a:rPr lang="ar-SA" sz="2400" b="1" u="sng" dirty="0" smtClean="0">
                <a:effectLst>
                  <a:outerShdw blurRad="38100" dist="38100" dir="2700000" algn="tl">
                    <a:srgbClr val="000000">
                      <a:alpha val="43137"/>
                    </a:srgbClr>
                  </a:outerShdw>
                </a:effectLst>
              </a:rPr>
              <a:t>خصائص المراهقة الأولى</a:t>
            </a:r>
            <a:r>
              <a:rPr lang="ar-DZ" b="1" dirty="0" smtClean="0"/>
              <a:t>: </a:t>
            </a:r>
            <a:r>
              <a:rPr lang="ar-DZ" sz="2400" dirty="0" smtClean="0"/>
              <a:t>النمو الجسمي، النمو العقلي، </a:t>
            </a:r>
            <a:r>
              <a:rPr lang="ar-SA" sz="2400" dirty="0" smtClean="0"/>
              <a:t>النمو الاجتماعي</a:t>
            </a:r>
            <a:r>
              <a:rPr lang="ar-DZ" sz="2400" dirty="0" smtClean="0"/>
              <a:t>،</a:t>
            </a:r>
            <a:r>
              <a:rPr lang="ar-SA" sz="2400" dirty="0" smtClean="0"/>
              <a:t> النمو الحركي</a:t>
            </a:r>
            <a:endParaRPr lang="fr-FR" sz="2400" dirty="0" smtClean="0"/>
          </a:p>
          <a:p>
            <a:pPr algn="r" rtl="1"/>
            <a:r>
              <a:rPr lang="ar-DZ" sz="2400" b="1" dirty="0" smtClean="0"/>
              <a:t> </a:t>
            </a:r>
            <a:endParaRPr lang="fr-FR" sz="2400" dirty="0"/>
          </a:p>
        </p:txBody>
      </p:sp>
      <p:sp>
        <p:nvSpPr>
          <p:cNvPr id="8" name="Flèche gauche 7"/>
          <p:cNvSpPr/>
          <p:nvPr/>
        </p:nvSpPr>
        <p:spPr>
          <a:xfrm>
            <a:off x="7737231" y="2307102"/>
            <a:ext cx="956603" cy="52050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253218" y="2208628"/>
            <a:ext cx="7287065" cy="1200329"/>
          </a:xfrm>
          <a:prstGeom prst="rect">
            <a:avLst/>
          </a:prstGeom>
          <a:noFill/>
        </p:spPr>
        <p:txBody>
          <a:bodyPr wrap="square" rtlCol="0">
            <a:spAutoFit/>
          </a:bodyPr>
          <a:lstStyle/>
          <a:p>
            <a:pPr lvl="0" algn="r" rtl="1"/>
            <a:r>
              <a:rPr lang="ar-SA" sz="2400" b="1" u="sng" dirty="0" smtClean="0">
                <a:effectLst>
                  <a:outerShdw blurRad="38100" dist="38100" dir="2700000" algn="tl">
                    <a:srgbClr val="000000">
                      <a:alpha val="43137"/>
                    </a:srgbClr>
                  </a:outerShdw>
                </a:effectLst>
              </a:rPr>
              <a:t>حاجات المراهق</a:t>
            </a:r>
            <a:r>
              <a:rPr lang="ar-DZ" sz="2400" b="1" dirty="0" smtClean="0">
                <a:effectLst>
                  <a:outerShdw blurRad="38100" dist="38100" dir="2700000" algn="tl">
                    <a:srgbClr val="000000">
                      <a:alpha val="43137"/>
                    </a:srgbClr>
                  </a:outerShdw>
                </a:effectLst>
              </a:rPr>
              <a:t>: </a:t>
            </a:r>
            <a:r>
              <a:rPr lang="ar-SA" sz="2400" dirty="0" smtClean="0"/>
              <a:t>الحاجة إلى الحب والأمان ، والحاجة إلى الاحترام ، للمكانة الاجتماعية والحاجة للتوجيه الايجابي وذلك</a:t>
            </a:r>
            <a:endParaRPr lang="fr-FR" sz="2400" dirty="0" smtClean="0"/>
          </a:p>
          <a:p>
            <a:pPr algn="r" rtl="1"/>
            <a:endParaRPr lang="fr-FR" sz="2400" u="sng" dirty="0">
              <a:effectLst>
                <a:outerShdw blurRad="38100" dist="38100" dir="2700000" algn="tl">
                  <a:srgbClr val="000000">
                    <a:alpha val="43137"/>
                  </a:srgbClr>
                </a:outerShdw>
              </a:effectLst>
            </a:endParaRPr>
          </a:p>
        </p:txBody>
      </p:sp>
      <p:sp>
        <p:nvSpPr>
          <p:cNvPr id="10" name="Flèche gauche 9"/>
          <p:cNvSpPr/>
          <p:nvPr/>
        </p:nvSpPr>
        <p:spPr>
          <a:xfrm>
            <a:off x="7779434" y="3221502"/>
            <a:ext cx="956603" cy="52050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633047" y="3165231"/>
            <a:ext cx="6682154" cy="830997"/>
          </a:xfrm>
          <a:prstGeom prst="rect">
            <a:avLst/>
          </a:prstGeom>
          <a:noFill/>
        </p:spPr>
        <p:txBody>
          <a:bodyPr wrap="square" rtlCol="0">
            <a:spAutoFit/>
          </a:bodyPr>
          <a:lstStyle/>
          <a:p>
            <a:pPr algn="r" rtl="1"/>
            <a:r>
              <a:rPr lang="ar-SA" sz="2400" b="1" u="sng" dirty="0" smtClean="0">
                <a:effectLst>
                  <a:outerShdw blurRad="38100" dist="38100" dir="2700000" algn="tl">
                    <a:srgbClr val="000000">
                      <a:alpha val="43137"/>
                    </a:srgbClr>
                  </a:outerShdw>
                </a:effectLst>
              </a:rPr>
              <a:t>أهمية الأنشطة الرياضية للمراهق</a:t>
            </a:r>
            <a:r>
              <a:rPr lang="ar-DZ" sz="2400" b="1" dirty="0" smtClean="0">
                <a:effectLst>
                  <a:outerShdw blurRad="38100" dist="38100" dir="2700000" algn="tl">
                    <a:srgbClr val="000000">
                      <a:alpha val="43137"/>
                    </a:srgbClr>
                  </a:outerShdw>
                </a:effectLst>
              </a:rPr>
              <a:t>: </a:t>
            </a:r>
            <a:r>
              <a:rPr lang="ar-DZ" sz="2400" dirty="0" smtClean="0"/>
              <a:t>إن الرياضة تساعد المراهق </a:t>
            </a:r>
            <a:r>
              <a:rPr lang="ar-SA" sz="2400" dirty="0" smtClean="0"/>
              <a:t>ع</a:t>
            </a:r>
            <a:r>
              <a:rPr lang="ar-DZ" sz="2400" dirty="0" err="1" smtClean="0"/>
              <a:t>لى</a:t>
            </a:r>
            <a:r>
              <a:rPr lang="ar-DZ" sz="2400" dirty="0" smtClean="0"/>
              <a:t> الكشف عن</a:t>
            </a:r>
            <a:r>
              <a:rPr lang="ar-SA" sz="2400" dirty="0" smtClean="0"/>
              <a:t> قدراته البدنية والعقلية ويكشف من خلالها</a:t>
            </a:r>
            <a:r>
              <a:rPr lang="ar-DZ" sz="2400" dirty="0" smtClean="0"/>
              <a:t>.</a:t>
            </a:r>
            <a:endParaRPr lang="fr-FR" sz="2400" dirty="0"/>
          </a:p>
        </p:txBody>
      </p:sp>
      <p:sp>
        <p:nvSpPr>
          <p:cNvPr id="12" name="Flèche gauche 11"/>
          <p:cNvSpPr/>
          <p:nvPr/>
        </p:nvSpPr>
        <p:spPr>
          <a:xfrm>
            <a:off x="7793502" y="4234375"/>
            <a:ext cx="914400" cy="5064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0" y="4093698"/>
            <a:ext cx="7301132" cy="1384995"/>
          </a:xfrm>
          <a:prstGeom prst="rect">
            <a:avLst/>
          </a:prstGeom>
          <a:noFill/>
        </p:spPr>
        <p:txBody>
          <a:bodyPr wrap="square" rtlCol="0">
            <a:spAutoFit/>
          </a:bodyPr>
          <a:lstStyle/>
          <a:p>
            <a:pPr algn="r" rtl="1"/>
            <a:r>
              <a:rPr lang="ar-SA" sz="2400" b="1" u="sng" dirty="0" smtClean="0">
                <a:effectLst>
                  <a:outerShdw blurRad="38100" dist="38100" dir="2700000" algn="tl">
                    <a:srgbClr val="000000">
                      <a:alpha val="43137"/>
                    </a:srgbClr>
                  </a:outerShdw>
                </a:effectLst>
              </a:rPr>
              <a:t>تطوير المهارات النفس- الحركية في المراهقة الأولى</a:t>
            </a:r>
            <a:r>
              <a:rPr lang="ar-DZ" b="1" dirty="0" smtClean="0"/>
              <a:t>: </a:t>
            </a:r>
            <a:r>
              <a:rPr lang="ar-SA" sz="2000" dirty="0" smtClean="0"/>
              <a:t>أن تناسب القدرات الحركية والإدراكية مع المهارة المراد تعلمها</a:t>
            </a:r>
            <a:r>
              <a:rPr lang="ar-DZ" sz="2000" dirty="0" smtClean="0"/>
              <a:t>، </a:t>
            </a:r>
            <a:r>
              <a:rPr lang="ar-SA" sz="2000" dirty="0" smtClean="0"/>
              <a:t>مراعاة الفروق الفردية</a:t>
            </a:r>
            <a:r>
              <a:rPr lang="ar-DZ" sz="2000" dirty="0" smtClean="0"/>
              <a:t>، </a:t>
            </a:r>
            <a:r>
              <a:rPr lang="ar-SA" sz="2000" dirty="0" smtClean="0"/>
              <a:t>الاكتفاء بالشدة المتوسطة أثناء العمليات التعليمة</a:t>
            </a:r>
            <a:r>
              <a:rPr lang="ar-DZ" sz="2000" dirty="0" smtClean="0"/>
              <a:t>، </a:t>
            </a:r>
            <a:r>
              <a:rPr lang="ar-SA" sz="2000" dirty="0" smtClean="0"/>
              <a:t>دراسة الجوانب النفسية للتلاميذ من ميول ورغبات...أثناء اختيار الأنشطة الحركية</a:t>
            </a:r>
            <a:r>
              <a:rPr lang="ar-DZ" sz="2000" b="1" dirty="0" smtClean="0"/>
              <a:t> </a:t>
            </a:r>
            <a:endParaRPr lang="fr-FR"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to="" calcmode="lin" valueType="num">
                                      <p:cBhvr>
                                        <p:cTn id="19" dur="1" fill="hold"/>
                                        <p:tgtEl>
                                          <p:spTgt spid="8"/>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to="" calcmode="lin" valueType="num">
                                      <p:cBhvr>
                                        <p:cTn id="25" dur="1" fill="hold"/>
                                        <p:tgtEl>
                                          <p:spTgt spid="10"/>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to="" calcmode="lin" valueType="num">
                                      <p:cBhvr>
                                        <p:cTn id="28" dur="1" fill="hold"/>
                                        <p:tgtEl>
                                          <p:spTgt spid="11"/>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to="" calcmode="lin" valueType="num">
                                      <p:cBhvr>
                                        <p:cTn id="31" dur="1" fill="hold"/>
                                        <p:tgtEl>
                                          <p:spTgt spid="12"/>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to="" calcmode="lin" valueType="num">
                                      <p:cBhvr>
                                        <p:cTn id="34"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animBg="1"/>
      <p:bldP spid="11" grpId="0"/>
      <p:bldP spid="12" grpId="0" animBg="1"/>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an vers le bas 3"/>
          <p:cNvSpPr/>
          <p:nvPr/>
        </p:nvSpPr>
        <p:spPr>
          <a:xfrm>
            <a:off x="2546251" y="168812"/>
            <a:ext cx="4515730" cy="970671"/>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200" b="1" dirty="0" smtClean="0">
                <a:solidFill>
                  <a:srgbClr val="FFFFFF"/>
                </a:solidFill>
                <a:effectLst>
                  <a:outerShdw blurRad="38100" dist="38100" dir="2700000" algn="tl">
                    <a:srgbClr val="000000">
                      <a:alpha val="43137"/>
                    </a:srgbClr>
                  </a:outerShdw>
                </a:effectLst>
              </a:rPr>
              <a:t>الفصل الخامس</a:t>
            </a:r>
            <a:endParaRPr lang="fr-FR" sz="3200" b="1" dirty="0">
              <a:solidFill>
                <a:srgbClr val="FFFFFF"/>
              </a:solidFill>
              <a:effectLst>
                <a:outerShdw blurRad="38100" dist="38100" dir="2700000" algn="tl">
                  <a:srgbClr val="000000">
                    <a:alpha val="43137"/>
                  </a:srgbClr>
                </a:outerShdw>
              </a:effectLst>
            </a:endParaRPr>
          </a:p>
        </p:txBody>
      </p:sp>
      <p:sp>
        <p:nvSpPr>
          <p:cNvPr id="5" name="Flèche vers le bas 4"/>
          <p:cNvSpPr/>
          <p:nvPr/>
        </p:nvSpPr>
        <p:spPr>
          <a:xfrm>
            <a:off x="3362179" y="1181685"/>
            <a:ext cx="2954215" cy="9003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rgbClr val="FFFFFF"/>
                </a:solidFill>
                <a:effectLst>
                  <a:outerShdw blurRad="38100" dist="38100" dir="2700000" algn="tl">
                    <a:srgbClr val="000000">
                      <a:alpha val="43137"/>
                    </a:srgbClr>
                  </a:outerShdw>
                </a:effectLst>
              </a:rPr>
              <a:t>المنهجية </a:t>
            </a:r>
            <a:r>
              <a:rPr lang="ar-DZ" sz="2400" b="1" dirty="0" err="1" smtClean="0">
                <a:solidFill>
                  <a:srgbClr val="FFFFFF"/>
                </a:solidFill>
                <a:effectLst>
                  <a:outerShdw blurRad="38100" dist="38100" dir="2700000" algn="tl">
                    <a:srgbClr val="000000">
                      <a:alpha val="43137"/>
                    </a:srgbClr>
                  </a:outerShdw>
                </a:effectLst>
              </a:rPr>
              <a:t>و</a:t>
            </a:r>
            <a:r>
              <a:rPr lang="ar-DZ" sz="2400" b="1" dirty="0" smtClean="0">
                <a:solidFill>
                  <a:srgbClr val="FFFFFF"/>
                </a:solidFill>
                <a:effectLst>
                  <a:outerShdw blurRad="38100" dist="38100" dir="2700000" algn="tl">
                    <a:srgbClr val="000000">
                      <a:alpha val="43137"/>
                    </a:srgbClr>
                  </a:outerShdw>
                </a:effectLst>
              </a:rPr>
              <a:t> الاجرائات </a:t>
            </a:r>
            <a:endParaRPr lang="fr-FR" sz="2400" b="1" dirty="0">
              <a:solidFill>
                <a:srgbClr val="FFFFFF"/>
              </a:solidFill>
              <a:effectLst>
                <a:outerShdw blurRad="38100" dist="38100" dir="2700000" algn="tl">
                  <a:srgbClr val="000000">
                    <a:alpha val="43137"/>
                  </a:srgbClr>
                </a:outerShdw>
              </a:effectLst>
            </a:endParaRPr>
          </a:p>
        </p:txBody>
      </p:sp>
      <p:sp>
        <p:nvSpPr>
          <p:cNvPr id="7" name="ZoneTexte 6"/>
          <p:cNvSpPr txBox="1"/>
          <p:nvPr/>
        </p:nvSpPr>
        <p:spPr>
          <a:xfrm>
            <a:off x="323557" y="2504049"/>
            <a:ext cx="8440615" cy="1938992"/>
          </a:xfrm>
          <a:prstGeom prst="rect">
            <a:avLst/>
          </a:prstGeom>
          <a:noFill/>
        </p:spPr>
        <p:txBody>
          <a:bodyPr wrap="square" rtlCol="0">
            <a:spAutoFit/>
          </a:bodyPr>
          <a:lstStyle/>
          <a:p>
            <a:pPr algn="justLow" rtl="1"/>
            <a:r>
              <a:rPr lang="ar-MA" sz="2400" dirty="0" smtClean="0"/>
              <a:t>كان الهدف منها</a:t>
            </a:r>
            <a:r>
              <a:rPr lang="ar-DZ" sz="2400" dirty="0" smtClean="0"/>
              <a:t>:</a:t>
            </a:r>
            <a:r>
              <a:rPr lang="ar-MA" sz="2400" dirty="0" smtClean="0"/>
              <a:t> اختيار المكان المناسب للعمل</a:t>
            </a:r>
            <a:r>
              <a:rPr lang="ar-DZ" sz="2400" dirty="0" smtClean="0"/>
              <a:t>،</a:t>
            </a:r>
            <a:endParaRPr lang="fr-FR" sz="2400" dirty="0" smtClean="0"/>
          </a:p>
          <a:p>
            <a:pPr lvl="0" algn="justLow" rtl="1"/>
            <a:r>
              <a:rPr lang="ar-MA" sz="2400" dirty="0" smtClean="0"/>
              <a:t>تحديد الاختبارات المناسبة لقياس متغيرات البحث من حيث المتغير المستقل والمتمثل في</a:t>
            </a:r>
            <a:r>
              <a:rPr lang="ar-DZ" sz="2400" dirty="0" smtClean="0"/>
              <a:t>:</a:t>
            </a:r>
            <a:r>
              <a:rPr lang="ar-MA" sz="2400" b="1" dirty="0" smtClean="0">
                <a:effectLst>
                  <a:outerShdw blurRad="38100" dist="38100" dir="2700000" algn="tl">
                    <a:srgbClr val="000000">
                      <a:alpha val="43137"/>
                    </a:srgbClr>
                  </a:outerShdw>
                </a:effectLst>
              </a:rPr>
              <a:t>( استخدام "</a:t>
            </a:r>
            <a:r>
              <a:rPr lang="ar-MA" sz="2400" b="1" dirty="0" err="1" smtClean="0">
                <a:effectLst>
                  <a:outerShdw blurRad="38100" dist="38100" dir="2700000" algn="tl">
                    <a:srgbClr val="000000">
                      <a:alpha val="43137"/>
                    </a:srgbClr>
                  </a:outerShdw>
                </a:effectLst>
              </a:rPr>
              <a:t>الروبوبونغ</a:t>
            </a:r>
            <a:r>
              <a:rPr lang="ar-MA" sz="2400" b="1" dirty="0" smtClean="0">
                <a:effectLst>
                  <a:outerShdw blurRad="38100" dist="38100" dir="2700000" algn="tl">
                    <a:srgbClr val="000000">
                      <a:alpha val="43137"/>
                    </a:srgbClr>
                  </a:outerShdw>
                </a:effectLst>
              </a:rPr>
              <a:t>" "</a:t>
            </a:r>
            <a:r>
              <a:rPr lang="en-ZA" sz="2400" b="1" dirty="0" err="1" smtClean="0">
                <a:effectLst>
                  <a:outerShdw blurRad="38100" dist="38100" dir="2700000" algn="tl">
                    <a:srgbClr val="000000">
                      <a:alpha val="43137"/>
                    </a:srgbClr>
                  </a:outerShdw>
                </a:effectLst>
              </a:rPr>
              <a:t>Robo</a:t>
            </a:r>
            <a:r>
              <a:rPr lang="en-ZA" sz="2400" b="1" dirty="0" smtClean="0">
                <a:effectLst>
                  <a:outerShdw blurRad="38100" dist="38100" dir="2700000" algn="tl">
                    <a:srgbClr val="000000">
                      <a:alpha val="43137"/>
                    </a:srgbClr>
                  </a:outerShdw>
                </a:effectLst>
              </a:rPr>
              <a:t> Pong</a:t>
            </a:r>
            <a:r>
              <a:rPr lang="fr-FR" sz="2400" b="1" dirty="0" smtClean="0">
                <a:effectLst>
                  <a:outerShdw blurRad="38100" dist="38100" dir="2700000" algn="tl">
                    <a:srgbClr val="000000">
                      <a:alpha val="43137"/>
                    </a:srgbClr>
                  </a:outerShdw>
                </a:effectLst>
              </a:rPr>
              <a:t>  </a:t>
            </a:r>
            <a:r>
              <a:rPr lang="ar-DZ" sz="2400" b="1" dirty="0" smtClean="0">
                <a:effectLst>
                  <a:outerShdw blurRad="38100" dist="38100" dir="2700000" algn="tl">
                    <a:srgbClr val="000000">
                      <a:alpha val="43137"/>
                    </a:srgbClr>
                  </a:outerShdw>
                </a:effectLst>
              </a:rPr>
              <a:t>"</a:t>
            </a:r>
            <a:r>
              <a:rPr lang="ar-MA" sz="2400" b="1" dirty="0" smtClean="0">
                <a:effectLst>
                  <a:outerShdw blurRad="38100" dist="38100" dir="2700000" algn="tl">
                    <a:srgbClr val="000000">
                      <a:alpha val="43137"/>
                    </a:srgbClr>
                  </a:outerShdw>
                </a:effectLst>
              </a:rPr>
              <a:t> ) </a:t>
            </a:r>
            <a:r>
              <a:rPr lang="ar-MA" sz="2400" dirty="0" smtClean="0"/>
              <a:t>والمتغير التابع والمتمثل في</a:t>
            </a:r>
            <a:r>
              <a:rPr lang="ar-DZ" sz="2400" dirty="0" smtClean="0"/>
              <a:t> :</a:t>
            </a:r>
            <a:r>
              <a:rPr lang="ar-DZ" sz="2400" b="1" dirty="0" smtClean="0">
                <a:effectLst>
                  <a:outerShdw blurRad="38100" dist="38100" dir="2700000" algn="tl">
                    <a:srgbClr val="000000">
                      <a:alpha val="43137"/>
                    </a:srgbClr>
                  </a:outerShdw>
                </a:effectLst>
              </a:rPr>
              <a:t> </a:t>
            </a:r>
          </a:p>
          <a:p>
            <a:pPr lvl="0" algn="justLow" rtl="1"/>
            <a:r>
              <a:rPr lang="ar-MA" sz="2400" b="1" dirty="0" smtClean="0">
                <a:effectLst>
                  <a:outerShdw blurRad="38100" dist="38100" dir="2700000" algn="tl">
                    <a:srgbClr val="000000">
                      <a:alpha val="43137"/>
                    </a:srgbClr>
                  </a:outerShdw>
                </a:effectLst>
              </a:rPr>
              <a:t> ( تحصيل بعض المهارات الأساسية في تنس الطاولة ). </a:t>
            </a:r>
            <a:endParaRPr lang="fr-FR" sz="2400" b="1" dirty="0" smtClean="0">
              <a:effectLst>
                <a:outerShdw blurRad="38100" dist="38100" dir="2700000" algn="tl">
                  <a:srgbClr val="000000">
                    <a:alpha val="43137"/>
                  </a:srgbClr>
                </a:outerShdw>
              </a:effectLst>
            </a:endParaRPr>
          </a:p>
          <a:p>
            <a:pPr lvl="0" algn="justLow" rtl="1"/>
            <a:r>
              <a:rPr lang="ar-MA" sz="2400" dirty="0" smtClean="0"/>
              <a:t>توفير الوسائل والعتاد اللازم لإجراء الاختبارات</a:t>
            </a:r>
            <a:endParaRPr lang="fr-FR" sz="2400" dirty="0" smtClean="0"/>
          </a:p>
        </p:txBody>
      </p:sp>
      <p:sp>
        <p:nvSpPr>
          <p:cNvPr id="8" name="ZoneTexte 7"/>
          <p:cNvSpPr txBox="1"/>
          <p:nvPr/>
        </p:nvSpPr>
        <p:spPr>
          <a:xfrm>
            <a:off x="4783015" y="1941342"/>
            <a:ext cx="3699803" cy="523220"/>
          </a:xfrm>
          <a:prstGeom prst="rect">
            <a:avLst/>
          </a:prstGeom>
          <a:noFill/>
        </p:spPr>
        <p:txBody>
          <a:bodyPr wrap="square" rtlCol="0">
            <a:spAutoFit/>
          </a:bodyPr>
          <a:lstStyle/>
          <a:p>
            <a:pPr algn="r" rtl="1"/>
            <a:r>
              <a:rPr lang="ar-DZ" sz="2800" b="1" u="sng" dirty="0" smtClean="0">
                <a:solidFill>
                  <a:schemeClr val="accent4"/>
                </a:solidFill>
                <a:effectLst>
                  <a:outerShdw blurRad="38100" dist="38100" dir="2700000" algn="tl">
                    <a:srgbClr val="000000">
                      <a:alpha val="43137"/>
                    </a:srgbClr>
                  </a:outerShdw>
                </a:effectLst>
              </a:rPr>
              <a:t>الدراسة الاستطلاعية:</a:t>
            </a:r>
            <a:endParaRPr lang="fr-FR" sz="2800" b="1" u="sng" dirty="0">
              <a:solidFill>
                <a:schemeClr val="accent4"/>
              </a:solidFill>
              <a:effectLst>
                <a:outerShdw blurRad="38100" dist="38100" dir="2700000" algn="tl">
                  <a:srgbClr val="000000">
                    <a:alpha val="43137"/>
                  </a:srgbClr>
                </a:outerShdw>
              </a:effectLst>
            </a:endParaRPr>
          </a:p>
        </p:txBody>
      </p:sp>
      <p:sp>
        <p:nvSpPr>
          <p:cNvPr id="9" name="ZoneTexte 8"/>
          <p:cNvSpPr txBox="1"/>
          <p:nvPr/>
        </p:nvSpPr>
        <p:spPr>
          <a:xfrm>
            <a:off x="886265" y="4529797"/>
            <a:ext cx="7737230" cy="1846659"/>
          </a:xfrm>
          <a:prstGeom prst="rect">
            <a:avLst/>
          </a:prstGeom>
          <a:noFill/>
        </p:spPr>
        <p:txBody>
          <a:bodyPr wrap="square" rtlCol="0">
            <a:spAutoFit/>
          </a:bodyPr>
          <a:lstStyle/>
          <a:p>
            <a:pPr algn="justLow" rtl="1"/>
            <a:r>
              <a:rPr lang="ar-MA" sz="2400" b="1" u="sng" dirty="0" smtClean="0">
                <a:effectLst>
                  <a:outerShdw blurRad="38100" dist="38100" dir="2700000" algn="tl">
                    <a:srgbClr val="000000">
                      <a:alpha val="43137"/>
                    </a:srgbClr>
                  </a:outerShdw>
                </a:effectLst>
              </a:rPr>
              <a:t>التجربة الاستطلاعية:</a:t>
            </a:r>
            <a:r>
              <a:rPr lang="ar-DZ" sz="2400" b="1" u="sng" dirty="0" smtClean="0">
                <a:effectLst>
                  <a:outerShdw blurRad="38100" dist="38100" dir="2700000" algn="tl">
                    <a:srgbClr val="000000">
                      <a:alpha val="43137"/>
                    </a:srgbClr>
                  </a:outerShdw>
                </a:effectLst>
              </a:rPr>
              <a:t> </a:t>
            </a:r>
            <a:r>
              <a:rPr lang="ar-MA" sz="2400" dirty="0" smtClean="0"/>
              <a:t>تم القيام بالتجربة الاستطلاعية على عينة تشمل 7 لاعبين</a:t>
            </a:r>
            <a:r>
              <a:rPr lang="ar-DZ" sz="2400" dirty="0" smtClean="0"/>
              <a:t> من نادي تنس الطاولة  ببلدية عين </a:t>
            </a:r>
            <a:r>
              <a:rPr lang="ar-DZ" sz="2400" dirty="0" err="1" smtClean="0"/>
              <a:t>فكرون</a:t>
            </a:r>
            <a:r>
              <a:rPr lang="ar-DZ" sz="2400" dirty="0" smtClean="0"/>
              <a:t>.</a:t>
            </a:r>
            <a:r>
              <a:rPr lang="ar-MA" sz="2400" dirty="0" smtClean="0"/>
              <a:t> </a:t>
            </a:r>
            <a:endParaRPr lang="fr-FR" sz="2400" dirty="0" smtClean="0"/>
          </a:p>
          <a:p>
            <a:pPr algn="justLow" rtl="1"/>
            <a:r>
              <a:rPr lang="ar-DZ" sz="2400" dirty="0" smtClean="0"/>
              <a:t>- </a:t>
            </a:r>
            <a:r>
              <a:rPr lang="ar-MA" sz="2400" dirty="0" smtClean="0"/>
              <a:t>كما تم إجراء الاختبار وإعادة الاختبار وكان الهدف من هذه التجربة الاستطلاعية هو دراسة كفاءة الاختبارات المقترحة أي صدق، ثبات</a:t>
            </a:r>
            <a:endParaRPr lang="fr-FR" sz="2400" dirty="0" smtClean="0"/>
          </a:p>
          <a:p>
            <a:endParaRPr lang="fr-FR" dirty="0"/>
          </a:p>
        </p:txBody>
      </p:sp>
      <p:sp>
        <p:nvSpPr>
          <p:cNvPr id="10" name="Flèche gauche 9"/>
          <p:cNvSpPr/>
          <p:nvPr/>
        </p:nvSpPr>
        <p:spPr>
          <a:xfrm>
            <a:off x="8567225" y="2025748"/>
            <a:ext cx="576775" cy="4360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gauche 10"/>
          <p:cNvSpPr/>
          <p:nvPr/>
        </p:nvSpPr>
        <p:spPr>
          <a:xfrm>
            <a:off x="8567225" y="4529797"/>
            <a:ext cx="576775" cy="4360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to="" calcmode="lin" valueType="num">
                                      <p:cBhvr>
                                        <p:cTn id="17" dur="1" fill="hold"/>
                                        <p:tgtEl>
                                          <p:spTgt spid="10"/>
                                        </p:tgtEl>
                                        <p:attrNameLst>
                                          <p:attrName/>
                                        </p:attrNameLst>
                                      </p:cBhvr>
                                    </p:anim>
                                  </p:childTnLst>
                                </p:cTn>
                              </p:par>
                              <p:par>
                                <p:cTn id="18" presetID="24"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to="" calcmode="lin" valueType="num">
                                      <p:cBhvr>
                                        <p:cTn id="20" dur="1" fill="hold"/>
                                        <p:tgtEl>
                                          <p:spTgt spid="8"/>
                                        </p:tgtEl>
                                        <p:attrNameLst>
                                          <p:attrName/>
                                        </p:attrNameLst>
                                      </p:cBhvr>
                                    </p:anim>
                                  </p:childTnLst>
                                </p:cTn>
                              </p:par>
                              <p:par>
                                <p:cTn id="21" presetID="24"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to="" calcmode="lin" valueType="num">
                                      <p:cBhvr>
                                        <p:cTn id="23" dur="1" fill="hold"/>
                                        <p:tgtEl>
                                          <p:spTgt spid="7"/>
                                        </p:tgtEl>
                                        <p:attrNameLst>
                                          <p:attrName/>
                                        </p:attrNameLst>
                                      </p:cBhvr>
                                    </p:anim>
                                  </p:childTnLst>
                                </p:cTn>
                              </p:par>
                              <p:par>
                                <p:cTn id="24" presetID="24"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to="" calcmode="lin" valueType="num">
                                      <p:cBhvr>
                                        <p:cTn id="26" dur="1" fill="hold"/>
                                        <p:tgtEl>
                                          <p:spTgt spid="11"/>
                                        </p:tgtEl>
                                        <p:attrNameLst>
                                          <p:attrName/>
                                        </p:attrNameLst>
                                      </p:cBhvr>
                                    </p:anim>
                                  </p:childTnLst>
                                </p:cTn>
                              </p:par>
                              <p:par>
                                <p:cTn id="27" presetID="24"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to="" calcmode="lin" valueType="num">
                                      <p:cBhvr>
                                        <p:cTn id="29"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animBg="1"/>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83878" y="211015"/>
            <a:ext cx="3362178" cy="984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200" b="1" dirty="0" smtClean="0">
                <a:solidFill>
                  <a:srgbClr val="FFFFFF"/>
                </a:solidFill>
                <a:effectLst>
                  <a:outerShdw blurRad="38100" dist="38100" dir="2700000" algn="tl">
                    <a:srgbClr val="000000">
                      <a:alpha val="43137"/>
                    </a:srgbClr>
                  </a:outerShdw>
                </a:effectLst>
              </a:rPr>
              <a:t>الأسس العلمية للاختبار</a:t>
            </a:r>
            <a:endParaRPr lang="fr-FR" sz="3200" dirty="0">
              <a:solidFill>
                <a:srgbClr val="FFFFFF"/>
              </a:solidFill>
              <a:effectLst>
                <a:outerShdw blurRad="38100" dist="38100" dir="2700000" algn="tl">
                  <a:srgbClr val="000000">
                    <a:alpha val="43137"/>
                  </a:srgbClr>
                </a:outerShdw>
              </a:effectLst>
            </a:endParaRPr>
          </a:p>
        </p:txBody>
      </p:sp>
      <p:sp>
        <p:nvSpPr>
          <p:cNvPr id="5" name="Flèche vers le bas 4"/>
          <p:cNvSpPr/>
          <p:nvPr/>
        </p:nvSpPr>
        <p:spPr>
          <a:xfrm>
            <a:off x="5697416" y="1209822"/>
            <a:ext cx="759655" cy="5767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vers le bas 5"/>
          <p:cNvSpPr/>
          <p:nvPr/>
        </p:nvSpPr>
        <p:spPr>
          <a:xfrm>
            <a:off x="2700997" y="1209822"/>
            <a:ext cx="759655" cy="5767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4740812" y="1927274"/>
            <a:ext cx="4037428" cy="1938992"/>
          </a:xfrm>
          <a:prstGeom prst="rect">
            <a:avLst/>
          </a:prstGeom>
          <a:noFill/>
        </p:spPr>
        <p:txBody>
          <a:bodyPr wrap="square" rtlCol="0">
            <a:spAutoFit/>
          </a:bodyPr>
          <a:lstStyle/>
          <a:p>
            <a:pPr algn="justLow" rtl="1"/>
            <a:r>
              <a:rPr lang="ar-DZ" sz="2000" b="1" dirty="0" smtClean="0">
                <a:effectLst>
                  <a:outerShdw blurRad="38100" dist="38100" dir="2700000" algn="tl">
                    <a:srgbClr val="000000">
                      <a:alpha val="43137"/>
                    </a:srgbClr>
                  </a:outerShdw>
                </a:effectLst>
              </a:rPr>
              <a:t>ثبات الاختبار: </a:t>
            </a:r>
            <a:r>
              <a:rPr lang="ar-DZ" sz="2000" dirty="0" smtClean="0"/>
              <a:t>قد قام الباحث بحساب ثبات الاختبار </a:t>
            </a:r>
            <a:r>
              <a:rPr lang="ar-DZ" sz="2000" dirty="0" err="1" smtClean="0"/>
              <a:t>و</a:t>
            </a:r>
            <a:r>
              <a:rPr lang="ar-DZ" sz="2000" dirty="0" smtClean="0"/>
              <a:t> ذلك عن طريق التطبيق </a:t>
            </a:r>
            <a:r>
              <a:rPr lang="ar-DZ" sz="2000" dirty="0" err="1" smtClean="0"/>
              <a:t>و</a:t>
            </a:r>
            <a:r>
              <a:rPr lang="ar-DZ" sz="2000" dirty="0" smtClean="0"/>
              <a:t> إعادة التطبيق </a:t>
            </a:r>
            <a:r>
              <a:rPr lang="ar-DZ" sz="2000" dirty="0" err="1" smtClean="0"/>
              <a:t>و</a:t>
            </a:r>
            <a:r>
              <a:rPr lang="ar-DZ" sz="2000" dirty="0" smtClean="0"/>
              <a:t> قد قام بإجراء القياسات يوم 20/12/2014 </a:t>
            </a:r>
            <a:r>
              <a:rPr lang="ar-DZ" sz="2000" dirty="0" err="1" smtClean="0"/>
              <a:t>و</a:t>
            </a:r>
            <a:r>
              <a:rPr lang="ar-DZ" sz="2000" dirty="0" smtClean="0"/>
              <a:t> تم إعادة التطبيق يوم 27/12/2014 على نفس العينة مع توحيد ظروف القياسات</a:t>
            </a:r>
            <a:endParaRPr lang="fr-FR" sz="2000" dirty="0"/>
          </a:p>
        </p:txBody>
      </p:sp>
      <p:sp>
        <p:nvSpPr>
          <p:cNvPr id="8" name="ZoneTexte 7"/>
          <p:cNvSpPr txBox="1"/>
          <p:nvPr/>
        </p:nvSpPr>
        <p:spPr>
          <a:xfrm>
            <a:off x="351692" y="1997612"/>
            <a:ext cx="4079631" cy="2185214"/>
          </a:xfrm>
          <a:prstGeom prst="rect">
            <a:avLst/>
          </a:prstGeom>
          <a:noFill/>
        </p:spPr>
        <p:txBody>
          <a:bodyPr wrap="square" rtlCol="0">
            <a:spAutoFit/>
          </a:bodyPr>
          <a:lstStyle/>
          <a:p>
            <a:pPr algn="justLow" rtl="1"/>
            <a:r>
              <a:rPr lang="ar-DZ" sz="2000" b="1" dirty="0" smtClean="0">
                <a:effectLst>
                  <a:outerShdw blurRad="38100" dist="38100" dir="2700000" algn="tl">
                    <a:srgbClr val="000000">
                      <a:alpha val="43137"/>
                    </a:srgbClr>
                  </a:outerShdw>
                </a:effectLst>
              </a:rPr>
              <a:t>موضوعية الاختبار: </a:t>
            </a:r>
            <a:r>
              <a:rPr lang="ar-DZ" sz="2000" dirty="0" smtClean="0"/>
              <a:t>قام الباحث </a:t>
            </a:r>
            <a:r>
              <a:rPr lang="ar-DZ" sz="2000" dirty="0" err="1" smtClean="0"/>
              <a:t>بإختيار</a:t>
            </a:r>
            <a:r>
              <a:rPr lang="ar-DZ" sz="2000" dirty="0" smtClean="0"/>
              <a:t> اختبار 60 ضربة/1 دقيقة في جميع المهارات المقترحة، ولهذا تعتبر مفردات الاختبار ذات موضوعية جيدة. لأنها تعتمد </a:t>
            </a:r>
            <a:r>
              <a:rPr lang="ar-MA" sz="2000" dirty="0" smtClean="0"/>
              <a:t>على تقويم رقمي غير قابل للتأويل. </a:t>
            </a:r>
            <a:endParaRPr lang="fr-FR" sz="2000" dirty="0" smtClean="0"/>
          </a:p>
          <a:p>
            <a:pPr algn="r" rtl="1"/>
            <a:endParaRPr lang="fr-FR" dirty="0" smtClean="0"/>
          </a:p>
          <a:p>
            <a:pPr algn="r" rtl="1"/>
            <a:endParaRPr lang="fr-FR" dirty="0"/>
          </a:p>
        </p:txBody>
      </p:sp>
      <p:sp>
        <p:nvSpPr>
          <p:cNvPr id="9" name="Rectangle 8"/>
          <p:cNvSpPr/>
          <p:nvPr/>
        </p:nvSpPr>
        <p:spPr>
          <a:xfrm>
            <a:off x="2926081" y="3671668"/>
            <a:ext cx="346065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b="1" dirty="0" smtClean="0">
                <a:solidFill>
                  <a:srgbClr val="FFFFFF"/>
                </a:solidFill>
              </a:rPr>
              <a:t>الضبط الإجرائي للمتغيرات البحث</a:t>
            </a:r>
            <a:endParaRPr lang="fr-FR" sz="2800" dirty="0">
              <a:solidFill>
                <a:srgbClr val="FFFFFF"/>
              </a:solidFill>
            </a:endParaRPr>
          </a:p>
        </p:txBody>
      </p:sp>
      <p:sp>
        <p:nvSpPr>
          <p:cNvPr id="10" name="ZoneTexte 9"/>
          <p:cNvSpPr txBox="1"/>
          <p:nvPr/>
        </p:nvSpPr>
        <p:spPr>
          <a:xfrm>
            <a:off x="6443003" y="4768946"/>
            <a:ext cx="2504049" cy="1692771"/>
          </a:xfrm>
          <a:prstGeom prst="rect">
            <a:avLst/>
          </a:prstGeom>
          <a:noFill/>
        </p:spPr>
        <p:txBody>
          <a:bodyPr wrap="square" rtlCol="0">
            <a:spAutoFit/>
          </a:bodyPr>
          <a:lstStyle/>
          <a:p>
            <a:pPr algn="justLow" rtl="1"/>
            <a:r>
              <a:rPr lang="ar-DZ" sz="2400" b="1" dirty="0" smtClean="0">
                <a:effectLst>
                  <a:outerShdw blurRad="38100" dist="38100" dir="2700000" algn="tl">
                    <a:srgbClr val="000000">
                      <a:alpha val="43137"/>
                    </a:srgbClr>
                  </a:outerShdw>
                </a:effectLst>
              </a:rPr>
              <a:t>المتغيرات المستقلة: </a:t>
            </a:r>
            <a:r>
              <a:rPr lang="ar-DZ" sz="2000" dirty="0" smtClean="0"/>
              <a:t>استخدام "الربو </a:t>
            </a:r>
            <a:r>
              <a:rPr lang="ar-DZ" sz="2000" dirty="0" err="1" smtClean="0"/>
              <a:t>بونغ</a:t>
            </a:r>
            <a:r>
              <a:rPr lang="ar-DZ" sz="2000" dirty="0" smtClean="0"/>
              <a:t>" في التدريب على بعض المهارات الأساسية في تنس الطاولة </a:t>
            </a:r>
            <a:endParaRPr lang="fr-FR" sz="2000" dirty="0"/>
          </a:p>
        </p:txBody>
      </p:sp>
      <p:sp>
        <p:nvSpPr>
          <p:cNvPr id="12" name="ZoneTexte 11"/>
          <p:cNvSpPr txBox="1"/>
          <p:nvPr/>
        </p:nvSpPr>
        <p:spPr>
          <a:xfrm>
            <a:off x="3123028" y="5022168"/>
            <a:ext cx="2475913" cy="1138773"/>
          </a:xfrm>
          <a:prstGeom prst="rect">
            <a:avLst/>
          </a:prstGeom>
          <a:noFill/>
        </p:spPr>
        <p:txBody>
          <a:bodyPr wrap="square" rtlCol="0">
            <a:spAutoFit/>
          </a:bodyPr>
          <a:lstStyle/>
          <a:p>
            <a:pPr algn="justLow" rtl="1"/>
            <a:r>
              <a:rPr lang="ar-DZ" sz="2400" b="1" dirty="0" smtClean="0"/>
              <a:t>ا</a:t>
            </a:r>
            <a:r>
              <a:rPr lang="ar-DZ" sz="2800" b="1" dirty="0" smtClean="0"/>
              <a:t>لمتغير الوسيط</a:t>
            </a:r>
            <a:r>
              <a:rPr lang="ar-DZ" sz="2400" b="1" dirty="0" smtClean="0"/>
              <a:t>: </a:t>
            </a:r>
          </a:p>
          <a:p>
            <a:pPr algn="justLow" rtl="1"/>
            <a:r>
              <a:rPr lang="ar-DZ" sz="2000" dirty="0" smtClean="0"/>
              <a:t>تتمثل في العمر براعم </a:t>
            </a:r>
          </a:p>
          <a:p>
            <a:pPr algn="justLow" rtl="1"/>
            <a:r>
              <a:rPr lang="ar-DZ" sz="2000" dirty="0" smtClean="0"/>
              <a:t>و أصاغر (7-14) سنة</a:t>
            </a:r>
            <a:endParaRPr lang="fr-FR" sz="2000" dirty="0"/>
          </a:p>
        </p:txBody>
      </p:sp>
      <p:sp>
        <p:nvSpPr>
          <p:cNvPr id="13" name="ZoneTexte 12"/>
          <p:cNvSpPr txBox="1"/>
          <p:nvPr/>
        </p:nvSpPr>
        <p:spPr>
          <a:xfrm>
            <a:off x="379828" y="4712677"/>
            <a:ext cx="2138289" cy="1384995"/>
          </a:xfrm>
          <a:prstGeom prst="rect">
            <a:avLst/>
          </a:prstGeom>
          <a:noFill/>
        </p:spPr>
        <p:txBody>
          <a:bodyPr wrap="square" rtlCol="0">
            <a:spAutoFit/>
          </a:bodyPr>
          <a:lstStyle/>
          <a:p>
            <a:pPr algn="justLow" rtl="1"/>
            <a:r>
              <a:rPr lang="ar-DZ" sz="2400" b="1" dirty="0" smtClean="0">
                <a:effectLst>
                  <a:outerShdw blurRad="38100" dist="38100" dir="2700000" algn="tl">
                    <a:srgbClr val="000000">
                      <a:alpha val="43137"/>
                    </a:srgbClr>
                  </a:outerShdw>
                </a:effectLst>
              </a:rPr>
              <a:t>المتغير التابع: </a:t>
            </a:r>
            <a:r>
              <a:rPr lang="ar-DZ" sz="2000" dirty="0" smtClean="0"/>
              <a:t>تحصيل بعض المهارات الأساسية في تنس الطاولة </a:t>
            </a:r>
            <a:endParaRPr lang="fr-FR" sz="2000" dirty="0"/>
          </a:p>
        </p:txBody>
      </p:sp>
      <p:sp>
        <p:nvSpPr>
          <p:cNvPr id="14" name="Flèche à trois pointes 13"/>
          <p:cNvSpPr/>
          <p:nvPr/>
        </p:nvSpPr>
        <p:spPr>
          <a:xfrm rot="10800000">
            <a:off x="2461846" y="4572000"/>
            <a:ext cx="4178104" cy="46423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to="" calcmode="lin" valueType="num">
                                      <p:cBhvr>
                                        <p:cTn id="15" dur="1" fill="hold"/>
                                        <p:tgtEl>
                                          <p:spTgt spid="6"/>
                                        </p:tgtEl>
                                        <p:attrNameLst>
                                          <p:attrName/>
                                        </p:attrNameLst>
                                      </p:cBhvr>
                                    </p:anim>
                                  </p:childTnLst>
                                </p:cTn>
                              </p:par>
                              <p:par>
                                <p:cTn id="16" presetID="24"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to="" calcmode="lin" valueType="num">
                                      <p:cBhvr>
                                        <p:cTn id="18" dur="1" fill="hold"/>
                                        <p:tgtEl>
                                          <p:spTgt spid="7"/>
                                        </p:tgtEl>
                                        <p:attrNameLst>
                                          <p:attrName/>
                                        </p:attrNameLst>
                                      </p:cBhvr>
                                    </p:anim>
                                  </p:childTnLst>
                                </p:cTn>
                              </p:par>
                              <p:par>
                                <p:cTn id="19" presetID="24"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to="" calcmode="lin" valueType="num">
                                      <p:cBhvr>
                                        <p:cTn id="21" dur="1" fill="hold"/>
                                        <p:tgtEl>
                                          <p:spTgt spid="8"/>
                                        </p:tgtEl>
                                        <p:attrNameLst>
                                          <p:attrName/>
                                        </p:attrNameLst>
                                      </p:cBhvr>
                                    </p:anim>
                                  </p:childTnLst>
                                </p:cTn>
                              </p:par>
                              <p:par>
                                <p:cTn id="22" presetID="24"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to="" calcmode="lin" valueType="num">
                                      <p:cBhvr>
                                        <p:cTn id="24" dur="1" fill="hold"/>
                                        <p:tgtEl>
                                          <p:spTgt spid="9"/>
                                        </p:tgtEl>
                                        <p:attrNameLst>
                                          <p:attrName/>
                                        </p:attrNameLst>
                                      </p:cBhvr>
                                    </p:anim>
                                  </p:childTnLst>
                                </p:cTn>
                              </p:par>
                              <p:par>
                                <p:cTn id="25" presetID="24"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to="" calcmode="lin" valueType="num">
                                      <p:cBhvr>
                                        <p:cTn id="27" dur="1" fill="hold"/>
                                        <p:tgtEl>
                                          <p:spTgt spid="14"/>
                                        </p:tgtEl>
                                        <p:attrNameLst>
                                          <p:attrName/>
                                        </p:attrNameLst>
                                      </p:cBhvr>
                                    </p:anim>
                                  </p:childTnLst>
                                </p:cTn>
                              </p:par>
                              <p:par>
                                <p:cTn id="28" presetID="24"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to="" calcmode="lin" valueType="num">
                                      <p:cBhvr>
                                        <p:cTn id="30" dur="1" fill="hold"/>
                                        <p:tgtEl>
                                          <p:spTgt spid="10"/>
                                        </p:tgtEl>
                                        <p:attrNameLst>
                                          <p:attrName/>
                                        </p:attrNameLst>
                                      </p:cBhvr>
                                    </p:anim>
                                  </p:childTnLst>
                                </p:cTn>
                              </p:par>
                              <p:par>
                                <p:cTn id="31" presetID="24"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to="" calcmode="lin" valueType="num">
                                      <p:cBhvr>
                                        <p:cTn id="33" dur="1" fill="hold"/>
                                        <p:tgtEl>
                                          <p:spTgt spid="12"/>
                                        </p:tgtEl>
                                        <p:attrNameLst>
                                          <p:attrName/>
                                        </p:attrNameLst>
                                      </p:cBhvr>
                                    </p:anim>
                                  </p:childTnLst>
                                </p:cTn>
                              </p:par>
                              <p:par>
                                <p:cTn id="34" presetID="24"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to="" calcmode="lin" valueType="num">
                                      <p:cBhvr>
                                        <p:cTn id="36"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p:bldP spid="12" grpId="0"/>
      <p:bldP spid="13" grpId="0"/>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2686929" y="196948"/>
            <a:ext cx="3362179" cy="7596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4000" b="1" dirty="0" smtClean="0">
                <a:solidFill>
                  <a:srgbClr val="FFFFFF"/>
                </a:solidFill>
              </a:rPr>
              <a:t>الدراسة الأساسية</a:t>
            </a:r>
            <a:endParaRPr lang="fr-FR" sz="4000" dirty="0">
              <a:solidFill>
                <a:srgbClr val="FFFFFF"/>
              </a:solidFill>
            </a:endParaRPr>
          </a:p>
        </p:txBody>
      </p:sp>
      <p:sp>
        <p:nvSpPr>
          <p:cNvPr id="5" name="ZoneTexte 4"/>
          <p:cNvSpPr txBox="1"/>
          <p:nvPr/>
        </p:nvSpPr>
        <p:spPr>
          <a:xfrm>
            <a:off x="6105379" y="1195754"/>
            <a:ext cx="2926081" cy="5262979"/>
          </a:xfrm>
          <a:prstGeom prst="rect">
            <a:avLst/>
          </a:prstGeom>
          <a:noFill/>
        </p:spPr>
        <p:txBody>
          <a:bodyPr wrap="square" rtlCol="0">
            <a:spAutoFit/>
          </a:bodyPr>
          <a:lstStyle/>
          <a:p>
            <a:pPr algn="r" rtl="1"/>
            <a:r>
              <a:rPr lang="ar-DZ" sz="2800" b="1" u="sng" dirty="0" smtClean="0">
                <a:effectLst>
                  <a:outerShdw blurRad="38100" dist="38100" dir="2700000" algn="tl">
                    <a:srgbClr val="000000">
                      <a:alpha val="43137"/>
                    </a:srgbClr>
                  </a:outerShdw>
                </a:effectLst>
              </a:rPr>
              <a:t>منهج الدراسة:</a:t>
            </a:r>
            <a:r>
              <a:rPr lang="ar-DZ" sz="2800" b="1" dirty="0" smtClean="0">
                <a:effectLst>
                  <a:outerShdw blurRad="38100" dist="38100" dir="2700000" algn="tl">
                    <a:srgbClr val="000000">
                      <a:alpha val="43137"/>
                    </a:srgbClr>
                  </a:outerShdw>
                </a:effectLst>
              </a:rPr>
              <a:t> </a:t>
            </a:r>
          </a:p>
          <a:p>
            <a:pPr algn="justLow" rtl="1"/>
            <a:r>
              <a:rPr lang="ar-DZ" sz="2200" dirty="0" smtClean="0"/>
              <a:t>قام الباحث باختيار المنهج التجريبي لأنه المنهج المناسب لطبيعة الدراسة </a:t>
            </a:r>
          </a:p>
          <a:p>
            <a:pPr algn="justLow" rtl="1"/>
            <a:r>
              <a:rPr lang="ar-MA" sz="2200" dirty="0" smtClean="0"/>
              <a:t>ويعرفه بوحوش ودنينات1995 بأنه:" المنهج الأقرب لحل المشكلات العلمية، والتجريب، سواء تم بالمعمل أو في قاعة الدراسة أو في مجال آخر، وهو محاولة التحكم في جميع المتغيرات الأساسية باستثناء متغير واحد، حيث يقوم الباحث بتطويعه أو تغييره بهدف قياس تأثيره في العملية</a:t>
            </a:r>
            <a:r>
              <a:rPr lang="ar-DZ" sz="2200" dirty="0" smtClean="0"/>
              <a:t> </a:t>
            </a:r>
            <a:endParaRPr lang="fr-FR" sz="2200" dirty="0"/>
          </a:p>
        </p:txBody>
      </p:sp>
      <p:sp>
        <p:nvSpPr>
          <p:cNvPr id="6" name="ZoneTexte 5"/>
          <p:cNvSpPr txBox="1"/>
          <p:nvPr/>
        </p:nvSpPr>
        <p:spPr>
          <a:xfrm>
            <a:off x="295422" y="1181686"/>
            <a:ext cx="5753685" cy="4339650"/>
          </a:xfrm>
          <a:prstGeom prst="rect">
            <a:avLst/>
          </a:prstGeom>
          <a:noFill/>
        </p:spPr>
        <p:txBody>
          <a:bodyPr wrap="square" rtlCol="0">
            <a:spAutoFit/>
          </a:bodyPr>
          <a:lstStyle/>
          <a:p>
            <a:pPr algn="ctr" rtl="1"/>
            <a:r>
              <a:rPr lang="ar-MA" sz="2800" b="1" u="sng" dirty="0" smtClean="0">
                <a:effectLst>
                  <a:outerShdw blurRad="38100" dist="38100" dir="2700000" algn="tl">
                    <a:srgbClr val="000000">
                      <a:alpha val="43137"/>
                    </a:srgbClr>
                  </a:outerShdw>
                </a:effectLst>
              </a:rPr>
              <a:t>مجتمع الدراسة</a:t>
            </a:r>
            <a:r>
              <a:rPr lang="ar-DZ" b="1" dirty="0" smtClean="0"/>
              <a:t>:</a:t>
            </a:r>
          </a:p>
          <a:p>
            <a:pPr algn="justLow" rtl="1"/>
            <a:r>
              <a:rPr lang="ar-DZ" b="1" dirty="0" smtClean="0"/>
              <a:t>1- </a:t>
            </a:r>
            <a:r>
              <a:rPr lang="ar-DZ" sz="2400" b="1" u="sng" dirty="0" smtClean="0">
                <a:effectLst>
                  <a:outerShdw blurRad="38100" dist="38100" dir="2700000" algn="tl">
                    <a:srgbClr val="000000">
                      <a:alpha val="43137"/>
                    </a:srgbClr>
                  </a:outerShdw>
                </a:effectLst>
              </a:rPr>
              <a:t>عينة الدراسة</a:t>
            </a:r>
            <a:r>
              <a:rPr lang="ar-DZ" sz="2400" b="1" dirty="0" smtClean="0">
                <a:effectLst>
                  <a:outerShdw blurRad="38100" dist="38100" dir="2700000" algn="tl">
                    <a:srgbClr val="000000">
                      <a:alpha val="43137"/>
                    </a:srgbClr>
                  </a:outerShdw>
                </a:effectLst>
              </a:rPr>
              <a:t>: </a:t>
            </a:r>
            <a:r>
              <a:rPr lang="ar-MA" sz="2000" dirty="0" smtClean="0"/>
              <a:t>وقد قام الباحث باختيار عينة البحث باستخدام الطريقة </a:t>
            </a:r>
            <a:r>
              <a:rPr lang="ar-MA" sz="2000" dirty="0" err="1" smtClean="0"/>
              <a:t>العمدية</a:t>
            </a:r>
            <a:r>
              <a:rPr lang="ar-DZ" sz="2000" dirty="0" smtClean="0"/>
              <a:t>، </a:t>
            </a:r>
            <a:r>
              <a:rPr lang="ar-MA" sz="2000" dirty="0" smtClean="0"/>
              <a:t>حيث تم اختيار العينة من بين 40 لاعب من نادي تنس الطاولة للقاعة الرياضية المتعددة </a:t>
            </a:r>
            <a:r>
              <a:rPr lang="ar-MA" sz="2000" dirty="0" err="1" smtClean="0"/>
              <a:t>الرياضات</a:t>
            </a:r>
            <a:r>
              <a:rPr lang="ar-MA" sz="2000" dirty="0" smtClean="0"/>
              <a:t>، تتوفر فيهم شروط السن( 7– 14 ) سنة لتكون 14 لاعبا من بين 58 لاعب من المجتمع الأصلي والمتمثل في فرق الولاية، ومثلت نسبة 24,13 %، حيث تم تقسيمهم</a:t>
            </a:r>
            <a:r>
              <a:rPr lang="ar-DZ" sz="2000" dirty="0" smtClean="0"/>
              <a:t>، مجموعة تجريبية </a:t>
            </a:r>
            <a:r>
              <a:rPr lang="ar-DZ" sz="2000" dirty="0" err="1" smtClean="0"/>
              <a:t>و</a:t>
            </a:r>
            <a:r>
              <a:rPr lang="ar-DZ" sz="2000" dirty="0" smtClean="0"/>
              <a:t> مجموعة ضابطة. </a:t>
            </a:r>
            <a:endParaRPr lang="ar-DZ" dirty="0" smtClean="0"/>
          </a:p>
          <a:p>
            <a:pPr algn="justLow" rtl="1"/>
            <a:r>
              <a:rPr lang="ar-DZ" dirty="0" smtClean="0"/>
              <a:t>2</a:t>
            </a:r>
            <a:r>
              <a:rPr lang="ar-DZ" sz="2400" b="1" u="sng" dirty="0" smtClean="0">
                <a:effectLst>
                  <a:outerShdw blurRad="38100" dist="38100" dir="2700000" algn="tl">
                    <a:srgbClr val="000000">
                      <a:alpha val="43137"/>
                    </a:srgbClr>
                  </a:outerShdw>
                </a:effectLst>
              </a:rPr>
              <a:t>- خصائص العينة</a:t>
            </a:r>
            <a:r>
              <a:rPr lang="ar-DZ" dirty="0" smtClean="0"/>
              <a:t>: </a:t>
            </a:r>
            <a:r>
              <a:rPr lang="ar-MA" dirty="0" smtClean="0"/>
              <a:t> </a:t>
            </a:r>
            <a:r>
              <a:rPr lang="ar-DZ" sz="2000" dirty="0" smtClean="0"/>
              <a:t>السن: من 07 إلى 14 سنة، الجنس: ذكور، 7 </a:t>
            </a:r>
            <a:r>
              <a:rPr lang="ar-DZ" sz="2000" dirty="0" err="1" smtClean="0"/>
              <a:t>ظ</a:t>
            </a:r>
            <a:r>
              <a:rPr lang="ar-DZ" sz="2000" dirty="0" smtClean="0"/>
              <a:t>/7ت</a:t>
            </a:r>
          </a:p>
          <a:p>
            <a:pPr algn="justLow" rtl="1"/>
            <a:r>
              <a:rPr lang="ar-DZ" sz="2000" dirty="0" smtClean="0"/>
              <a:t> - وقد تم إجراء الاختبار القبلي لكلا المجموعتين للتأكد من أنهما في مستوى متقارب، وكانت نتائج هذا الاختبار كما في الجدول رقم(4)</a:t>
            </a:r>
          </a:p>
          <a:p>
            <a:pPr algn="justLow" rtl="1"/>
            <a:endParaRPr lang="ar-DZ" sz="2000" b="1" dirty="0" smtClean="0"/>
          </a:p>
          <a:p>
            <a:pPr algn="r" rtl="1"/>
            <a:endParaRPr lang="fr-FR" sz="2000" dirty="0"/>
          </a:p>
        </p:txBody>
      </p:sp>
      <p:sp>
        <p:nvSpPr>
          <p:cNvPr id="2050" name="AutoShape 2"/>
          <p:cNvSpPr>
            <a:spLocks noChangeShapeType="1"/>
          </p:cNvSpPr>
          <p:nvPr/>
        </p:nvSpPr>
        <p:spPr bwMode="auto">
          <a:xfrm flipH="1">
            <a:off x="177800" y="61913"/>
            <a:ext cx="87313" cy="0"/>
          </a:xfrm>
          <a:prstGeom prst="straightConnector1">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9" name="AutoShape 1"/>
          <p:cNvSpPr>
            <a:spLocks noChangeShapeType="1"/>
          </p:cNvSpPr>
          <p:nvPr/>
        </p:nvSpPr>
        <p:spPr bwMode="auto">
          <a:xfrm flipH="1">
            <a:off x="201613" y="61913"/>
            <a:ext cx="79375" cy="0"/>
          </a:xfrm>
          <a:prstGeom prst="straightConnector1">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13" name="Flèche angle droit à deux pointes 12"/>
          <p:cNvSpPr/>
          <p:nvPr/>
        </p:nvSpPr>
        <p:spPr>
          <a:xfrm rot="16200000">
            <a:off x="6777112" y="-66823"/>
            <a:ext cx="618979" cy="1863972"/>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vers le bas 14"/>
          <p:cNvSpPr/>
          <p:nvPr/>
        </p:nvSpPr>
        <p:spPr>
          <a:xfrm>
            <a:off x="4304715" y="984738"/>
            <a:ext cx="464234" cy="5627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to="" calcmode="lin" valueType="num">
                                      <p:cBhvr>
                                        <p:cTn id="10" dur="1" fill="hold"/>
                                        <p:tgtEl>
                                          <p:spTgt spid="13"/>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 to="" calcmode="lin" valueType="num">
                                      <p:cBhvr>
                                        <p:cTn id="13" dur="1" fill="hold"/>
                                        <p:tgtEl>
                                          <p:spTgt spid="15"/>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to="" calcmode="lin" valueType="num">
                                      <p:cBhvr>
                                        <p:cTn id="16" dur="1" fill="hold"/>
                                        <p:tgtEl>
                                          <p:spTgt spid="5"/>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to="" calcmode="lin" valueType="num">
                                      <p:cBhvr>
                                        <p:cTn id="19"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3" grpId="0" animBg="1"/>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364563"/>
            <a:ext cx="8736037" cy="3432519"/>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309490" y="5120640"/>
            <a:ext cx="8468750" cy="1477328"/>
          </a:xfrm>
          <a:prstGeom prst="rect">
            <a:avLst/>
          </a:prstGeom>
          <a:noFill/>
        </p:spPr>
        <p:txBody>
          <a:bodyPr wrap="square" rtlCol="0">
            <a:spAutoFit/>
          </a:bodyPr>
          <a:lstStyle/>
          <a:p>
            <a:pPr algn="ctr" rtl="1"/>
            <a:r>
              <a:rPr lang="ar-DZ" sz="2400" dirty="0" smtClean="0"/>
              <a:t>من خلال الجدول(04) نلاحظ أن "</a:t>
            </a:r>
            <a:r>
              <a:rPr lang="fr-FR" sz="2400" dirty="0" smtClean="0"/>
              <a:t>t</a:t>
            </a:r>
            <a:r>
              <a:rPr lang="ar-DZ" sz="2400" dirty="0" smtClean="0"/>
              <a:t>" المحسوبة أقل من "</a:t>
            </a:r>
            <a:r>
              <a:rPr lang="fr-FR" sz="2400" dirty="0" smtClean="0"/>
              <a:t>t</a:t>
            </a:r>
            <a:r>
              <a:rPr lang="ar-DZ" sz="2400" dirty="0" smtClean="0"/>
              <a:t>" </a:t>
            </a:r>
            <a:r>
              <a:rPr lang="ar-DZ" sz="2400" dirty="0" err="1" smtClean="0"/>
              <a:t>الجدولية</a:t>
            </a:r>
            <a:r>
              <a:rPr lang="ar-DZ" sz="2400" dirty="0" smtClean="0"/>
              <a:t> عند مستوى دلالة قدرها (0,05)، ومنه نستنج أنه لا توجد فروق بين المجموعتين التجريبية </a:t>
            </a:r>
            <a:r>
              <a:rPr lang="ar-DZ" sz="2400" dirty="0" err="1" smtClean="0"/>
              <a:t>و</a:t>
            </a:r>
            <a:r>
              <a:rPr lang="ar-DZ" sz="2400" dirty="0" smtClean="0"/>
              <a:t> الضابطة في القياس </a:t>
            </a:r>
            <a:r>
              <a:rPr lang="ar-DZ" sz="2400" dirty="0" err="1" smtClean="0"/>
              <a:t>القبيلي</a:t>
            </a:r>
            <a:endParaRPr lang="fr-FR" sz="2400" dirty="0" smtClean="0"/>
          </a:p>
          <a:p>
            <a:endParaRPr lang="fr-FR" dirty="0"/>
          </a:p>
        </p:txBody>
      </p:sp>
      <p:sp>
        <p:nvSpPr>
          <p:cNvPr id="10" name="ZoneTexte 9"/>
          <p:cNvSpPr txBox="1"/>
          <p:nvPr/>
        </p:nvSpPr>
        <p:spPr>
          <a:xfrm>
            <a:off x="393896" y="211014"/>
            <a:ext cx="7666892" cy="984885"/>
          </a:xfrm>
          <a:prstGeom prst="rect">
            <a:avLst/>
          </a:prstGeom>
          <a:noFill/>
        </p:spPr>
        <p:txBody>
          <a:bodyPr wrap="square" rtlCol="0">
            <a:spAutoFit/>
          </a:bodyPr>
          <a:lstStyle/>
          <a:p>
            <a:pPr algn="justLow" rtl="1"/>
            <a:r>
              <a:rPr lang="ar-DZ" sz="2000" b="1" dirty="0" smtClean="0"/>
              <a:t>جدول (4): </a:t>
            </a:r>
            <a:r>
              <a:rPr lang="ar-DZ" sz="2000" dirty="0" smtClean="0"/>
              <a:t>يبين الفرق بين الوسط الحسابي </a:t>
            </a:r>
            <a:r>
              <a:rPr lang="ar-DZ" sz="2000" dirty="0" err="1" smtClean="0"/>
              <a:t>و</a:t>
            </a:r>
            <a:r>
              <a:rPr lang="ar-DZ" sz="2000" dirty="0" smtClean="0"/>
              <a:t> الانحراف المعياري </a:t>
            </a:r>
            <a:r>
              <a:rPr lang="ar-DZ" sz="2000" dirty="0" err="1" smtClean="0"/>
              <a:t>و</a:t>
            </a:r>
            <a:r>
              <a:rPr lang="ar-DZ" sz="2000" dirty="0" smtClean="0"/>
              <a:t> قيمة "</a:t>
            </a:r>
            <a:r>
              <a:rPr lang="en-ZA" sz="2000" dirty="0" smtClean="0"/>
              <a:t>t</a:t>
            </a:r>
            <a:r>
              <a:rPr lang="ar-DZ" sz="2000" dirty="0" smtClean="0"/>
              <a:t>" لنتائج الاختبار القبلي لكلا المجموعتين التجريبية </a:t>
            </a:r>
            <a:r>
              <a:rPr lang="ar-DZ" sz="2000" dirty="0" err="1" smtClean="0"/>
              <a:t>و</a:t>
            </a:r>
            <a:r>
              <a:rPr lang="ar-DZ" sz="2000" dirty="0" smtClean="0"/>
              <a:t> الضابطة في اختبار 60 </a:t>
            </a:r>
            <a:r>
              <a:rPr lang="ar-DZ" sz="2000" dirty="0" err="1" smtClean="0"/>
              <a:t>ض</a:t>
            </a:r>
            <a:r>
              <a:rPr lang="ar-DZ" sz="2000" dirty="0" smtClean="0"/>
              <a:t>/د لجميع المهارات المقترحة</a:t>
            </a:r>
            <a:endParaRPr lang="fr-FR" sz="2000" dirty="0" smtClean="0"/>
          </a:p>
          <a:p>
            <a:endParaRPr lang="fr-FR" dirty="0"/>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to="" calcmode="lin" valueType="num">
                                      <p:cBhvr>
                                        <p:cTn id="10" dur="1" fill="hold"/>
                                        <p:tgtEl>
                                          <p:spTgt spid="4"/>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49639" y="84404"/>
            <a:ext cx="2518116" cy="7737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200" b="1" dirty="0" smtClean="0">
                <a:solidFill>
                  <a:srgbClr val="FFFFFF"/>
                </a:solidFill>
              </a:rPr>
              <a:t>مجالات الدراسة</a:t>
            </a:r>
            <a:endParaRPr lang="fr-FR" sz="3200" dirty="0">
              <a:solidFill>
                <a:srgbClr val="FFFFFF"/>
              </a:solidFill>
            </a:endParaRPr>
          </a:p>
        </p:txBody>
      </p:sp>
      <p:sp>
        <p:nvSpPr>
          <p:cNvPr id="5" name="ZoneTexte 4"/>
          <p:cNvSpPr txBox="1"/>
          <p:nvPr/>
        </p:nvSpPr>
        <p:spPr>
          <a:xfrm>
            <a:off x="5880295" y="956603"/>
            <a:ext cx="2827607" cy="923330"/>
          </a:xfrm>
          <a:prstGeom prst="rect">
            <a:avLst/>
          </a:prstGeom>
          <a:noFill/>
        </p:spPr>
        <p:txBody>
          <a:bodyPr wrap="square" rtlCol="0">
            <a:spAutoFit/>
          </a:bodyPr>
          <a:lstStyle/>
          <a:p>
            <a:pPr algn="justLow" rtl="1"/>
            <a:endParaRPr lang="ar-DZ" dirty="0" smtClean="0"/>
          </a:p>
          <a:p>
            <a:pPr algn="r" rtl="1"/>
            <a:endParaRPr lang="fr-FR" dirty="0" smtClean="0"/>
          </a:p>
          <a:p>
            <a:pPr algn="r" rtl="1"/>
            <a:r>
              <a:rPr lang="ar-DZ" b="1" dirty="0" smtClean="0"/>
              <a:t> </a:t>
            </a:r>
            <a:endParaRPr lang="fr-FR" dirty="0"/>
          </a:p>
        </p:txBody>
      </p:sp>
      <p:sp>
        <p:nvSpPr>
          <p:cNvPr id="6" name="Organigramme : Alternative 5"/>
          <p:cNvSpPr/>
          <p:nvPr/>
        </p:nvSpPr>
        <p:spPr>
          <a:xfrm>
            <a:off x="5472333" y="984737"/>
            <a:ext cx="3404381" cy="553563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ar-MA" sz="2000" b="1" u="sng" dirty="0" smtClean="0">
                <a:solidFill>
                  <a:srgbClr val="FFFFFF"/>
                </a:solidFill>
              </a:rPr>
              <a:t>المجال </a:t>
            </a:r>
            <a:r>
              <a:rPr lang="ar-MA" sz="2000" b="1" u="sng" dirty="0" err="1" smtClean="0">
                <a:solidFill>
                  <a:srgbClr val="FFFFFF"/>
                </a:solidFill>
              </a:rPr>
              <a:t>الزم</a:t>
            </a:r>
            <a:r>
              <a:rPr lang="ar-DZ" sz="2000" b="1" u="sng" dirty="0" smtClean="0">
                <a:solidFill>
                  <a:srgbClr val="FFFFFF"/>
                </a:solidFill>
              </a:rPr>
              <a:t>ن</a:t>
            </a:r>
            <a:r>
              <a:rPr lang="ar-MA" sz="2000" b="1" u="sng" dirty="0" smtClean="0">
                <a:solidFill>
                  <a:srgbClr val="FFFFFF"/>
                </a:solidFill>
              </a:rPr>
              <a:t>ي</a:t>
            </a:r>
            <a:r>
              <a:rPr lang="ar-DZ" sz="2000" b="1" dirty="0" smtClean="0">
                <a:solidFill>
                  <a:srgbClr val="FFFFFF"/>
                </a:solidFill>
              </a:rPr>
              <a:t>: </a:t>
            </a:r>
            <a:r>
              <a:rPr lang="ar-MA" sz="2000" b="1" dirty="0" smtClean="0">
                <a:solidFill>
                  <a:srgbClr val="FFFFFF"/>
                </a:solidFill>
              </a:rPr>
              <a:t>بدأت الدراسة</a:t>
            </a:r>
            <a:r>
              <a:rPr lang="ar-DZ" sz="2000" b="1" dirty="0" smtClean="0">
                <a:solidFill>
                  <a:srgbClr val="FFFFFF"/>
                </a:solidFill>
              </a:rPr>
              <a:t> </a:t>
            </a:r>
            <a:r>
              <a:rPr lang="ar-MA" sz="2000" b="1" dirty="0" smtClean="0">
                <a:solidFill>
                  <a:srgbClr val="FFFFFF"/>
                </a:solidFill>
              </a:rPr>
              <a:t>ل</a:t>
            </a:r>
            <a:r>
              <a:rPr lang="ar-DZ" sz="2000" b="1" dirty="0" smtClean="0">
                <a:solidFill>
                  <a:srgbClr val="FFFFFF"/>
                </a:solidFill>
              </a:rPr>
              <a:t>أساسية  </a:t>
            </a:r>
            <a:r>
              <a:rPr lang="ar-MA" sz="2000" b="1" dirty="0" smtClean="0">
                <a:solidFill>
                  <a:srgbClr val="FFFFFF"/>
                </a:solidFill>
              </a:rPr>
              <a:t>أواخر شهر ديسمبر 2014</a:t>
            </a:r>
            <a:r>
              <a:rPr lang="ar-DZ" sz="2000" b="1" dirty="0" smtClean="0">
                <a:solidFill>
                  <a:srgbClr val="FFFFFF"/>
                </a:solidFill>
              </a:rPr>
              <a:t> و بتاريخ 27و28 من نفس الشهر قام الباحث بالقياس القبلي على كلا المجموعتين </a:t>
            </a:r>
            <a:r>
              <a:rPr lang="ar-DZ" sz="2000" b="1" dirty="0" err="1" smtClean="0">
                <a:solidFill>
                  <a:srgbClr val="FFFFFF"/>
                </a:solidFill>
              </a:rPr>
              <a:t>و</a:t>
            </a:r>
            <a:r>
              <a:rPr lang="ar-DZ" sz="2000" b="1" dirty="0" smtClean="0">
                <a:solidFill>
                  <a:srgbClr val="FFFFFF"/>
                </a:solidFill>
              </a:rPr>
              <a:t> </a:t>
            </a:r>
            <a:r>
              <a:rPr lang="ar-MA" sz="2000" b="1" dirty="0" smtClean="0">
                <a:solidFill>
                  <a:srgbClr val="FFFFFF"/>
                </a:solidFill>
              </a:rPr>
              <a:t>بتاريخ 03جانفي 2014، </a:t>
            </a:r>
            <a:r>
              <a:rPr lang="ar-MA" sz="2000" b="1" dirty="0" err="1" smtClean="0">
                <a:solidFill>
                  <a:srgbClr val="FFFFFF"/>
                </a:solidFill>
              </a:rPr>
              <a:t>و</a:t>
            </a:r>
            <a:r>
              <a:rPr lang="ar-MA" sz="2000" b="1" dirty="0" smtClean="0">
                <a:solidFill>
                  <a:srgbClr val="FFFFFF"/>
                </a:solidFill>
              </a:rPr>
              <a:t> تم تنفيذ الوحدات التعليمية </a:t>
            </a:r>
            <a:r>
              <a:rPr lang="ar-MA" sz="2000" b="1" dirty="0" err="1" smtClean="0">
                <a:solidFill>
                  <a:srgbClr val="FFFFFF"/>
                </a:solidFill>
              </a:rPr>
              <a:t>بإستخدام</a:t>
            </a:r>
            <a:r>
              <a:rPr lang="ar-MA" sz="2000" b="1" dirty="0" smtClean="0">
                <a:solidFill>
                  <a:srgbClr val="FFFFFF"/>
                </a:solidFill>
              </a:rPr>
              <a:t> "</a:t>
            </a:r>
            <a:r>
              <a:rPr lang="ar-MA" sz="2000" b="1" dirty="0" err="1" smtClean="0">
                <a:solidFill>
                  <a:srgbClr val="FFFFFF"/>
                </a:solidFill>
              </a:rPr>
              <a:t>الروبو</a:t>
            </a:r>
            <a:r>
              <a:rPr lang="ar-MA" sz="2000" b="1" dirty="0" smtClean="0">
                <a:solidFill>
                  <a:srgbClr val="FFFFFF"/>
                </a:solidFill>
              </a:rPr>
              <a:t> </a:t>
            </a:r>
            <a:r>
              <a:rPr lang="ar-MA" sz="2000" b="1" dirty="0" err="1" smtClean="0">
                <a:solidFill>
                  <a:srgbClr val="FFFFFF"/>
                </a:solidFill>
              </a:rPr>
              <a:t>بونغ</a:t>
            </a:r>
            <a:r>
              <a:rPr lang="ar-MA" sz="2000" b="1" dirty="0" smtClean="0">
                <a:solidFill>
                  <a:srgbClr val="FFFFFF"/>
                </a:solidFill>
              </a:rPr>
              <a:t>"</a:t>
            </a:r>
            <a:r>
              <a:rPr lang="fr-FR" sz="2000" b="1" dirty="0" smtClean="0">
                <a:solidFill>
                  <a:srgbClr val="FFFFFF"/>
                </a:solidFill>
              </a:rPr>
              <a:t> (</a:t>
            </a:r>
            <a:r>
              <a:rPr lang="fr-FR" sz="2000" b="1" dirty="0" err="1" smtClean="0">
                <a:solidFill>
                  <a:srgbClr val="FFFFFF"/>
                </a:solidFill>
              </a:rPr>
              <a:t>Robo</a:t>
            </a:r>
            <a:r>
              <a:rPr lang="fr-FR" sz="2000" b="1" dirty="0" smtClean="0">
                <a:solidFill>
                  <a:srgbClr val="FFFFFF"/>
                </a:solidFill>
              </a:rPr>
              <a:t> </a:t>
            </a:r>
            <a:r>
              <a:rPr lang="fr-FR" sz="2000" b="1" dirty="0" err="1" smtClean="0">
                <a:solidFill>
                  <a:srgbClr val="FFFFFF"/>
                </a:solidFill>
              </a:rPr>
              <a:t>Pong</a:t>
            </a:r>
            <a:r>
              <a:rPr lang="fr-FR" sz="2000" b="1" dirty="0" smtClean="0">
                <a:solidFill>
                  <a:srgbClr val="FFFFFF"/>
                </a:solidFill>
              </a:rPr>
              <a:t>)  </a:t>
            </a:r>
            <a:r>
              <a:rPr lang="ar-MA" sz="2000" b="1" dirty="0" smtClean="0">
                <a:solidFill>
                  <a:srgbClr val="FFFFFF"/>
                </a:solidFill>
              </a:rPr>
              <a:t>في تمارين المهارات المقترحة على المجموعة التجريبية وعزله عن المجموعة الضابطة التي بقيت في التعلم الطبيعي، وكانت التمرينات المقترحة </a:t>
            </a:r>
            <a:r>
              <a:rPr lang="ar-MA" sz="2000" dirty="0" smtClean="0">
                <a:solidFill>
                  <a:srgbClr val="FFFFFF"/>
                </a:solidFill>
                <a:effectLst>
                  <a:outerShdw blurRad="38100" dist="38100" dir="2700000" algn="tl">
                    <a:srgbClr val="000000">
                      <a:alpha val="43137"/>
                    </a:srgbClr>
                  </a:outerShdw>
                </a:effectLst>
              </a:rPr>
              <a:t>عبارة</a:t>
            </a:r>
            <a:r>
              <a:rPr lang="ar-MA" sz="2000" b="1" dirty="0" smtClean="0">
                <a:solidFill>
                  <a:srgbClr val="FFFFFF"/>
                </a:solidFill>
              </a:rPr>
              <a:t> عن تمارين مختارة الهدف منها تنمية أداء المهارات المقترحة</a:t>
            </a:r>
            <a:r>
              <a:rPr lang="en-ZA" sz="2000" b="1" dirty="0" smtClean="0">
                <a:solidFill>
                  <a:srgbClr val="FFFFFF"/>
                </a:solidFill>
              </a:rPr>
              <a:t>CD. RV. </a:t>
            </a:r>
            <a:r>
              <a:rPr lang="en-ZA" sz="2000" dirty="0" smtClean="0">
                <a:solidFill>
                  <a:srgbClr val="FFFFFF"/>
                </a:solidFill>
              </a:rPr>
              <a:t>Top </a:t>
            </a:r>
            <a:r>
              <a:rPr lang="en-ZA" b="1" dirty="0" err="1" smtClean="0">
                <a:solidFill>
                  <a:srgbClr val="FFFFFF"/>
                </a:solidFill>
                <a:effectLst>
                  <a:outerShdw blurRad="38100" dist="38100" dir="2700000" algn="tl">
                    <a:srgbClr val="000000">
                      <a:alpha val="43137"/>
                    </a:srgbClr>
                  </a:outerShdw>
                </a:effectLst>
              </a:rPr>
              <a:t>spinCD</a:t>
            </a:r>
            <a:r>
              <a:rPr lang="en-ZA" b="1" dirty="0" smtClean="0">
                <a:solidFill>
                  <a:srgbClr val="FFFFFF"/>
                </a:solidFill>
                <a:effectLst>
                  <a:outerShdw blurRad="38100" dist="38100" dir="2700000" algn="tl">
                    <a:srgbClr val="000000">
                      <a:alpha val="43137"/>
                    </a:srgbClr>
                  </a:outerShdw>
                </a:effectLst>
              </a:rPr>
              <a:t>. Top spin RV</a:t>
            </a:r>
            <a:endParaRPr lang="fr-FR" b="1" dirty="0" smtClean="0">
              <a:solidFill>
                <a:srgbClr val="FFFFFF"/>
              </a:solidFill>
              <a:effectLst>
                <a:outerShdw blurRad="38100" dist="38100" dir="2700000" algn="tl">
                  <a:srgbClr val="000000">
                    <a:alpha val="43137"/>
                  </a:srgbClr>
                </a:outerShdw>
              </a:effectLst>
            </a:endParaRPr>
          </a:p>
          <a:p>
            <a:pPr algn="ctr"/>
            <a:endParaRPr lang="fr-FR" dirty="0"/>
          </a:p>
        </p:txBody>
      </p:sp>
      <p:sp>
        <p:nvSpPr>
          <p:cNvPr id="8" name="ZoneTexte 7"/>
          <p:cNvSpPr txBox="1"/>
          <p:nvPr/>
        </p:nvSpPr>
        <p:spPr>
          <a:xfrm>
            <a:off x="464234" y="998802"/>
            <a:ext cx="4473526" cy="461665"/>
          </a:xfrm>
          <a:prstGeom prst="rect">
            <a:avLst/>
          </a:prstGeom>
          <a:noFill/>
        </p:spPr>
        <p:txBody>
          <a:bodyPr wrap="square" rtlCol="0">
            <a:spAutoFit/>
          </a:bodyPr>
          <a:lstStyle/>
          <a:p>
            <a:pPr algn="ctr" rtl="1"/>
            <a:r>
              <a:rPr lang="ar-MA" sz="2400" dirty="0" smtClean="0">
                <a:effectLst>
                  <a:outerShdw blurRad="38100" dist="38100" dir="2700000" algn="tl">
                    <a:srgbClr val="000000">
                      <a:alpha val="43137"/>
                    </a:srgbClr>
                  </a:outerShdw>
                </a:effectLst>
              </a:rPr>
              <a:t>تكونت الوحدة التعليمية من ثلاثة أجزاء</a:t>
            </a:r>
            <a:endParaRPr lang="fr-FR" sz="2400" dirty="0">
              <a:effectLst>
                <a:outerShdw blurRad="38100" dist="38100" dir="2700000" algn="tl">
                  <a:srgbClr val="000000">
                    <a:alpha val="43137"/>
                  </a:srgbClr>
                </a:outerShdw>
              </a:effectLst>
            </a:endParaRPr>
          </a:p>
        </p:txBody>
      </p:sp>
      <p:sp>
        <p:nvSpPr>
          <p:cNvPr id="11" name="ZoneTexte 10"/>
          <p:cNvSpPr txBox="1"/>
          <p:nvPr/>
        </p:nvSpPr>
        <p:spPr>
          <a:xfrm>
            <a:off x="3770141" y="1533372"/>
            <a:ext cx="1575581" cy="4401205"/>
          </a:xfrm>
          <a:prstGeom prst="rect">
            <a:avLst/>
          </a:prstGeom>
          <a:noFill/>
        </p:spPr>
        <p:txBody>
          <a:bodyPr wrap="square" rtlCol="0">
            <a:spAutoFit/>
          </a:bodyPr>
          <a:lstStyle/>
          <a:p>
            <a:pPr algn="justLow" rtl="1"/>
            <a:r>
              <a:rPr lang="ar-MA" sz="2000" b="1" dirty="0" smtClean="0">
                <a:effectLst>
                  <a:outerShdw blurRad="38100" dist="38100" dir="2700000" algn="tl">
                    <a:srgbClr val="000000">
                      <a:alpha val="43137"/>
                    </a:srgbClr>
                  </a:outerShdw>
                </a:effectLst>
              </a:rPr>
              <a:t>ال</a:t>
            </a:r>
            <a:r>
              <a:rPr lang="ar-MA" sz="2000" b="1" u="sng" dirty="0" smtClean="0">
                <a:effectLst>
                  <a:outerShdw blurRad="38100" dist="38100" dir="2700000" algn="tl">
                    <a:srgbClr val="000000">
                      <a:alpha val="43137"/>
                    </a:srgbClr>
                  </a:outerShdw>
                </a:effectLst>
              </a:rPr>
              <a:t>جزء</a:t>
            </a:r>
            <a:r>
              <a:rPr lang="ar-DZ" sz="2000" b="1" u="sng" dirty="0" smtClean="0">
                <a:effectLst>
                  <a:outerShdw blurRad="38100" dist="38100" dir="2700000" algn="tl">
                    <a:srgbClr val="000000">
                      <a:alpha val="43137"/>
                    </a:srgbClr>
                  </a:outerShdw>
                </a:effectLst>
              </a:rPr>
              <a:t> </a:t>
            </a:r>
            <a:r>
              <a:rPr lang="ar-MA" sz="2000" b="1" u="sng" dirty="0" smtClean="0">
                <a:effectLst>
                  <a:outerShdw blurRad="38100" dist="38100" dir="2700000" algn="tl">
                    <a:srgbClr val="000000">
                      <a:alpha val="43137"/>
                    </a:srgbClr>
                  </a:outerShdw>
                </a:effectLst>
              </a:rPr>
              <a:t>التمهيدي</a:t>
            </a:r>
            <a:r>
              <a:rPr lang="ar-MA" sz="2000" b="1" dirty="0" smtClean="0"/>
              <a:t>:</a:t>
            </a:r>
            <a:r>
              <a:rPr lang="ar-MA" sz="2000" dirty="0" smtClean="0"/>
              <a:t> </a:t>
            </a:r>
            <a:r>
              <a:rPr lang="ar-MA" sz="2000" dirty="0" err="1" smtClean="0"/>
              <a:t>و</a:t>
            </a:r>
            <a:r>
              <a:rPr lang="ar-MA" sz="2000" dirty="0" smtClean="0"/>
              <a:t> الذي يعمل على وصول اللاعب إلى تهيئة كاملة لأجهزة الجسم للقيام بمجهود بدني، مع حركات خاصة بتنس الطاولة للعينة التجريبية، وتهيئة المفاصل والأربطة وإطالة العضلات العاملة ومدته 15دقيقة</a:t>
            </a:r>
            <a:r>
              <a:rPr lang="ar-MA" dirty="0" smtClean="0"/>
              <a:t>.</a:t>
            </a:r>
            <a:endParaRPr lang="fr-FR" dirty="0"/>
          </a:p>
        </p:txBody>
      </p:sp>
      <p:sp>
        <p:nvSpPr>
          <p:cNvPr id="12" name="ZoneTexte 11"/>
          <p:cNvSpPr txBox="1"/>
          <p:nvPr/>
        </p:nvSpPr>
        <p:spPr>
          <a:xfrm>
            <a:off x="1772529" y="1491167"/>
            <a:ext cx="1716259" cy="4678204"/>
          </a:xfrm>
          <a:prstGeom prst="rect">
            <a:avLst/>
          </a:prstGeom>
          <a:noFill/>
        </p:spPr>
        <p:txBody>
          <a:bodyPr wrap="square" rtlCol="0">
            <a:spAutoFit/>
          </a:bodyPr>
          <a:lstStyle/>
          <a:p>
            <a:pPr algn="justLow" rtl="1"/>
            <a:r>
              <a:rPr lang="ar-MA" sz="2000" b="1" u="sng" dirty="0" smtClean="0">
                <a:effectLst>
                  <a:outerShdw blurRad="38100" dist="38100" dir="2700000" algn="tl">
                    <a:srgbClr val="000000">
                      <a:alpha val="43137"/>
                    </a:srgbClr>
                  </a:outerShdw>
                </a:effectLst>
              </a:rPr>
              <a:t>الجزء</a:t>
            </a:r>
            <a:r>
              <a:rPr lang="ar-DZ" sz="2000" b="1" u="sng" dirty="0" smtClean="0">
                <a:effectLst>
                  <a:outerShdw blurRad="38100" dist="38100" dir="2700000" algn="tl">
                    <a:srgbClr val="000000">
                      <a:alpha val="43137"/>
                    </a:srgbClr>
                  </a:outerShdw>
                </a:effectLst>
              </a:rPr>
              <a:t> </a:t>
            </a:r>
            <a:r>
              <a:rPr lang="ar-MA" sz="2000" b="1" u="sng" dirty="0" smtClean="0">
                <a:effectLst>
                  <a:outerShdw blurRad="38100" dist="38100" dir="2700000" algn="tl">
                    <a:srgbClr val="000000">
                      <a:alpha val="43137"/>
                    </a:srgbClr>
                  </a:outerShdw>
                </a:effectLst>
              </a:rPr>
              <a:t>الرئيسي</a:t>
            </a:r>
            <a:r>
              <a:rPr lang="ar-DZ" b="1" dirty="0" smtClean="0"/>
              <a:t>: </a:t>
            </a:r>
            <a:r>
              <a:rPr lang="ar-MA" sz="2000" dirty="0" smtClean="0"/>
              <a:t>وهو عبارة عن موقع إدراج بعض التمرينات الخاصة بالمهارات المقترحة عن طريق </a:t>
            </a:r>
            <a:r>
              <a:rPr lang="ar-MA" sz="2000" dirty="0" err="1" smtClean="0"/>
              <a:t>الاداءات</a:t>
            </a:r>
            <a:r>
              <a:rPr lang="ar-MA" sz="2000" dirty="0" smtClean="0"/>
              <a:t> </a:t>
            </a:r>
            <a:r>
              <a:rPr lang="ar-MA" sz="2000" dirty="0" err="1" smtClean="0"/>
              <a:t>المهارية</a:t>
            </a:r>
            <a:r>
              <a:rPr lang="ar-MA" sz="2000" dirty="0" smtClean="0"/>
              <a:t> للعبة تنس الطاولة، بالإضافة إلى تمرينات </a:t>
            </a:r>
            <a:r>
              <a:rPr lang="ar-MA" sz="2000" dirty="0" err="1" smtClean="0"/>
              <a:t>مهارية</a:t>
            </a:r>
            <a:r>
              <a:rPr lang="ar-MA" sz="2000" dirty="0" smtClean="0"/>
              <a:t> لرفع مستوى أداء دقة التصويب ومدته 60 دقيقة.</a:t>
            </a:r>
            <a:endParaRPr lang="fr-FR" dirty="0" smtClean="0"/>
          </a:p>
          <a:p>
            <a:endParaRPr lang="fr-FR" dirty="0"/>
          </a:p>
        </p:txBody>
      </p:sp>
      <p:sp>
        <p:nvSpPr>
          <p:cNvPr id="13" name="ZoneTexte 12"/>
          <p:cNvSpPr txBox="1"/>
          <p:nvPr/>
        </p:nvSpPr>
        <p:spPr>
          <a:xfrm>
            <a:off x="196946" y="1547439"/>
            <a:ext cx="1505243" cy="3416320"/>
          </a:xfrm>
          <a:prstGeom prst="rect">
            <a:avLst/>
          </a:prstGeom>
          <a:noFill/>
        </p:spPr>
        <p:txBody>
          <a:bodyPr wrap="square" rtlCol="0">
            <a:spAutoFit/>
          </a:bodyPr>
          <a:lstStyle/>
          <a:p>
            <a:pPr algn="justLow" rtl="1"/>
            <a:r>
              <a:rPr lang="ar-MA" sz="2000" b="1" u="sng" dirty="0" smtClean="0">
                <a:effectLst>
                  <a:outerShdw blurRad="38100" dist="38100" dir="2700000" algn="tl">
                    <a:srgbClr val="000000">
                      <a:alpha val="43137"/>
                    </a:srgbClr>
                  </a:outerShdw>
                </a:effectLst>
              </a:rPr>
              <a:t>الجزء</a:t>
            </a:r>
            <a:r>
              <a:rPr lang="ar-DZ" sz="2000" b="1" u="sng" dirty="0" smtClean="0">
                <a:effectLst>
                  <a:outerShdw blurRad="38100" dist="38100" dir="2700000" algn="tl">
                    <a:srgbClr val="000000">
                      <a:alpha val="43137"/>
                    </a:srgbClr>
                  </a:outerShdw>
                </a:effectLst>
              </a:rPr>
              <a:t> </a:t>
            </a:r>
            <a:r>
              <a:rPr lang="ar-MA" sz="2000" b="1" u="sng" dirty="0" smtClean="0">
                <a:effectLst>
                  <a:outerShdw blurRad="38100" dist="38100" dir="2700000" algn="tl">
                    <a:srgbClr val="000000">
                      <a:alpha val="43137"/>
                    </a:srgbClr>
                  </a:outerShdw>
                </a:effectLst>
              </a:rPr>
              <a:t>الختامـي</a:t>
            </a:r>
            <a:r>
              <a:rPr lang="ar-MA" b="1" dirty="0" smtClean="0"/>
              <a:t>:</a:t>
            </a:r>
            <a:r>
              <a:rPr lang="ar-MA" dirty="0" smtClean="0"/>
              <a:t> </a:t>
            </a:r>
            <a:r>
              <a:rPr lang="ar-MA" sz="2000" dirty="0" smtClean="0"/>
              <a:t>وهي عبارة عن حركات تعطى بغرض الرجوع بالجسم إلى الحالة الطبيعية مع استرخاء عصبي عضلي، ومدته 15 دقائق.</a:t>
            </a:r>
            <a:endParaRPr lang="fr-FR" dirty="0" smtClean="0"/>
          </a:p>
          <a:p>
            <a:pPr algn="justLow" rtl="1"/>
            <a:endParaRPr lang="fr-FR" dirty="0"/>
          </a:p>
        </p:txBody>
      </p:sp>
      <p:sp>
        <p:nvSpPr>
          <p:cNvPr id="14" name="ZoneTexte 13"/>
          <p:cNvSpPr txBox="1"/>
          <p:nvPr/>
        </p:nvSpPr>
        <p:spPr>
          <a:xfrm>
            <a:off x="407962" y="5565338"/>
            <a:ext cx="4895557" cy="984885"/>
          </a:xfrm>
          <a:prstGeom prst="rect">
            <a:avLst/>
          </a:prstGeom>
          <a:noFill/>
        </p:spPr>
        <p:txBody>
          <a:bodyPr wrap="square" rtlCol="0">
            <a:spAutoFit/>
          </a:bodyPr>
          <a:lstStyle/>
          <a:p>
            <a:endParaRPr lang="ar-DZ" dirty="0" smtClean="0"/>
          </a:p>
          <a:p>
            <a:pPr algn="justLow" rtl="1"/>
            <a:r>
              <a:rPr lang="ar-DZ" sz="2000" dirty="0" smtClean="0"/>
              <a:t>- طبق الباحث الوحدات </a:t>
            </a:r>
            <a:r>
              <a:rPr lang="ar-MA" sz="2000" dirty="0" smtClean="0"/>
              <a:t>في الفترة الممتدة  03 </a:t>
            </a:r>
            <a:r>
              <a:rPr lang="ar-MA" sz="2000" dirty="0" err="1" smtClean="0"/>
              <a:t>جانفي</a:t>
            </a:r>
            <a:r>
              <a:rPr lang="ar-MA" sz="2000" dirty="0" smtClean="0"/>
              <a:t> 2015 </a:t>
            </a:r>
            <a:r>
              <a:rPr lang="ar-DZ" sz="2000" dirty="0" smtClean="0"/>
              <a:t>وفي </a:t>
            </a:r>
            <a:r>
              <a:rPr lang="ar-MA" sz="2000" dirty="0" smtClean="0"/>
              <a:t>25 مارس 2015، </a:t>
            </a:r>
            <a:r>
              <a:rPr lang="ar-DZ" sz="2000" dirty="0" smtClean="0"/>
              <a:t>قام بالقياس </a:t>
            </a:r>
            <a:r>
              <a:rPr lang="ar-DZ" sz="2000" dirty="0" err="1" smtClean="0"/>
              <a:t>البعدي</a:t>
            </a:r>
            <a:endParaRPr lang="fr-FR" sz="2000"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to="" calcmode="lin" valueType="num">
                                      <p:cBhvr>
                                        <p:cTn id="13" dur="1" fill="hold"/>
                                        <p:tgtEl>
                                          <p:spTgt spid="8"/>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to="" calcmode="lin" valueType="num">
                                      <p:cBhvr>
                                        <p:cTn id="16" dur="1" fill="hold"/>
                                        <p:tgtEl>
                                          <p:spTgt spid="11"/>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to="" calcmode="lin" valueType="num">
                                      <p:cBhvr>
                                        <p:cTn id="22" dur="1" fill="hold"/>
                                        <p:tgtEl>
                                          <p:spTgt spid="13"/>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to="" calcmode="lin" valueType="num">
                                      <p:cBhvr>
                                        <p:cTn id="25"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168812" y="-112550"/>
            <a:ext cx="8975188" cy="6358597"/>
          </a:xfrm>
        </p:spPr>
        <p:txBody>
          <a:bodyPr/>
          <a:lstStyle/>
          <a:p>
            <a:pPr algn="r" rtl="1"/>
            <a:r>
              <a:rPr lang="ar-DZ" sz="4800" b="1" u="sng" dirty="0" smtClean="0">
                <a:solidFill>
                  <a:schemeClr val="accent3">
                    <a:lumMod val="50000"/>
                  </a:schemeClr>
                </a:solidFill>
                <a:effectLst>
                  <a:outerShdw blurRad="38100" dist="38100" dir="2700000" algn="tl">
                    <a:srgbClr val="000000">
                      <a:alpha val="43137"/>
                    </a:srgbClr>
                  </a:outerShdw>
                </a:effectLst>
                <a:latin typeface="AGA Granada غرناطة V2" pitchFamily="2" charset="-78"/>
                <a:ea typeface="AGA Rasheeq V.2 رشيق" pitchFamily="2" charset="-78"/>
                <a:cs typeface="AGA Granada غرناطة V2" pitchFamily="2" charset="-78"/>
              </a:rPr>
              <a:t>مـقــد مـــة: </a:t>
            </a:r>
          </a:p>
          <a:p>
            <a:pPr algn="justLow" rtl="1"/>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تعود فكرة تنس الطاولة إلى أواخر القرن 19، حيث نشأة فكرتها من طرف بحارة براطنين كانوا يهوون لعب تنس الميدان في استراليا لجوها المناسب،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عند عودتهم لبريطانيا لم يتمكنوا من لعبها  لسوء مناخها،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في إحدى الأيام الممطرة ،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بالضبط في مكتبة كان مجموعة من الطلاب يراجعون دروسهم، إلى أن طرأت فكرة لدى أحد البحارة وهي استخدام طاولة المراجعة للعب التنس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استعملوا الكتب كشبكة،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مضارب تنس الميدان ،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من هنا بدأت هذه اللعبة في الانتشار فقد عرفت تسميات عديدة حيث كانت في البداية تسمى تنس الطاولة عند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البريطانين</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و عند اختراع كرة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السلوبيد</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من طرف المهندس(</a:t>
            </a:r>
            <a:r>
              <a:rPr lang="fr-FR"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James Gibbs</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سميت باسم </a:t>
            </a:r>
            <a:r>
              <a:rPr lang="fr-FR"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ping</a:t>
            </a:r>
            <a:r>
              <a:rPr lang="fr-FR"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a:t>
            </a:r>
            <a:r>
              <a:rPr lang="fr-FR"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pong</a:t>
            </a:r>
            <a:r>
              <a:rPr lang="fr-FR"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و ذلك للصوت الذي تصدره الكرة بتلامسها بالمضرب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الطاولة ، أما في فرنسا فقد سميت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بـ</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a:t>
            </a:r>
            <a:r>
              <a:rPr lang="fr-FR"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pim</a:t>
            </a:r>
            <a:r>
              <a:rPr lang="fr-FR"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a:t>
            </a:r>
            <a:r>
              <a:rPr lang="fr-FR"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pam</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و </a:t>
            </a:r>
            <a:r>
              <a:rPr lang="fr-FR"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cossima</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إلى أن استقرت في عصرنا هذا على اسمها الأصلي </a:t>
            </a:r>
            <a:r>
              <a:rPr lang="fr-FR"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tennis de table</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و هو الاسم الشائع لهذه اللعبة. و تم صنع أول نموذج لطاولة التنس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مضاربها عام 1990،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في 12 ديسمبر 1926 تم تأسيس الاتحاد الدولي لتنس الطاولة بانجلترا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كان أيفور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مونتاجو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a:t>
            </a:r>
            <a:r>
              <a:rPr lang="fr-FR"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Ivor</a:t>
            </a:r>
            <a:r>
              <a:rPr lang="fr-FR"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a:t>
            </a:r>
            <a:r>
              <a:rPr lang="fr-FR"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Montagu</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رئيسا للاتحاد،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في عام 1972 تم تأسيس الاتحادية الجزائرية لتنس الطاولة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كان بن منصور رئيسا لها،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في عام 1988 أصبحت هذه الرياضة لعبة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ألومبية</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لها قوانين </a:t>
            </a:r>
            <a:r>
              <a:rPr lang="ar-DZ" sz="3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و</a:t>
            </a:r>
            <a:r>
              <a:rPr lang="ar-DZ"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AGA Rasheeq V.2 رشيق" pitchFamily="2" charset="-78"/>
                <a:cs typeface="Arabic Typesetting" pitchFamily="66" charset="-78"/>
              </a:rPr>
              <a:t> قواعد تحكمها. </a:t>
            </a:r>
          </a:p>
        </p:txBody>
      </p:sp>
    </p:spTree>
  </p:cSld>
  <p:clrMapOvr>
    <a:overrideClrMapping bg1="lt1" tx1="dk1" bg2="lt2" tx2="dk2" accent1="accent1" accent2="accent2" accent3="accent3" accent4="accent4" accent5="accent5" accent6="accent6" hlink="hlink" folHlink="folHlink"/>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500"/>
                                        <p:tgtEl>
                                          <p:spTgt spid="51203">
                                            <p:txEl>
                                              <p:pRg st="0" end="0"/>
                                            </p:txEl>
                                          </p:spTgt>
                                        </p:tgtEl>
                                      </p:cBhvr>
                                    </p:animEffect>
                                    <p:set>
                                      <p:cBhvr>
                                        <p:cTn id="7" dur="1" fill="hold">
                                          <p:stCondLst>
                                            <p:cond delay="499"/>
                                          </p:stCondLst>
                                        </p:cTn>
                                        <p:tgtEl>
                                          <p:spTgt spid="51203">
                                            <p:txEl>
                                              <p:pRg st="0" end="0"/>
                                            </p:txEl>
                                          </p:spTgt>
                                        </p:tgtEl>
                                        <p:attrNameLst>
                                          <p:attrName>style.visibility</p:attrName>
                                        </p:attrNameLst>
                                      </p:cBhvr>
                                      <p:to>
                                        <p:strVal val="hidden"/>
                                      </p:to>
                                    </p:set>
                                  </p:childTnLst>
                                </p:cTn>
                              </p:par>
                              <p:par>
                                <p:cTn id="8" presetID="5" presetClass="exit" presetSubtype="10" fill="hold" nodeType="withEffect">
                                  <p:stCondLst>
                                    <p:cond delay="0"/>
                                  </p:stCondLst>
                                  <p:childTnLst>
                                    <p:animEffect transition="out" filter="checkerboard(across)">
                                      <p:cBhvr>
                                        <p:cTn id="9" dur="500"/>
                                        <p:tgtEl>
                                          <p:spTgt spid="51203">
                                            <p:txEl>
                                              <p:pRg st="1" end="1"/>
                                            </p:txEl>
                                          </p:spTgt>
                                        </p:tgtEl>
                                      </p:cBhvr>
                                    </p:animEffect>
                                    <p:set>
                                      <p:cBhvr>
                                        <p:cTn id="10" dur="1" fill="hold">
                                          <p:stCondLst>
                                            <p:cond delay="499"/>
                                          </p:stCondLst>
                                        </p:cTn>
                                        <p:tgtEl>
                                          <p:spTgt spid="5120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rganigramme : Alternative 3"/>
          <p:cNvSpPr/>
          <p:nvPr/>
        </p:nvSpPr>
        <p:spPr>
          <a:xfrm>
            <a:off x="5964702" y="126606"/>
            <a:ext cx="2912012" cy="60491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2800" b="1" dirty="0" smtClean="0">
                <a:solidFill>
                  <a:srgbClr val="FFFFFF"/>
                </a:solidFill>
              </a:rPr>
              <a:t>طرق جمع البيانات</a:t>
            </a:r>
            <a:r>
              <a:rPr lang="ar-MA" sz="2800" dirty="0" smtClean="0">
                <a:solidFill>
                  <a:srgbClr val="FFFFFF"/>
                </a:solidFill>
              </a:rPr>
              <a:t>:</a:t>
            </a:r>
            <a:endParaRPr lang="fr-FR" sz="2800" dirty="0">
              <a:solidFill>
                <a:srgbClr val="FFFFFF"/>
              </a:solidFill>
            </a:endParaRPr>
          </a:p>
        </p:txBody>
      </p:sp>
      <p:sp>
        <p:nvSpPr>
          <p:cNvPr id="5" name="ZoneTexte 4"/>
          <p:cNvSpPr txBox="1"/>
          <p:nvPr/>
        </p:nvSpPr>
        <p:spPr>
          <a:xfrm>
            <a:off x="365761" y="70333"/>
            <a:ext cx="5120640" cy="769441"/>
          </a:xfrm>
          <a:prstGeom prst="rect">
            <a:avLst/>
          </a:prstGeom>
          <a:noFill/>
        </p:spPr>
        <p:txBody>
          <a:bodyPr wrap="square" rtlCol="0">
            <a:spAutoFit/>
          </a:bodyPr>
          <a:lstStyle/>
          <a:p>
            <a:pPr algn="justLow" rtl="1"/>
            <a:r>
              <a:rPr lang="ar-MA" sz="2400" b="1" u="sng" dirty="0" smtClean="0"/>
              <a:t>المصادر الثانوية: </a:t>
            </a:r>
            <a:r>
              <a:rPr lang="ar-MA" sz="2000" dirty="0" smtClean="0"/>
              <a:t>الكتب العربية منها </a:t>
            </a:r>
            <a:r>
              <a:rPr lang="ar-MA" sz="2000" dirty="0" err="1" smtClean="0"/>
              <a:t>و</a:t>
            </a:r>
            <a:r>
              <a:rPr lang="ar-MA" sz="2000" dirty="0" smtClean="0"/>
              <a:t> الأجنبية في مجال تنس الطاولة، وكذا الدوريات والرسائل الجامعية ذات الصلة </a:t>
            </a:r>
            <a:endParaRPr lang="fr-FR" dirty="0"/>
          </a:p>
        </p:txBody>
      </p:sp>
      <p:sp>
        <p:nvSpPr>
          <p:cNvPr id="6" name="ZoneTexte 5"/>
          <p:cNvSpPr txBox="1"/>
          <p:nvPr/>
        </p:nvSpPr>
        <p:spPr>
          <a:xfrm>
            <a:off x="309486" y="858123"/>
            <a:ext cx="5176911" cy="1692771"/>
          </a:xfrm>
          <a:prstGeom prst="rect">
            <a:avLst/>
          </a:prstGeom>
          <a:noFill/>
        </p:spPr>
        <p:txBody>
          <a:bodyPr wrap="square" rtlCol="0">
            <a:spAutoFit/>
          </a:bodyPr>
          <a:lstStyle/>
          <a:p>
            <a:pPr algn="justLow" rtl="1"/>
            <a:r>
              <a:rPr lang="ar-MA" sz="2400" b="1" u="sng" dirty="0" smtClean="0"/>
              <a:t>اختبار 60ض/1د</a:t>
            </a:r>
            <a:r>
              <a:rPr lang="ar-DZ" b="1" dirty="0" smtClean="0"/>
              <a:t>: يطبق كما يلي: </a:t>
            </a:r>
            <a:r>
              <a:rPr lang="ar-DZ" sz="2000" dirty="0" smtClean="0"/>
              <a:t>نقوم بتسجيل كم ضربة صحيحة أداها اللاعب في الدقيقة  وتكون الضربة صحيحة بضرب الكرة جهة اليسار </a:t>
            </a:r>
            <a:r>
              <a:rPr lang="ar-DZ" sz="2000" dirty="0" err="1" smtClean="0"/>
              <a:t>و</a:t>
            </a:r>
            <a:r>
              <a:rPr lang="ar-DZ" sz="2000" dirty="0" smtClean="0"/>
              <a:t> فوق الطاولة أي (الجهة اليمنى </a:t>
            </a:r>
            <a:r>
              <a:rPr lang="ar-DZ" sz="2000" dirty="0" err="1" smtClean="0"/>
              <a:t>لروبوبونغ</a:t>
            </a:r>
            <a:r>
              <a:rPr lang="ar-DZ" sz="2000" dirty="0" smtClean="0"/>
              <a:t>)، بالنسبة للاعب اليد اليمنى يكون واقفا في الجهة اليمنى </a:t>
            </a:r>
            <a:r>
              <a:rPr lang="ar-DZ" sz="2000" dirty="0" err="1" smtClean="0"/>
              <a:t>و</a:t>
            </a:r>
            <a:r>
              <a:rPr lang="ar-DZ" sz="2000" dirty="0" smtClean="0"/>
              <a:t> العكس بالنسبة للاعب اليد </a:t>
            </a:r>
            <a:r>
              <a:rPr lang="ar-DZ" sz="2000" dirty="0" err="1" smtClean="0"/>
              <a:t>اليسرى</a:t>
            </a:r>
            <a:endParaRPr lang="fr-FR" dirty="0"/>
          </a:p>
        </p:txBody>
      </p:sp>
      <p:sp>
        <p:nvSpPr>
          <p:cNvPr id="7" name="Flèche gauche 6"/>
          <p:cNvSpPr/>
          <p:nvPr/>
        </p:nvSpPr>
        <p:spPr>
          <a:xfrm>
            <a:off x="5514537" y="464230"/>
            <a:ext cx="365760" cy="3376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gauche 7"/>
          <p:cNvSpPr/>
          <p:nvPr/>
        </p:nvSpPr>
        <p:spPr>
          <a:xfrm>
            <a:off x="5598942" y="1294227"/>
            <a:ext cx="365760" cy="3376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Organigramme : Alternative 9"/>
          <p:cNvSpPr/>
          <p:nvPr/>
        </p:nvSpPr>
        <p:spPr>
          <a:xfrm>
            <a:off x="5964702" y="2278966"/>
            <a:ext cx="2912012" cy="60491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b="1" dirty="0" smtClean="0">
                <a:solidFill>
                  <a:srgbClr val="FFFFFF"/>
                </a:solidFill>
              </a:rPr>
              <a:t>تعريف المهارات</a:t>
            </a:r>
            <a:r>
              <a:rPr lang="ar-MA" sz="2800" dirty="0" smtClean="0">
                <a:solidFill>
                  <a:srgbClr val="FFFFFF"/>
                </a:solidFill>
              </a:rPr>
              <a:t>:</a:t>
            </a:r>
            <a:endParaRPr lang="fr-FR" sz="2800" dirty="0">
              <a:solidFill>
                <a:srgbClr val="FFFFFF"/>
              </a:solidFill>
            </a:endParaRPr>
          </a:p>
        </p:txBody>
      </p:sp>
      <p:sp>
        <p:nvSpPr>
          <p:cNvPr id="11" name="ZoneTexte 10"/>
          <p:cNvSpPr txBox="1"/>
          <p:nvPr/>
        </p:nvSpPr>
        <p:spPr>
          <a:xfrm>
            <a:off x="6724357" y="2954215"/>
            <a:ext cx="1885071" cy="4031873"/>
          </a:xfrm>
          <a:prstGeom prst="rect">
            <a:avLst/>
          </a:prstGeom>
          <a:noFill/>
        </p:spPr>
        <p:txBody>
          <a:bodyPr wrap="square" rtlCol="0">
            <a:spAutoFit/>
          </a:bodyPr>
          <a:lstStyle/>
          <a:p>
            <a:pPr lvl="0" algn="justLow" rtl="1"/>
            <a:r>
              <a:rPr lang="ar-DZ" sz="2000" b="1" dirty="0" smtClean="0">
                <a:effectLst>
                  <a:outerShdw blurRad="38100" dist="38100" dir="2700000" algn="tl">
                    <a:srgbClr val="000000">
                      <a:alpha val="43137"/>
                    </a:srgbClr>
                  </a:outerShdw>
                </a:effectLst>
              </a:rPr>
              <a:t>الضربة المستقيمة بالوجه الأمامي</a:t>
            </a:r>
            <a:r>
              <a:rPr lang="fr-FR" sz="2000" b="1" dirty="0" smtClean="0">
                <a:effectLst>
                  <a:outerShdw blurRad="38100" dist="38100" dir="2700000" algn="tl">
                    <a:srgbClr val="000000">
                      <a:alpha val="43137"/>
                    </a:srgbClr>
                  </a:outerShdw>
                </a:effectLst>
              </a:rPr>
              <a:t>CD</a:t>
            </a:r>
            <a:r>
              <a:rPr lang="ar-DZ" sz="2000" b="1" dirty="0" smtClean="0">
                <a:effectLst>
                  <a:outerShdw blurRad="38100" dist="38100" dir="2700000" algn="tl">
                    <a:srgbClr val="000000">
                      <a:alpha val="43137"/>
                    </a:srgbClr>
                  </a:outerShdw>
                </a:effectLst>
              </a:rPr>
              <a:t>: </a:t>
            </a:r>
            <a:r>
              <a:rPr lang="ar-DZ" sz="2000" dirty="0" smtClean="0"/>
              <a:t>تعد أحد مفاتيح المهارات الأساسية التي يجب إتقانها. لكونها الأساس للضربة الساحقة، </a:t>
            </a:r>
          </a:p>
          <a:p>
            <a:pPr lvl="0" algn="justLow" rtl="1"/>
            <a:r>
              <a:rPr lang="ar-DZ" sz="2000" dirty="0" smtClean="0"/>
              <a:t>و النسخة الهجومية للحجز. يتم التأثير على الكرة بقليل من الدوران أو بدون دوران.</a:t>
            </a:r>
            <a:endParaRPr lang="fr-FR" dirty="0" smtClean="0"/>
          </a:p>
          <a:p>
            <a:pPr algn="r"/>
            <a:endParaRPr lang="fr-FR" dirty="0"/>
          </a:p>
        </p:txBody>
      </p:sp>
      <p:sp>
        <p:nvSpPr>
          <p:cNvPr id="12" name="ZoneTexte 11"/>
          <p:cNvSpPr txBox="1"/>
          <p:nvPr/>
        </p:nvSpPr>
        <p:spPr>
          <a:xfrm>
            <a:off x="4389127" y="2954213"/>
            <a:ext cx="1983545" cy="3785652"/>
          </a:xfrm>
          <a:prstGeom prst="rect">
            <a:avLst/>
          </a:prstGeom>
          <a:noFill/>
        </p:spPr>
        <p:txBody>
          <a:bodyPr wrap="square" rtlCol="0">
            <a:spAutoFit/>
          </a:bodyPr>
          <a:lstStyle/>
          <a:p>
            <a:pPr lvl="0" algn="justLow" rtl="1"/>
            <a:r>
              <a:rPr lang="ar-DZ" sz="2000" b="1" dirty="0" smtClean="0">
                <a:effectLst>
                  <a:outerShdw blurRad="38100" dist="38100" dir="2700000" algn="tl">
                    <a:srgbClr val="000000">
                      <a:alpha val="43137"/>
                    </a:srgbClr>
                  </a:outerShdw>
                </a:effectLst>
              </a:rPr>
              <a:t>الضربة المستقيمة بالوجه الخلفي: </a:t>
            </a:r>
            <a:r>
              <a:rPr lang="fr-FR" sz="2000" b="1" dirty="0" smtClean="0">
                <a:effectLst>
                  <a:outerShdw blurRad="38100" dist="38100" dir="2700000" algn="tl">
                    <a:srgbClr val="000000">
                      <a:alpha val="43137"/>
                    </a:srgbClr>
                  </a:outerShdw>
                </a:effectLst>
              </a:rPr>
              <a:t>RV</a:t>
            </a:r>
          </a:p>
          <a:p>
            <a:pPr algn="justLow" rtl="1"/>
            <a:r>
              <a:rPr lang="ar-DZ" sz="2000" dirty="0" smtClean="0"/>
              <a:t>تعتبر الضربة المستقيمة بالوجه الخلفي مهارة أخرى من المهارات الأساسية التي يجب إتقانها لكونها نسخة هجومية، من الحجز </a:t>
            </a:r>
            <a:r>
              <a:rPr lang="ar-DZ" sz="2000" dirty="0" err="1" smtClean="0"/>
              <a:t>و</a:t>
            </a:r>
            <a:r>
              <a:rPr lang="ar-DZ" sz="2000" dirty="0" smtClean="0"/>
              <a:t> أسلوب عدواني لوضعية الكرة من أجل أخذ المبادرة في الهجو</a:t>
            </a:r>
            <a:r>
              <a:rPr lang="ar-DZ" dirty="0" smtClean="0"/>
              <a:t>م</a:t>
            </a:r>
            <a:endParaRPr lang="fr-FR" dirty="0"/>
          </a:p>
        </p:txBody>
      </p:sp>
      <p:sp>
        <p:nvSpPr>
          <p:cNvPr id="13" name="ZoneTexte 12"/>
          <p:cNvSpPr txBox="1"/>
          <p:nvPr/>
        </p:nvSpPr>
        <p:spPr>
          <a:xfrm>
            <a:off x="2293033" y="2532177"/>
            <a:ext cx="2082019" cy="4493538"/>
          </a:xfrm>
          <a:prstGeom prst="rect">
            <a:avLst/>
          </a:prstGeom>
          <a:noFill/>
        </p:spPr>
        <p:txBody>
          <a:bodyPr wrap="square" rtlCol="0">
            <a:spAutoFit/>
          </a:bodyPr>
          <a:lstStyle/>
          <a:p>
            <a:pPr lvl="0" algn="justLow" rtl="1"/>
            <a:r>
              <a:rPr lang="ar-SA" sz="2000" b="1" dirty="0" smtClean="0">
                <a:effectLst>
                  <a:outerShdw blurRad="38100" dist="38100" dir="2700000" algn="tl">
                    <a:srgbClr val="000000">
                      <a:alpha val="43137"/>
                    </a:srgbClr>
                  </a:outerShdw>
                </a:effectLst>
              </a:rPr>
              <a:t>ضربة الدوران العلوي بالوجه الأمامي</a:t>
            </a:r>
            <a:r>
              <a:rPr lang="ar-SA" b="1" dirty="0" smtClean="0">
                <a:effectLst>
                  <a:outerShdw blurRad="38100" dist="38100" dir="2700000" algn="tl">
                    <a:srgbClr val="000000">
                      <a:alpha val="43137"/>
                    </a:srgbClr>
                  </a:outerShdw>
                </a:effectLst>
              </a:rPr>
              <a:t>: </a:t>
            </a:r>
            <a:r>
              <a:rPr lang="fr-FR" b="1" dirty="0" smtClean="0">
                <a:effectLst>
                  <a:outerShdw blurRad="38100" dist="38100" dir="2700000" algn="tl">
                    <a:srgbClr val="000000">
                      <a:alpha val="43137"/>
                    </a:srgbClr>
                  </a:outerShdw>
                </a:effectLst>
              </a:rPr>
              <a:t>Top spin CD</a:t>
            </a:r>
          </a:p>
          <a:p>
            <a:pPr algn="justLow" rtl="1"/>
            <a:r>
              <a:rPr lang="ar-DZ" sz="1900" b="1" dirty="0" smtClean="0"/>
              <a:t>يستعمل الدوران العلوي المضاد للدوران على نحو متزايد مع تطوير اللاعب </a:t>
            </a:r>
            <a:r>
              <a:rPr lang="ar-DZ" sz="1900" b="1" dirty="0" err="1" smtClean="0"/>
              <a:t>و</a:t>
            </a:r>
            <a:r>
              <a:rPr lang="ar-DZ" sz="1900" b="1" dirty="0" smtClean="0"/>
              <a:t> يختص بالدوران العلوي مقابل الكرة ذات الدوران العلوي للمنافس، يمكن أداء الدوران المضاد بعيدا عن الطاولة أثناء هبوط الكرة أو بالقرب من الطاولة مباشرة بعد الارتداد</a:t>
            </a:r>
            <a:endParaRPr lang="fr-FR" sz="1900" b="1" dirty="0"/>
          </a:p>
        </p:txBody>
      </p:sp>
      <p:sp>
        <p:nvSpPr>
          <p:cNvPr id="15" name="ZoneTexte 14"/>
          <p:cNvSpPr txBox="1"/>
          <p:nvPr/>
        </p:nvSpPr>
        <p:spPr>
          <a:xfrm>
            <a:off x="0" y="2532185"/>
            <a:ext cx="2166425" cy="4370427"/>
          </a:xfrm>
          <a:prstGeom prst="rect">
            <a:avLst/>
          </a:prstGeom>
          <a:noFill/>
        </p:spPr>
        <p:txBody>
          <a:bodyPr wrap="square" rtlCol="0">
            <a:spAutoFit/>
          </a:bodyPr>
          <a:lstStyle/>
          <a:p>
            <a:pPr lvl="0" algn="justLow" rtl="1"/>
            <a:r>
              <a:rPr lang="ar-DZ" sz="2000" b="1" dirty="0" smtClean="0"/>
              <a:t>ضربة الدوران العلوي بالوجه الخلفي </a:t>
            </a:r>
            <a:r>
              <a:rPr lang="fr-FR" sz="2000" b="1" dirty="0" smtClean="0"/>
              <a:t>Top spin RV</a:t>
            </a:r>
            <a:r>
              <a:rPr lang="ar-DZ" sz="2000" b="1" dirty="0" smtClean="0"/>
              <a:t>:</a:t>
            </a:r>
            <a:endParaRPr lang="fr-FR" sz="2000" dirty="0" smtClean="0"/>
          </a:p>
          <a:p>
            <a:pPr algn="justLow" rtl="1"/>
            <a:r>
              <a:rPr lang="ar-DZ" sz="2000" dirty="0" smtClean="0"/>
              <a:t>تنفذ ضربة </a:t>
            </a:r>
            <a:r>
              <a:rPr lang="ar-DZ" sz="2000" dirty="0" err="1" smtClean="0"/>
              <a:t>الدورانية</a:t>
            </a:r>
            <a:r>
              <a:rPr lang="ar-DZ" sz="2000" dirty="0" smtClean="0"/>
              <a:t> بالوجه الخلفي بصفة أساسية باستخدام الساعد </a:t>
            </a:r>
            <a:r>
              <a:rPr lang="ar-DZ" sz="2000" dirty="0" err="1" smtClean="0"/>
              <a:t>و</a:t>
            </a:r>
            <a:r>
              <a:rPr lang="ar-DZ" sz="2000" dirty="0" smtClean="0"/>
              <a:t> الرسغ مع حركة الوسط </a:t>
            </a:r>
            <a:r>
              <a:rPr lang="ar-DZ" sz="2000" dirty="0" err="1" smtClean="0"/>
              <a:t>و</a:t>
            </a:r>
            <a:r>
              <a:rPr lang="ar-DZ" sz="2000" dirty="0" smtClean="0"/>
              <a:t> الأرداف حيث يتم نقل وزن الجسم بالحد الأدنى </a:t>
            </a:r>
            <a:r>
              <a:rPr lang="ar-DZ" sz="2000" dirty="0" err="1" smtClean="0"/>
              <a:t>و</a:t>
            </a:r>
            <a:r>
              <a:rPr lang="ar-DZ" sz="2000" dirty="0" smtClean="0"/>
              <a:t> ذلك نتيجة للوضع المحايد (الأقدام على استقامة واحدة ) من أمام الجسم</a:t>
            </a:r>
            <a:r>
              <a:rPr lang="ar-DZ" dirty="0" smtClean="0"/>
              <a:t>.</a:t>
            </a:r>
            <a:endParaRPr lang="fr-FR" dirty="0" smtClean="0"/>
          </a:p>
          <a:p>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to="" calcmode="lin" valueType="num">
                                      <p:cBhvr>
                                        <p:cTn id="10" dur="1" fill="hold"/>
                                        <p:tgtEl>
                                          <p:spTgt spid="7"/>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to="" calcmode="lin" valueType="num">
                                      <p:cBhvr>
                                        <p:cTn id="16" dur="1" fill="hold"/>
                                        <p:tgtEl>
                                          <p:spTgt spid="8"/>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to="" calcmode="lin" valueType="num">
                                      <p:cBhvr>
                                        <p:cTn id="19" dur="1" fill="hold"/>
                                        <p:tgtEl>
                                          <p:spTgt spid="6"/>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to="" calcmode="lin" valueType="num">
                                      <p:cBhvr>
                                        <p:cTn id="22" dur="1" fill="hold"/>
                                        <p:tgtEl>
                                          <p:spTgt spid="10"/>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to="" calcmode="lin" valueType="num">
                                      <p:cBhvr>
                                        <p:cTn id="25" dur="1" fill="hold"/>
                                        <p:tgtEl>
                                          <p:spTgt spid="11"/>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to="" calcmode="lin" valueType="num">
                                      <p:cBhvr>
                                        <p:cTn id="28" dur="1" fill="hold"/>
                                        <p:tgtEl>
                                          <p:spTgt spid="12"/>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to="" calcmode="lin" valueType="num">
                                      <p:cBhvr>
                                        <p:cTn id="31" dur="1" fill="hold"/>
                                        <p:tgtEl>
                                          <p:spTgt spid="13"/>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10" grpId="0" animBg="1"/>
      <p:bldP spid="11" grpId="0"/>
      <p:bldP spid="12" grpId="0"/>
      <p:bldP spid="13"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an vers le bas 3"/>
          <p:cNvSpPr/>
          <p:nvPr/>
        </p:nvSpPr>
        <p:spPr>
          <a:xfrm>
            <a:off x="3066757" y="56268"/>
            <a:ext cx="3488788" cy="858129"/>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rgbClr val="FFFFFF"/>
                </a:solidFill>
                <a:effectLst>
                  <a:outerShdw blurRad="38100" dist="38100" dir="2700000" algn="tl">
                    <a:srgbClr val="000000">
                      <a:alpha val="43137"/>
                    </a:srgbClr>
                  </a:outerShdw>
                </a:effectLst>
              </a:rPr>
              <a:t>الفصل</a:t>
            </a:r>
            <a:r>
              <a:rPr lang="ar-DZ" sz="2400" b="1" dirty="0" smtClean="0">
                <a:solidFill>
                  <a:srgbClr val="FFFFFF"/>
                </a:solidFill>
              </a:rPr>
              <a:t> </a:t>
            </a:r>
            <a:r>
              <a:rPr lang="ar-DZ" sz="2400" b="1" dirty="0" smtClean="0">
                <a:solidFill>
                  <a:srgbClr val="FFFFFF"/>
                </a:solidFill>
                <a:effectLst>
                  <a:outerShdw blurRad="38100" dist="38100" dir="2700000" algn="tl">
                    <a:srgbClr val="000000">
                      <a:alpha val="43137"/>
                    </a:srgbClr>
                  </a:outerShdw>
                </a:effectLst>
              </a:rPr>
              <a:t>السادس</a:t>
            </a:r>
            <a:endParaRPr lang="fr-FR" sz="2400" b="1" dirty="0">
              <a:solidFill>
                <a:srgbClr val="FFFFFF"/>
              </a:solidFill>
              <a:effectLst>
                <a:outerShdw blurRad="38100" dist="38100" dir="2700000" algn="tl">
                  <a:srgbClr val="000000">
                    <a:alpha val="43137"/>
                  </a:srgbClr>
                </a:outerShdw>
              </a:effectLst>
            </a:endParaRPr>
          </a:p>
        </p:txBody>
      </p:sp>
      <p:sp>
        <p:nvSpPr>
          <p:cNvPr id="6" name="Flèche vers le bas 5"/>
          <p:cNvSpPr/>
          <p:nvPr/>
        </p:nvSpPr>
        <p:spPr>
          <a:xfrm>
            <a:off x="3446583" y="928463"/>
            <a:ext cx="2757266" cy="8581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r>
              <a:rPr lang="ar-DZ" sz="2000" b="1" dirty="0" smtClean="0">
                <a:solidFill>
                  <a:srgbClr val="FFFFFF"/>
                </a:solidFill>
              </a:rPr>
              <a:t>تحليل </a:t>
            </a:r>
            <a:r>
              <a:rPr lang="ar-DZ" sz="2000" b="1" dirty="0" err="1" smtClean="0">
                <a:solidFill>
                  <a:srgbClr val="FFFFFF"/>
                </a:solidFill>
              </a:rPr>
              <a:t>و</a:t>
            </a:r>
            <a:r>
              <a:rPr lang="ar-DZ" sz="2000" b="1" dirty="0" smtClean="0">
                <a:solidFill>
                  <a:srgbClr val="FFFFFF"/>
                </a:solidFill>
              </a:rPr>
              <a:t> مناقشة النتائج</a:t>
            </a:r>
            <a:endParaRPr lang="fr-FR" sz="2000" b="1" dirty="0">
              <a:solidFill>
                <a:srgbClr val="FFFFFF"/>
              </a:solidFill>
            </a:endParaRPr>
          </a:p>
        </p:txBody>
      </p:sp>
      <p:sp>
        <p:nvSpPr>
          <p:cNvPr id="7" name="ZoneTexte 6"/>
          <p:cNvSpPr txBox="1"/>
          <p:nvPr/>
        </p:nvSpPr>
        <p:spPr>
          <a:xfrm>
            <a:off x="239151" y="1814730"/>
            <a:ext cx="8679766" cy="830997"/>
          </a:xfrm>
          <a:prstGeom prst="rect">
            <a:avLst/>
          </a:prstGeom>
          <a:noFill/>
        </p:spPr>
        <p:txBody>
          <a:bodyPr wrap="square" rtlCol="0">
            <a:spAutoFit/>
          </a:bodyPr>
          <a:lstStyle/>
          <a:p>
            <a:pPr algn="justLow" rtl="1"/>
            <a:r>
              <a:rPr lang="ar-DZ" sz="2400" b="1" dirty="0" smtClean="0">
                <a:effectLst>
                  <a:outerShdw blurRad="38100" dist="38100" dir="2700000" algn="tl">
                    <a:srgbClr val="000000">
                      <a:alpha val="43137"/>
                    </a:srgbClr>
                  </a:outerShdw>
                </a:effectLst>
              </a:rPr>
              <a:t>1- نتائج اختبار60 </a:t>
            </a:r>
            <a:r>
              <a:rPr lang="ar-DZ" sz="2400" b="1" dirty="0" err="1" smtClean="0">
                <a:effectLst>
                  <a:outerShdw blurRad="38100" dist="38100" dir="2700000" algn="tl">
                    <a:srgbClr val="000000">
                      <a:alpha val="43137"/>
                    </a:srgbClr>
                  </a:outerShdw>
                </a:effectLst>
              </a:rPr>
              <a:t>ض</a:t>
            </a:r>
            <a:r>
              <a:rPr lang="ar-DZ" sz="2400" b="1" dirty="0" smtClean="0">
                <a:effectLst>
                  <a:outerShdw blurRad="38100" dist="38100" dir="2700000" algn="tl">
                    <a:srgbClr val="000000">
                      <a:alpha val="43137"/>
                    </a:srgbClr>
                  </a:outerShdw>
                </a:effectLst>
              </a:rPr>
              <a:t>/1د في الاختبار </a:t>
            </a:r>
            <a:r>
              <a:rPr lang="ar-DZ" sz="2400" b="1" dirty="0" err="1" smtClean="0">
                <a:effectLst>
                  <a:outerShdw blurRad="38100" dist="38100" dir="2700000" algn="tl">
                    <a:srgbClr val="000000">
                      <a:alpha val="43137"/>
                    </a:srgbClr>
                  </a:outerShdw>
                </a:effectLst>
              </a:rPr>
              <a:t>البعدي</a:t>
            </a:r>
            <a:r>
              <a:rPr lang="ar-DZ" sz="2400" b="1" dirty="0" smtClean="0">
                <a:effectLst>
                  <a:outerShdw blurRad="38100" dist="38100" dir="2700000" algn="tl">
                    <a:srgbClr val="000000">
                      <a:alpha val="43137"/>
                    </a:srgbClr>
                  </a:outerShdw>
                </a:effectLst>
              </a:rPr>
              <a:t> بين المجموعتين  التجريبية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الضابطة في مهارة </a:t>
            </a:r>
            <a:r>
              <a:rPr lang="fr-FR" sz="2400" b="1" dirty="0" smtClean="0">
                <a:effectLst>
                  <a:outerShdw blurRad="38100" dist="38100" dir="2700000" algn="tl">
                    <a:srgbClr val="000000">
                      <a:alpha val="43137"/>
                    </a:srgbClr>
                  </a:outerShdw>
                </a:effectLst>
              </a:rPr>
              <a:t>.</a:t>
            </a:r>
            <a:r>
              <a:rPr lang="en-ZA" sz="2400" b="1" dirty="0" smtClean="0">
                <a:effectLst>
                  <a:outerShdw blurRad="38100" dist="38100" dir="2700000" algn="tl">
                    <a:srgbClr val="000000">
                      <a:alpha val="43137"/>
                    </a:srgbClr>
                  </a:outerShdw>
                </a:effectLst>
              </a:rPr>
              <a:t>CD</a:t>
            </a:r>
            <a:endParaRPr lang="fr-FR" sz="2400" dirty="0">
              <a:effectLst>
                <a:outerShdw blurRad="38100" dist="38100" dir="2700000" algn="tl">
                  <a:srgbClr val="000000">
                    <a:alpha val="43137"/>
                  </a:srgbClr>
                </a:outerShdw>
              </a:effectLst>
            </a:endParaRPr>
          </a:p>
        </p:txBody>
      </p:sp>
      <p:sp>
        <p:nvSpPr>
          <p:cNvPr id="9" name="Organigramme : Processus 8"/>
          <p:cNvSpPr/>
          <p:nvPr/>
        </p:nvSpPr>
        <p:spPr>
          <a:xfrm>
            <a:off x="239149" y="2672861"/>
            <a:ext cx="8637563" cy="2447779"/>
          </a:xfrm>
          <a:prstGeom prst="flowChartProcess">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886265" y="5387926"/>
            <a:ext cx="7202658" cy="1477328"/>
          </a:xfrm>
          <a:prstGeom prst="rect">
            <a:avLst/>
          </a:prstGeom>
          <a:noFill/>
        </p:spPr>
        <p:txBody>
          <a:bodyPr wrap="square" rtlCol="0">
            <a:spAutoFit/>
          </a:bodyPr>
          <a:lstStyle/>
          <a:p>
            <a:pPr algn="ctr" rtl="1"/>
            <a:r>
              <a:rPr lang="ar-SA" sz="2400" b="1" dirty="0" smtClean="0"/>
              <a:t>جدول رقم (13)</a:t>
            </a:r>
            <a:r>
              <a:rPr lang="ar-SA" sz="2400" dirty="0" smtClean="0"/>
              <a:t>:</a:t>
            </a:r>
            <a:r>
              <a:rPr lang="ar-SA" sz="2400" b="1" dirty="0" smtClean="0"/>
              <a:t>يبين المتوسط الحسابي والانحراف المعياري </a:t>
            </a:r>
            <a:r>
              <a:rPr lang="ar-SA" sz="2400" b="1" dirty="0" err="1" smtClean="0"/>
              <a:t>و</a:t>
            </a:r>
            <a:r>
              <a:rPr lang="ar-SA" sz="2400" b="1" dirty="0" smtClean="0"/>
              <a:t> قيم</a:t>
            </a:r>
            <a:r>
              <a:rPr lang="ar-DZ" sz="2400" b="1" dirty="0" smtClean="0"/>
              <a:t>ة </a:t>
            </a:r>
            <a:r>
              <a:rPr lang="ar-SA" sz="2400" b="1" dirty="0" smtClean="0"/>
              <a:t>"</a:t>
            </a:r>
            <a:r>
              <a:rPr lang="fr-FR" sz="2400" b="1" dirty="0" smtClean="0"/>
              <a:t>t</a:t>
            </a:r>
            <a:r>
              <a:rPr lang="ar-SA" sz="2400" b="1" dirty="0" smtClean="0"/>
              <a:t>"ونوع الدلالة في القياسين </a:t>
            </a:r>
            <a:r>
              <a:rPr lang="ar-SA" sz="2400" b="1" dirty="0" err="1" smtClean="0"/>
              <a:t>البعديين</a:t>
            </a:r>
            <a:r>
              <a:rPr lang="ar-SA" sz="2400" b="1" dirty="0" smtClean="0"/>
              <a:t> للمجموعتين الضابطة </a:t>
            </a:r>
            <a:r>
              <a:rPr lang="ar-DZ" sz="2400" b="1" dirty="0" smtClean="0"/>
              <a:t> </a:t>
            </a:r>
            <a:r>
              <a:rPr lang="ar-SA" sz="2400" b="1" dirty="0" smtClean="0"/>
              <a:t>و</a:t>
            </a:r>
            <a:r>
              <a:rPr lang="ar-DZ" sz="2400" b="1" dirty="0" smtClean="0"/>
              <a:t>ا</a:t>
            </a:r>
            <a:r>
              <a:rPr lang="ar-SA" sz="2400" b="1" dirty="0" smtClean="0"/>
              <a:t>لتجريبية في اختبار </a:t>
            </a:r>
            <a:r>
              <a:rPr lang="ar-DZ" sz="2400" b="1" dirty="0" smtClean="0"/>
              <a:t>الضربة المستقيمة بالوجه الأمامي</a:t>
            </a:r>
            <a:r>
              <a:rPr lang="fr-FR" sz="2400" b="1" dirty="0" smtClean="0"/>
              <a:t>CD</a:t>
            </a:r>
            <a:endParaRPr lang="fr-FR" sz="2400" dirty="0" smtClean="0"/>
          </a:p>
          <a:p>
            <a:endParaRPr lang="fr-FR"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to="" calcmode="lin" valueType="num">
                                      <p:cBhvr>
                                        <p:cTn id="17" dur="1" fill="hold"/>
                                        <p:tgtEl>
                                          <p:spTgt spid="7"/>
                                        </p:tgtEl>
                                        <p:attrNameLst>
                                          <p:attrName/>
                                        </p:attrNameLst>
                                      </p:cBhvr>
                                    </p:anim>
                                  </p:childTnLst>
                                </p:cTn>
                              </p:par>
                              <p:par>
                                <p:cTn id="18" presetID="24"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to="" calcmode="lin" valueType="num">
                                      <p:cBhvr>
                                        <p:cTn id="20" dur="1" fill="hold"/>
                                        <p:tgtEl>
                                          <p:spTgt spid="9"/>
                                        </p:tgtEl>
                                        <p:attrNameLst>
                                          <p:attrName/>
                                        </p:attrNameLst>
                                      </p:cBhvr>
                                    </p:anim>
                                  </p:childTnLst>
                                </p:cTn>
                              </p:par>
                              <p:par>
                                <p:cTn id="21" presetID="24"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to="" calcmode="lin" valueType="num">
                                      <p:cBhvr>
                                        <p:cTn id="23"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9" grpId="0" animBg="1"/>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93895" y="323557"/>
            <a:ext cx="8145194" cy="1107996"/>
          </a:xfrm>
          <a:prstGeom prst="rect">
            <a:avLst/>
          </a:prstGeom>
          <a:noFill/>
        </p:spPr>
        <p:txBody>
          <a:bodyPr wrap="square" rtlCol="0">
            <a:spAutoFit/>
          </a:bodyPr>
          <a:lstStyle/>
          <a:p>
            <a:pPr algn="justLow" rtl="1"/>
            <a:r>
              <a:rPr lang="ar-DZ" sz="2400" b="1" dirty="0" smtClean="0">
                <a:effectLst>
                  <a:outerShdw blurRad="38100" dist="38100" dir="2700000" algn="tl">
                    <a:srgbClr val="000000">
                      <a:alpha val="43137"/>
                    </a:srgbClr>
                  </a:outerShdw>
                </a:effectLst>
              </a:rPr>
              <a:t>2- نتائج اختبار60 </a:t>
            </a:r>
            <a:r>
              <a:rPr lang="ar-DZ" sz="2400" b="1" dirty="0" err="1" smtClean="0">
                <a:effectLst>
                  <a:outerShdw blurRad="38100" dist="38100" dir="2700000" algn="tl">
                    <a:srgbClr val="000000">
                      <a:alpha val="43137"/>
                    </a:srgbClr>
                  </a:outerShdw>
                </a:effectLst>
              </a:rPr>
              <a:t>ض</a:t>
            </a:r>
            <a:r>
              <a:rPr lang="ar-DZ" sz="2400" b="1" dirty="0" smtClean="0">
                <a:effectLst>
                  <a:outerShdw blurRad="38100" dist="38100" dir="2700000" algn="tl">
                    <a:srgbClr val="000000">
                      <a:alpha val="43137"/>
                    </a:srgbClr>
                  </a:outerShdw>
                </a:effectLst>
              </a:rPr>
              <a:t>/1د في الاختبار </a:t>
            </a:r>
            <a:r>
              <a:rPr lang="ar-DZ" sz="2400" b="1" dirty="0" err="1" smtClean="0">
                <a:effectLst>
                  <a:outerShdw blurRad="38100" dist="38100" dir="2700000" algn="tl">
                    <a:srgbClr val="000000">
                      <a:alpha val="43137"/>
                    </a:srgbClr>
                  </a:outerShdw>
                </a:effectLst>
              </a:rPr>
              <a:t>البعدي</a:t>
            </a:r>
            <a:r>
              <a:rPr lang="ar-DZ" sz="2400" b="1" dirty="0" smtClean="0">
                <a:effectLst>
                  <a:outerShdw blurRad="38100" dist="38100" dir="2700000" algn="tl">
                    <a:srgbClr val="000000">
                      <a:alpha val="43137"/>
                    </a:srgbClr>
                  </a:outerShdw>
                </a:effectLst>
              </a:rPr>
              <a:t> بين المجموعتين  التجريبية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الضابطة في مهارة  </a:t>
            </a:r>
            <a:r>
              <a:rPr lang="fr-FR" sz="2400" b="1" dirty="0" smtClean="0">
                <a:effectLst>
                  <a:outerShdw blurRad="38100" dist="38100" dir="2700000" algn="tl">
                    <a:srgbClr val="000000">
                      <a:alpha val="43137"/>
                    </a:srgbClr>
                  </a:outerShdw>
                </a:effectLst>
              </a:rPr>
              <a:t>RV </a:t>
            </a:r>
            <a:endParaRPr lang="fr-FR" sz="2400" dirty="0" smtClean="0">
              <a:effectLst>
                <a:outerShdw blurRad="38100" dist="38100" dir="2700000" algn="tl">
                  <a:srgbClr val="000000">
                    <a:alpha val="43137"/>
                  </a:srgbClr>
                </a:outerShdw>
              </a:effectLst>
            </a:endParaRPr>
          </a:p>
          <a:p>
            <a:endParaRPr lang="fr-FR" dirty="0"/>
          </a:p>
        </p:txBody>
      </p:sp>
      <p:sp>
        <p:nvSpPr>
          <p:cNvPr id="6" name="Rectangle 5"/>
          <p:cNvSpPr/>
          <p:nvPr/>
        </p:nvSpPr>
        <p:spPr>
          <a:xfrm>
            <a:off x="534572" y="1659988"/>
            <a:ext cx="8088923" cy="2391507"/>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492370" y="4178095"/>
            <a:ext cx="7807569" cy="1477328"/>
          </a:xfrm>
          <a:prstGeom prst="rect">
            <a:avLst/>
          </a:prstGeom>
          <a:noFill/>
        </p:spPr>
        <p:txBody>
          <a:bodyPr wrap="square" rtlCol="0">
            <a:spAutoFit/>
          </a:bodyPr>
          <a:lstStyle/>
          <a:p>
            <a:pPr algn="ctr" rtl="1"/>
            <a:r>
              <a:rPr lang="ar-SA" sz="2400" b="1" dirty="0" smtClean="0"/>
              <a:t>جدول رقم (14)</a:t>
            </a:r>
            <a:r>
              <a:rPr lang="ar-SA" sz="2400" dirty="0" smtClean="0"/>
              <a:t>:</a:t>
            </a:r>
            <a:r>
              <a:rPr lang="ar-SA" sz="2400" b="1" dirty="0" smtClean="0"/>
              <a:t>يبين المتوسط الحسابي والانحراف المعياري </a:t>
            </a:r>
            <a:r>
              <a:rPr lang="ar-SA" sz="2400" b="1" dirty="0" err="1" smtClean="0"/>
              <a:t>و</a:t>
            </a:r>
            <a:r>
              <a:rPr lang="ar-SA" sz="2400" b="1" dirty="0" smtClean="0"/>
              <a:t> قيمة "</a:t>
            </a:r>
            <a:r>
              <a:rPr lang="fr-FR" sz="2400" b="1" dirty="0" smtClean="0"/>
              <a:t>t</a:t>
            </a:r>
            <a:r>
              <a:rPr lang="ar-SA" sz="2400" b="1" dirty="0" smtClean="0"/>
              <a:t>"ونوع الدلالة في القياسين </a:t>
            </a:r>
            <a:r>
              <a:rPr lang="ar-SA" sz="2400" b="1" dirty="0" err="1" smtClean="0"/>
              <a:t>البعديين</a:t>
            </a:r>
            <a:r>
              <a:rPr lang="ar-SA" sz="2400" b="1" dirty="0" smtClean="0"/>
              <a:t> للمجموعتين الضابطة </a:t>
            </a:r>
            <a:r>
              <a:rPr lang="ar-SA" sz="2400" b="1" dirty="0" err="1" smtClean="0"/>
              <a:t>و</a:t>
            </a:r>
            <a:r>
              <a:rPr lang="ar-SA" sz="2400" b="1" dirty="0" smtClean="0"/>
              <a:t> التجريبية في اختبار </a:t>
            </a:r>
            <a:r>
              <a:rPr lang="ar-DZ" sz="2400" b="1" dirty="0" smtClean="0"/>
              <a:t>الضربة المستقيمة بالوجه الخلفي</a:t>
            </a:r>
            <a:r>
              <a:rPr lang="fr-FR" sz="2400" b="1" dirty="0" smtClean="0"/>
              <a:t>RV</a:t>
            </a:r>
            <a:endParaRPr lang="fr-FR" sz="2400" dirty="0" smtClean="0"/>
          </a:p>
          <a:p>
            <a:endParaRPr lang="fr-FR" dirty="0"/>
          </a:p>
        </p:txBody>
      </p:sp>
      <p:sp>
        <p:nvSpPr>
          <p:cNvPr id="8" name="ZoneTexte 7"/>
          <p:cNvSpPr txBox="1"/>
          <p:nvPr/>
        </p:nvSpPr>
        <p:spPr>
          <a:xfrm>
            <a:off x="801858" y="5500464"/>
            <a:ext cx="7441810" cy="1477328"/>
          </a:xfrm>
          <a:prstGeom prst="rect">
            <a:avLst/>
          </a:prstGeom>
          <a:noFill/>
        </p:spPr>
        <p:txBody>
          <a:bodyPr wrap="square" rtlCol="0">
            <a:spAutoFit/>
          </a:bodyPr>
          <a:lstStyle/>
          <a:p>
            <a:pPr algn="justLow" rtl="1"/>
            <a:r>
              <a:rPr lang="ar-DZ" sz="2400" dirty="0" smtClean="0"/>
              <a:t>و منه استنتجنا </a:t>
            </a:r>
            <a:r>
              <a:rPr lang="ar-SA" sz="2400" dirty="0" smtClean="0"/>
              <a:t>وجود فروق ذات دلالة إحصائية بين القياسين </a:t>
            </a:r>
            <a:r>
              <a:rPr lang="ar-SA" sz="2400" dirty="0" err="1" smtClean="0"/>
              <a:t>البعديين</a:t>
            </a:r>
            <a:r>
              <a:rPr lang="ar-SA" sz="2400" dirty="0" smtClean="0"/>
              <a:t> لاختبار الضربة المستقيمة بالوجه الخلفي بين المجموعتين الضابطة والتجريبية ، </a:t>
            </a:r>
            <a:r>
              <a:rPr lang="ar-SA" sz="2400" dirty="0" err="1" smtClean="0"/>
              <a:t>و</a:t>
            </a:r>
            <a:r>
              <a:rPr lang="ar-SA" sz="2400" dirty="0" smtClean="0"/>
              <a:t> لصالح المجموعة التجريبية.</a:t>
            </a:r>
            <a:endParaRPr lang="fr-FR" sz="2400" dirty="0" smtClean="0"/>
          </a:p>
          <a:p>
            <a:pPr algn="r" rtl="1"/>
            <a:endParaRPr lang="fr-FR"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to="" calcmode="lin" valueType="num">
                                      <p:cBhvr>
                                        <p:cTn id="16"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464235" y="365760"/>
            <a:ext cx="8342140" cy="707886"/>
          </a:xfrm>
          <a:prstGeom prst="rect">
            <a:avLst/>
          </a:prstGeom>
          <a:noFill/>
        </p:spPr>
        <p:txBody>
          <a:bodyPr wrap="square" rtlCol="0">
            <a:spAutoFit/>
          </a:bodyPr>
          <a:lstStyle/>
          <a:p>
            <a:pPr algn="r" rtl="1"/>
            <a:r>
              <a:rPr lang="ar-DZ" sz="2000" b="1" dirty="0" smtClean="0"/>
              <a:t>3- نتائج اختبار60 </a:t>
            </a:r>
            <a:r>
              <a:rPr lang="ar-DZ" sz="2000" b="1" dirty="0" err="1" smtClean="0"/>
              <a:t>ض</a:t>
            </a:r>
            <a:r>
              <a:rPr lang="ar-DZ" sz="2000" b="1" dirty="0" smtClean="0"/>
              <a:t>/1د في الاختبار </a:t>
            </a:r>
            <a:r>
              <a:rPr lang="ar-DZ" sz="2000" b="1" dirty="0" err="1" smtClean="0"/>
              <a:t>البعدي</a:t>
            </a:r>
            <a:r>
              <a:rPr lang="ar-DZ" sz="2000" b="1" dirty="0" smtClean="0"/>
              <a:t> بين المجموعتين  التجريبية </a:t>
            </a:r>
            <a:r>
              <a:rPr lang="ar-DZ" sz="2000" b="1" dirty="0" err="1" smtClean="0"/>
              <a:t>و</a:t>
            </a:r>
            <a:r>
              <a:rPr lang="ar-DZ" sz="2000" b="1" dirty="0" smtClean="0"/>
              <a:t> الضابطة في مهارة </a:t>
            </a:r>
            <a:r>
              <a:rPr lang="fr-FR" sz="2000" b="1" dirty="0" smtClean="0"/>
              <a:t>. Top spin CD </a:t>
            </a:r>
            <a:endParaRPr lang="fr-FR" sz="2000" dirty="0"/>
          </a:p>
        </p:txBody>
      </p:sp>
      <p:sp>
        <p:nvSpPr>
          <p:cNvPr id="5" name="Organigramme : Processus 4"/>
          <p:cNvSpPr/>
          <p:nvPr/>
        </p:nvSpPr>
        <p:spPr>
          <a:xfrm>
            <a:off x="717453" y="1336431"/>
            <a:ext cx="7906044" cy="2180492"/>
          </a:xfrm>
          <a:prstGeom prst="flowChartProcess">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1195754" y="3784209"/>
            <a:ext cx="7216726" cy="1200329"/>
          </a:xfrm>
          <a:prstGeom prst="rect">
            <a:avLst/>
          </a:prstGeom>
          <a:noFill/>
        </p:spPr>
        <p:txBody>
          <a:bodyPr wrap="square" rtlCol="0">
            <a:spAutoFit/>
          </a:bodyPr>
          <a:lstStyle/>
          <a:p>
            <a:pPr algn="ctr" rtl="1"/>
            <a:r>
              <a:rPr lang="ar-SA" sz="2400" b="1" dirty="0" smtClean="0"/>
              <a:t>جدول رقم (15):يبين المتوسط الحسابي والانحراف المعياري </a:t>
            </a:r>
            <a:r>
              <a:rPr lang="ar-SA" sz="2400" b="1" dirty="0" err="1" smtClean="0"/>
              <a:t>و</a:t>
            </a:r>
            <a:r>
              <a:rPr lang="ar-SA" sz="2400" b="1" dirty="0" smtClean="0"/>
              <a:t> قيمة "</a:t>
            </a:r>
            <a:r>
              <a:rPr lang="fr-FR" sz="2400" b="1" dirty="0" smtClean="0"/>
              <a:t>t</a:t>
            </a:r>
            <a:r>
              <a:rPr lang="ar-SA" sz="2400" b="1" dirty="0" smtClean="0"/>
              <a:t>"ونوع الدلالة في القياس </a:t>
            </a:r>
            <a:r>
              <a:rPr lang="ar-SA" sz="2400" b="1" dirty="0" err="1" smtClean="0"/>
              <a:t>البعديين</a:t>
            </a:r>
            <a:r>
              <a:rPr lang="ar-SA" sz="2400" b="1" dirty="0" smtClean="0"/>
              <a:t> للمجموعتين الضابطة </a:t>
            </a:r>
            <a:r>
              <a:rPr lang="ar-SA" sz="2400" b="1" dirty="0" err="1" smtClean="0"/>
              <a:t>و</a:t>
            </a:r>
            <a:r>
              <a:rPr lang="ar-SA" sz="2400" b="1" dirty="0" smtClean="0"/>
              <a:t> التجريبية في اختبار </a:t>
            </a:r>
            <a:r>
              <a:rPr lang="ar-DZ" sz="2400" b="1" dirty="0" smtClean="0"/>
              <a:t>ضربة الدوران العلوي بالوجه الأمامي </a:t>
            </a:r>
            <a:r>
              <a:rPr lang="fr-FR" sz="2400" b="1" dirty="0" smtClean="0"/>
              <a:t>Top spin CD</a:t>
            </a:r>
            <a:endParaRPr lang="fr-FR" sz="2400" b="1" dirty="0"/>
          </a:p>
        </p:txBody>
      </p:sp>
      <p:sp>
        <p:nvSpPr>
          <p:cNvPr id="7" name="ZoneTexte 6"/>
          <p:cNvSpPr txBox="1"/>
          <p:nvPr/>
        </p:nvSpPr>
        <p:spPr>
          <a:xfrm>
            <a:off x="1111348" y="5120640"/>
            <a:ext cx="7090117" cy="1477328"/>
          </a:xfrm>
          <a:prstGeom prst="rect">
            <a:avLst/>
          </a:prstGeom>
          <a:noFill/>
        </p:spPr>
        <p:txBody>
          <a:bodyPr wrap="square" rtlCol="0">
            <a:spAutoFit/>
          </a:bodyPr>
          <a:lstStyle/>
          <a:p>
            <a:pPr algn="justLow" rtl="1"/>
            <a:r>
              <a:rPr lang="ar-DZ" sz="2400" dirty="0" smtClean="0"/>
              <a:t>و منه استنتجنا </a:t>
            </a:r>
            <a:r>
              <a:rPr lang="ar-SA" sz="2400" dirty="0" smtClean="0"/>
              <a:t>وجود فروق ذات دلالة إحصائية بين القياسين </a:t>
            </a:r>
            <a:r>
              <a:rPr lang="ar-SA" sz="2400" dirty="0" err="1" smtClean="0"/>
              <a:t>البعديين</a:t>
            </a:r>
            <a:r>
              <a:rPr lang="ar-SA" sz="2400" dirty="0" smtClean="0"/>
              <a:t> لاختبار ضربة الدوران العلوي بالوجه الأمامي بين المجموعتين الضابطة والتجريبية، </a:t>
            </a:r>
            <a:r>
              <a:rPr lang="ar-SA" sz="2400" dirty="0" err="1" smtClean="0"/>
              <a:t>و</a:t>
            </a:r>
            <a:r>
              <a:rPr lang="ar-SA" sz="2400" dirty="0" smtClean="0"/>
              <a:t> لصالح المجموعة التجريبية.</a:t>
            </a:r>
            <a:endParaRPr lang="fr-FR" sz="2400" dirty="0" smtClean="0"/>
          </a:p>
          <a:p>
            <a:pPr algn="r" rtl="1"/>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75249" y="337625"/>
            <a:ext cx="8187397" cy="1107996"/>
          </a:xfrm>
          <a:prstGeom prst="rect">
            <a:avLst/>
          </a:prstGeom>
          <a:noFill/>
        </p:spPr>
        <p:txBody>
          <a:bodyPr wrap="square" rtlCol="0">
            <a:spAutoFit/>
          </a:bodyPr>
          <a:lstStyle/>
          <a:p>
            <a:pPr algn="justLow" rtl="1"/>
            <a:r>
              <a:rPr lang="ar-DZ" sz="2400" b="1" dirty="0" smtClean="0"/>
              <a:t>نتائج اختبار60 </a:t>
            </a:r>
            <a:r>
              <a:rPr lang="ar-DZ" sz="2400" b="1" dirty="0" err="1" smtClean="0"/>
              <a:t>ض</a:t>
            </a:r>
            <a:r>
              <a:rPr lang="ar-DZ" sz="2400" b="1" dirty="0" smtClean="0"/>
              <a:t>/1د في الاختبار </a:t>
            </a:r>
            <a:r>
              <a:rPr lang="ar-DZ" sz="2400" b="1" dirty="0" err="1" smtClean="0"/>
              <a:t>البعدي</a:t>
            </a:r>
            <a:r>
              <a:rPr lang="ar-DZ" sz="2400" b="1" dirty="0" smtClean="0"/>
              <a:t> بين المجموعتين  التجريبية </a:t>
            </a:r>
            <a:r>
              <a:rPr lang="ar-DZ" sz="2400" b="1" dirty="0" err="1" smtClean="0"/>
              <a:t>و</a:t>
            </a:r>
            <a:r>
              <a:rPr lang="ar-DZ" sz="2400" b="1" dirty="0" smtClean="0"/>
              <a:t> الضابطة في مهارة </a:t>
            </a:r>
            <a:r>
              <a:rPr lang="fr-FR" sz="2400" b="1" dirty="0" smtClean="0"/>
              <a:t>. Top spin RV </a:t>
            </a:r>
            <a:endParaRPr lang="fr-FR" sz="2400" dirty="0" smtClean="0"/>
          </a:p>
          <a:p>
            <a:endParaRPr lang="fr-FR" dirty="0"/>
          </a:p>
        </p:txBody>
      </p:sp>
      <p:sp>
        <p:nvSpPr>
          <p:cNvPr id="5" name="Organigramme : Processus 4"/>
          <p:cNvSpPr/>
          <p:nvPr/>
        </p:nvSpPr>
        <p:spPr>
          <a:xfrm>
            <a:off x="745588" y="1350498"/>
            <a:ext cx="7920110" cy="2166425"/>
          </a:xfrm>
          <a:prstGeom prst="flowChartProcess">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787791" y="3727938"/>
            <a:ext cx="7455877" cy="1477328"/>
          </a:xfrm>
          <a:prstGeom prst="rect">
            <a:avLst/>
          </a:prstGeom>
          <a:noFill/>
        </p:spPr>
        <p:txBody>
          <a:bodyPr wrap="square" rtlCol="0">
            <a:spAutoFit/>
          </a:bodyPr>
          <a:lstStyle/>
          <a:p>
            <a:pPr algn="ctr" rtl="1"/>
            <a:r>
              <a:rPr lang="ar-SA" sz="2400" b="1" dirty="0" smtClean="0"/>
              <a:t>جدول رقم (16)</a:t>
            </a:r>
            <a:r>
              <a:rPr lang="ar-SA" sz="2400" dirty="0" smtClean="0"/>
              <a:t>:</a:t>
            </a:r>
            <a:r>
              <a:rPr lang="ar-SA" sz="2400" b="1" dirty="0" smtClean="0"/>
              <a:t>يبين المتوسط الحسابي والانحراف المعياري </a:t>
            </a:r>
            <a:r>
              <a:rPr lang="ar-SA" sz="2400" b="1" dirty="0" err="1" smtClean="0"/>
              <a:t>و</a:t>
            </a:r>
            <a:r>
              <a:rPr lang="ar-SA" sz="2400" b="1" dirty="0" smtClean="0"/>
              <a:t> قيمة "</a:t>
            </a:r>
            <a:r>
              <a:rPr lang="fr-FR" sz="2400" b="1" dirty="0" smtClean="0"/>
              <a:t>t</a:t>
            </a:r>
            <a:r>
              <a:rPr lang="ar-SA" sz="2400" b="1" dirty="0" smtClean="0"/>
              <a:t>"ونوع الدلالة في القياس </a:t>
            </a:r>
            <a:r>
              <a:rPr lang="ar-SA" sz="2400" b="1" dirty="0" err="1" smtClean="0"/>
              <a:t>البعديين</a:t>
            </a:r>
            <a:r>
              <a:rPr lang="ar-SA" sz="2400" b="1" dirty="0" smtClean="0"/>
              <a:t> للمجموعتين الضابطة </a:t>
            </a:r>
            <a:r>
              <a:rPr lang="ar-SA" sz="2400" b="1" dirty="0" err="1" smtClean="0"/>
              <a:t>و</a:t>
            </a:r>
            <a:r>
              <a:rPr lang="ar-SA" sz="2400" b="1" dirty="0" smtClean="0"/>
              <a:t> التجريبية في اختبار </a:t>
            </a:r>
            <a:r>
              <a:rPr lang="ar-DZ" sz="2400" b="1" dirty="0" smtClean="0"/>
              <a:t>ضربة الدوران العلوي بالوجه الخلفي </a:t>
            </a:r>
            <a:r>
              <a:rPr lang="fr-FR" sz="2400" b="1" dirty="0" smtClean="0"/>
              <a:t>Top spin RV</a:t>
            </a:r>
            <a:r>
              <a:rPr lang="ar-SA" sz="2400" b="1" dirty="0" smtClean="0"/>
              <a:t>.</a:t>
            </a:r>
            <a:endParaRPr lang="fr-FR" sz="2400" dirty="0" smtClean="0"/>
          </a:p>
          <a:p>
            <a:endParaRPr lang="fr-FR" dirty="0"/>
          </a:p>
        </p:txBody>
      </p:sp>
      <p:sp>
        <p:nvSpPr>
          <p:cNvPr id="7" name="ZoneTexte 6"/>
          <p:cNvSpPr txBox="1"/>
          <p:nvPr/>
        </p:nvSpPr>
        <p:spPr>
          <a:xfrm>
            <a:off x="928468" y="5022166"/>
            <a:ext cx="7343335" cy="1477328"/>
          </a:xfrm>
          <a:prstGeom prst="rect">
            <a:avLst/>
          </a:prstGeom>
          <a:noFill/>
        </p:spPr>
        <p:txBody>
          <a:bodyPr wrap="square" rtlCol="0">
            <a:spAutoFit/>
          </a:bodyPr>
          <a:lstStyle/>
          <a:p>
            <a:pPr algn="justLow" rtl="1"/>
            <a:r>
              <a:rPr lang="ar-DZ" sz="2400" dirty="0" smtClean="0"/>
              <a:t>وهذا ما يدل على </a:t>
            </a:r>
            <a:r>
              <a:rPr lang="ar-SA" sz="2400" dirty="0" smtClean="0"/>
              <a:t>وجود فروق ذات دلالة إحصائية بين القياسين </a:t>
            </a:r>
            <a:r>
              <a:rPr lang="ar-SA" sz="2400" dirty="0" err="1" smtClean="0"/>
              <a:t>البعديين</a:t>
            </a:r>
            <a:r>
              <a:rPr lang="ar-SA" sz="2400" dirty="0" smtClean="0"/>
              <a:t> لاختبار ضربة الدوران العلوي بالوجه الخلفي بين المجموعتين الضابطة والتجريبية،</a:t>
            </a:r>
            <a:endParaRPr lang="fr-FR" sz="2400" dirty="0" smtClean="0"/>
          </a:p>
          <a:p>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rganigramme : Alternative 3"/>
          <p:cNvSpPr/>
          <p:nvPr/>
        </p:nvSpPr>
        <p:spPr>
          <a:xfrm>
            <a:off x="1378634" y="126605"/>
            <a:ext cx="6175717" cy="94254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b="1" dirty="0" smtClean="0">
                <a:solidFill>
                  <a:srgbClr val="FFFFFF"/>
                </a:solidFill>
              </a:rPr>
              <a:t>عرض ومناقشة النتائج في ضوء الفرضيات</a:t>
            </a:r>
            <a:endParaRPr lang="fr-FR" sz="2800" dirty="0">
              <a:solidFill>
                <a:srgbClr val="FFFFFF"/>
              </a:solidFill>
            </a:endParaRPr>
          </a:p>
        </p:txBody>
      </p:sp>
      <p:sp>
        <p:nvSpPr>
          <p:cNvPr id="5" name="ZoneTexte 4"/>
          <p:cNvSpPr txBox="1"/>
          <p:nvPr/>
        </p:nvSpPr>
        <p:spPr>
          <a:xfrm>
            <a:off x="253218" y="1336431"/>
            <a:ext cx="8665699" cy="5601533"/>
          </a:xfrm>
          <a:prstGeom prst="rect">
            <a:avLst/>
          </a:prstGeom>
          <a:noFill/>
        </p:spPr>
        <p:txBody>
          <a:bodyPr wrap="square" rtlCol="0">
            <a:spAutoFit/>
          </a:bodyPr>
          <a:lstStyle/>
          <a:p>
            <a:pPr algn="justLow" rtl="1"/>
            <a:r>
              <a:rPr lang="ar-DZ" sz="2000" b="1" u="sng" dirty="0" smtClean="0"/>
              <a:t>الفرضية الأولى</a:t>
            </a:r>
            <a:r>
              <a:rPr lang="ar-DZ" sz="2000" b="1" dirty="0" smtClean="0"/>
              <a:t>: </a:t>
            </a:r>
            <a:r>
              <a:rPr lang="ar-DZ" sz="2000" dirty="0" smtClean="0">
                <a:effectLst>
                  <a:outerShdw blurRad="38100" dist="38100" dir="2700000" algn="tl">
                    <a:srgbClr val="000000">
                      <a:alpha val="43137"/>
                    </a:srgbClr>
                  </a:outerShdw>
                </a:effectLst>
              </a:rPr>
              <a:t>توجد فروق ذات دلالة إحصائية بين الاختبار القبلي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(لصالح الاختبار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للمجموعة التجريبية في اختبار 60 </a:t>
            </a:r>
            <a:r>
              <a:rPr lang="ar-DZ" sz="2000" dirty="0" err="1" smtClean="0">
                <a:effectLst>
                  <a:outerShdw blurRad="38100" dist="38100" dir="2700000" algn="tl">
                    <a:srgbClr val="000000">
                      <a:alpha val="43137"/>
                    </a:srgbClr>
                  </a:outerShdw>
                </a:effectLst>
              </a:rPr>
              <a:t>ض</a:t>
            </a:r>
            <a:r>
              <a:rPr lang="ar-DZ" sz="2000" dirty="0" smtClean="0">
                <a:effectLst>
                  <a:outerShdw blurRad="38100" dist="38100" dir="2700000" algn="tl">
                    <a:srgbClr val="000000">
                      <a:alpha val="43137"/>
                    </a:srgbClr>
                  </a:outerShdw>
                </a:effectLst>
              </a:rPr>
              <a:t>/ 1 </a:t>
            </a:r>
            <a:r>
              <a:rPr lang="ar-DZ" sz="2000" dirty="0" err="1" smtClean="0">
                <a:effectLst>
                  <a:outerShdw blurRad="38100" dist="38100" dir="2700000" algn="tl">
                    <a:srgbClr val="000000">
                      <a:alpha val="43137"/>
                    </a:srgbClr>
                  </a:outerShdw>
                </a:effectLst>
              </a:rPr>
              <a:t>د</a:t>
            </a:r>
            <a:r>
              <a:rPr lang="ar-DZ" sz="2000" dirty="0" smtClean="0">
                <a:effectLst>
                  <a:outerShdw blurRad="38100" dist="38100" dir="2700000" algn="tl">
                    <a:srgbClr val="000000">
                      <a:alpha val="43137"/>
                    </a:srgbClr>
                  </a:outerShdw>
                </a:effectLst>
              </a:rPr>
              <a:t> لمهارتي الضربتين المستقيمة بالوجه الأمامي </a:t>
            </a:r>
            <a:r>
              <a:rPr lang="fr-FR" sz="2000" dirty="0" smtClean="0">
                <a:effectLst>
                  <a:outerShdw blurRad="38100" dist="38100" dir="2700000" algn="tl">
                    <a:srgbClr val="000000">
                      <a:alpha val="43137"/>
                    </a:srgbClr>
                  </a:outerShdw>
                </a:effectLst>
              </a:rPr>
              <a:t>CD </a:t>
            </a:r>
            <a:r>
              <a:rPr lang="ar-DZ" sz="2000" dirty="0" smtClean="0">
                <a:effectLst>
                  <a:outerShdw blurRad="38100" dist="38100" dir="2700000" algn="tl">
                    <a:srgbClr val="000000">
                      <a:alpha val="43137"/>
                    </a:srgbClr>
                  </a:outerShdw>
                </a:effectLst>
              </a:rPr>
              <a:t>و بالوجه الخلفي</a:t>
            </a:r>
            <a:r>
              <a:rPr lang="en-ZA" sz="2000" dirty="0" smtClean="0">
                <a:effectLst>
                  <a:outerShdw blurRad="38100" dist="38100" dir="2700000" algn="tl">
                    <a:srgbClr val="000000">
                      <a:alpha val="43137"/>
                    </a:srgbClr>
                  </a:outerShdw>
                </a:effectLst>
              </a:rPr>
              <a:t>RV </a:t>
            </a:r>
            <a:r>
              <a:rPr lang="ar-DZ" sz="2000" dirty="0" smtClean="0">
                <a:effectLst>
                  <a:outerShdw blurRad="38100" dist="38100" dir="2700000" algn="tl">
                    <a:srgbClr val="000000">
                      <a:alpha val="43137"/>
                    </a:srgbClr>
                  </a:outerShdw>
                </a:effectLst>
              </a:rPr>
              <a:t>.</a:t>
            </a:r>
            <a:endParaRPr lang="fr-FR" sz="2000" dirty="0" smtClean="0">
              <a:effectLst>
                <a:outerShdw blurRad="38100" dist="38100" dir="2700000" algn="tl">
                  <a:srgbClr val="000000">
                    <a:alpha val="43137"/>
                  </a:srgbClr>
                </a:outerShdw>
              </a:effectLst>
            </a:endParaRPr>
          </a:p>
          <a:p>
            <a:pPr lvl="0" algn="justLow" rtl="1"/>
            <a:r>
              <a:rPr lang="ar-DZ" sz="2000" b="1" u="sng" dirty="0" smtClean="0"/>
              <a:t>مهارة: </a:t>
            </a:r>
            <a:r>
              <a:rPr lang="fr-FR" sz="2000" b="1" u="sng" dirty="0" smtClean="0"/>
              <a:t>CD</a:t>
            </a:r>
            <a:endParaRPr lang="fr-FR" sz="2000" dirty="0" smtClean="0"/>
          </a:p>
          <a:p>
            <a:pPr algn="justLow" rtl="1"/>
            <a:r>
              <a:rPr lang="ar-DZ" sz="2000" dirty="0" smtClean="0"/>
              <a:t> </a:t>
            </a:r>
            <a:r>
              <a:rPr lang="ar-DZ" sz="2000" dirty="0" smtClean="0">
                <a:effectLst>
                  <a:outerShdw blurRad="38100" dist="38100" dir="2700000" algn="tl">
                    <a:srgbClr val="000000">
                      <a:alpha val="43137"/>
                    </a:srgbClr>
                  </a:outerShdw>
                </a:effectLst>
              </a:rPr>
              <a:t>يتضح من خلال الجدول رقم (</a:t>
            </a:r>
            <a:r>
              <a:rPr lang="fr-FR" sz="2000" dirty="0" smtClean="0">
                <a:effectLst>
                  <a:outerShdw blurRad="38100" dist="38100" dir="2700000" algn="tl">
                    <a:srgbClr val="000000">
                      <a:alpha val="43137"/>
                    </a:srgbClr>
                  </a:outerShdw>
                </a:effectLst>
              </a:rPr>
              <a:t>13</a:t>
            </a:r>
            <a:r>
              <a:rPr lang="ar-DZ" sz="2000" dirty="0" smtClean="0">
                <a:effectLst>
                  <a:outerShdw blurRad="38100" dist="38100" dir="2700000" algn="tl">
                    <a:srgbClr val="000000">
                      <a:alpha val="43137"/>
                    </a:srgbClr>
                  </a:outerShdw>
                </a:effectLst>
              </a:rPr>
              <a:t>) أنه توجد فروق ذات دلالة إحصائية بين الاختبار القبلي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و لصالح الاختبار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للمجموعة التجريبية حيث قدرت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المحسوبة </a:t>
            </a:r>
            <a:r>
              <a:rPr lang="ar-DZ" sz="2000" dirty="0" err="1" smtClean="0">
                <a:effectLst>
                  <a:outerShdw blurRad="38100" dist="38100" dir="2700000" algn="tl">
                    <a:srgbClr val="000000">
                      <a:alpha val="43137"/>
                    </a:srgbClr>
                  </a:outerShdw>
                </a:effectLst>
              </a:rPr>
              <a:t>بـ</a:t>
            </a:r>
            <a:r>
              <a:rPr lang="ar-DZ" sz="2000" dirty="0" smtClean="0">
                <a:effectLst>
                  <a:outerShdw blurRad="38100" dist="38100" dir="2700000" algn="tl">
                    <a:srgbClr val="000000">
                      <a:alpha val="43137"/>
                    </a:srgbClr>
                  </a:outerShdw>
                </a:effectLst>
              </a:rPr>
              <a:t> </a:t>
            </a:r>
            <a:r>
              <a:rPr lang="fr-FR" sz="2000" dirty="0" smtClean="0">
                <a:effectLst>
                  <a:outerShdw blurRad="38100" dist="38100" dir="2700000" algn="tl">
                    <a:srgbClr val="000000">
                      <a:alpha val="43137"/>
                    </a:srgbClr>
                  </a:outerShdw>
                </a:effectLst>
              </a:rPr>
              <a:t>08.55</a:t>
            </a:r>
            <a:r>
              <a:rPr lang="ar-DZ" sz="2000" dirty="0" smtClean="0">
                <a:effectLst>
                  <a:outerShdw blurRad="38100" dist="38100" dir="2700000" algn="tl">
                    <a:srgbClr val="000000">
                      <a:alpha val="43137"/>
                    </a:srgbClr>
                  </a:outerShdw>
                </a:effectLst>
              </a:rPr>
              <a:t> و هي أكبر من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الجدولية</a:t>
            </a:r>
            <a:r>
              <a:rPr lang="ar-DZ" sz="2000" dirty="0" smtClean="0">
                <a:effectLst>
                  <a:outerShdw blurRad="38100" dist="38100" dir="2700000" algn="tl">
                    <a:srgbClr val="000000">
                      <a:alpha val="43137"/>
                    </a:srgbClr>
                  </a:outerShdw>
                </a:effectLst>
              </a:rPr>
              <a:t> 2.17 عند درجة حرية 12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مستوى دلالة 0,05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هذا ما يدل على أنه هناك تحسن كبير في اكتساب هذه المهارة،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يعزو الباحث هذا إلى استخدام جهاز </a:t>
            </a:r>
            <a:r>
              <a:rPr lang="ar-DZ" sz="2000" dirty="0" err="1" smtClean="0">
                <a:effectLst>
                  <a:outerShdw blurRad="38100" dist="38100" dir="2700000" algn="tl">
                    <a:srgbClr val="000000">
                      <a:alpha val="43137"/>
                    </a:srgbClr>
                  </a:outerShdw>
                </a:effectLst>
              </a:rPr>
              <a:t>الروبو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بونغ</a:t>
            </a:r>
            <a:r>
              <a:rPr lang="ar-DZ" sz="2000" dirty="0" smtClean="0">
                <a:effectLst>
                  <a:outerShdw blurRad="38100" dist="38100" dir="2700000" algn="tl">
                    <a:srgbClr val="000000">
                      <a:alpha val="43137"/>
                    </a:srgbClr>
                  </a:outerShdw>
                </a:effectLst>
              </a:rPr>
              <a:t> في التدريبات التي خضعت لها المجموعة التجريبية.</a:t>
            </a:r>
            <a:endParaRPr lang="fr-FR" sz="2000" dirty="0" smtClean="0">
              <a:effectLst>
                <a:outerShdw blurRad="38100" dist="38100" dir="2700000" algn="tl">
                  <a:srgbClr val="000000">
                    <a:alpha val="43137"/>
                  </a:srgbClr>
                </a:outerShdw>
              </a:effectLst>
            </a:endParaRPr>
          </a:p>
          <a:p>
            <a:pPr algn="justLow" rtl="1"/>
            <a:r>
              <a:rPr lang="ar-DZ" sz="2000" dirty="0" smtClean="0">
                <a:effectLst>
                  <a:outerShdw blurRad="38100" dist="38100" dir="2700000" algn="tl">
                    <a:srgbClr val="000000">
                      <a:alpha val="43137"/>
                    </a:srgbClr>
                  </a:outerShdw>
                </a:effectLst>
              </a:rPr>
              <a:t>ومن المعلوم أن مهارة التصويب تحتاج إلى التوقع الصحيح،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توقع لمسافة الأداء بحاسة النظر لإعطاء التقدير السليم إلى الجهاز العصبي لإيصال الإشارة العصبية إلى العضلات العاملة لتبسيط القوة المناسبة وتوفر قدرة عالية للجهاز العصبي الذي يلعب دورا مهما في توفير الانقباضات العضلية المشاركة في الأداء وكذلك تنظيم وتوفير الحركة المناسبة   </a:t>
            </a:r>
            <a:endParaRPr lang="fr-FR" sz="2000" dirty="0" smtClean="0">
              <a:effectLst>
                <a:outerShdw blurRad="38100" dist="38100" dir="2700000" algn="tl">
                  <a:srgbClr val="000000">
                    <a:alpha val="43137"/>
                  </a:srgbClr>
                </a:outerShdw>
              </a:effectLst>
            </a:endParaRPr>
          </a:p>
          <a:p>
            <a:pPr lvl="0" algn="justLow" rtl="1"/>
            <a:r>
              <a:rPr lang="ar-SA" sz="2000" b="1" u="sng" dirty="0" smtClean="0"/>
              <a:t>مهارة: </a:t>
            </a:r>
            <a:r>
              <a:rPr lang="fr-FR" sz="2000" b="1" u="sng" dirty="0" smtClean="0"/>
              <a:t>RV</a:t>
            </a:r>
            <a:endParaRPr lang="fr-FR" sz="2000" dirty="0" smtClean="0"/>
          </a:p>
          <a:p>
            <a:pPr algn="justLow" rtl="1"/>
            <a:r>
              <a:rPr lang="ar-DZ" sz="2000" dirty="0" smtClean="0">
                <a:effectLst>
                  <a:outerShdw blurRad="38100" dist="38100" dir="2700000" algn="tl">
                    <a:srgbClr val="000000">
                      <a:alpha val="43137"/>
                    </a:srgbClr>
                  </a:outerShdw>
                </a:effectLst>
              </a:rPr>
              <a:t>يتضح من خلال الجدول رقم (</a:t>
            </a:r>
            <a:r>
              <a:rPr lang="fr-FR" sz="2000" dirty="0" smtClean="0">
                <a:effectLst>
                  <a:outerShdw blurRad="38100" dist="38100" dir="2700000" algn="tl">
                    <a:srgbClr val="000000">
                      <a:alpha val="43137"/>
                    </a:srgbClr>
                  </a:outerShdw>
                </a:effectLst>
              </a:rPr>
              <a:t>14</a:t>
            </a:r>
            <a:r>
              <a:rPr lang="ar-DZ" sz="2000" dirty="0" smtClean="0">
                <a:effectLst>
                  <a:outerShdw blurRad="38100" dist="38100" dir="2700000" algn="tl">
                    <a:srgbClr val="000000">
                      <a:alpha val="43137"/>
                    </a:srgbClr>
                  </a:outerShdw>
                </a:effectLst>
              </a:rPr>
              <a:t>) أنه توجد فروق ذات دلالة إحصائية بين الاختبار القبلي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و لصالح الاختبار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للمجموعة التجريبية حيث قدرت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المحسوبة </a:t>
            </a:r>
            <a:r>
              <a:rPr lang="ar-DZ" sz="2000" dirty="0" err="1" smtClean="0">
                <a:effectLst>
                  <a:outerShdw blurRad="38100" dist="38100" dir="2700000" algn="tl">
                    <a:srgbClr val="000000">
                      <a:alpha val="43137"/>
                    </a:srgbClr>
                  </a:outerShdw>
                </a:effectLst>
              </a:rPr>
              <a:t>بـ</a:t>
            </a:r>
            <a:r>
              <a:rPr lang="ar-DZ" sz="2000" dirty="0" smtClean="0">
                <a:effectLst>
                  <a:outerShdw blurRad="38100" dist="38100" dir="2700000" algn="tl">
                    <a:srgbClr val="000000">
                      <a:alpha val="43137"/>
                    </a:srgbClr>
                  </a:outerShdw>
                </a:effectLst>
              </a:rPr>
              <a:t> 12.09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هي أكبر من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الجدولية</a:t>
            </a:r>
            <a:r>
              <a:rPr lang="ar-DZ" sz="2000" dirty="0" smtClean="0">
                <a:effectLst>
                  <a:outerShdw blurRad="38100" dist="38100" dir="2700000" algn="tl">
                    <a:srgbClr val="000000">
                      <a:alpha val="43137"/>
                    </a:srgbClr>
                  </a:outerShdw>
                </a:effectLst>
              </a:rPr>
              <a:t> 2.17 عند درجة حرية 12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مستوى دلالة 0,05</a:t>
            </a:r>
            <a:endParaRPr lang="fr-FR" sz="2000" dirty="0" smtClean="0">
              <a:effectLst>
                <a:outerShdw blurRad="38100" dist="38100" dir="2700000" algn="tl">
                  <a:srgbClr val="000000">
                    <a:alpha val="43137"/>
                  </a:srgbClr>
                </a:outerShdw>
              </a:effectLst>
            </a:endParaRPr>
          </a:p>
          <a:p>
            <a:endParaRPr lang="fr-FR"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68816" y="42200"/>
            <a:ext cx="8750105" cy="2185214"/>
          </a:xfrm>
          <a:prstGeom prst="rect">
            <a:avLst/>
          </a:prstGeom>
          <a:noFill/>
        </p:spPr>
        <p:txBody>
          <a:bodyPr wrap="square" rtlCol="0">
            <a:spAutoFit/>
          </a:bodyPr>
          <a:lstStyle/>
          <a:p>
            <a:pPr algn="justLow" rtl="1"/>
            <a:r>
              <a:rPr lang="ar-DZ" sz="2000" dirty="0" smtClean="0">
                <a:effectLst>
                  <a:outerShdw blurRad="38100" dist="38100" dir="2700000" algn="tl">
                    <a:srgbClr val="000000">
                      <a:alpha val="43137"/>
                    </a:srgbClr>
                  </a:outerShdw>
                </a:effectLst>
              </a:rPr>
              <a:t>و هذا ما يدل على أنه هناك تحسن كبير في اكتساب هذه المهارة،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يعزو الباحث هذا إلى استخدام جهاز </a:t>
            </a:r>
            <a:r>
              <a:rPr lang="ar-DZ" sz="2000" dirty="0" err="1" smtClean="0">
                <a:effectLst>
                  <a:outerShdw blurRad="38100" dist="38100" dir="2700000" algn="tl">
                    <a:srgbClr val="000000">
                      <a:alpha val="43137"/>
                    </a:srgbClr>
                  </a:outerShdw>
                </a:effectLst>
              </a:rPr>
              <a:t>الروبو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بونغ</a:t>
            </a:r>
            <a:r>
              <a:rPr lang="ar-DZ" sz="2000" dirty="0" smtClean="0">
                <a:effectLst>
                  <a:outerShdw blurRad="38100" dist="38100" dir="2700000" algn="tl">
                    <a:srgbClr val="000000">
                      <a:alpha val="43137"/>
                    </a:srgbClr>
                  </a:outerShdw>
                </a:effectLst>
              </a:rPr>
              <a:t> في التدريبات التي خضعت لها المجموعة التجريبية.  </a:t>
            </a:r>
            <a:endParaRPr lang="fr-FR" sz="2000" dirty="0" smtClean="0">
              <a:effectLst>
                <a:outerShdw blurRad="38100" dist="38100" dir="2700000" algn="tl">
                  <a:srgbClr val="000000">
                    <a:alpha val="43137"/>
                  </a:srgbClr>
                </a:outerShdw>
              </a:effectLst>
            </a:endParaRPr>
          </a:p>
          <a:p>
            <a:pPr lvl="0" algn="justLow" rtl="1"/>
            <a:r>
              <a:rPr lang="ar-DZ" sz="2000" dirty="0" smtClean="0">
                <a:effectLst>
                  <a:outerShdw blurRad="38100" dist="38100" dir="2700000" algn="tl">
                    <a:srgbClr val="000000">
                      <a:alpha val="43137"/>
                    </a:srgbClr>
                  </a:outerShdw>
                </a:effectLst>
              </a:rPr>
              <a:t>و من خلال ما سبق يمكننا القول أن الفرضية الفرعية الأولى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القائلة:  </a:t>
            </a:r>
            <a:r>
              <a:rPr lang="ar-MA" sz="2000" dirty="0" smtClean="0">
                <a:effectLst>
                  <a:outerShdw blurRad="38100" dist="38100" dir="2700000" algn="tl">
                    <a:srgbClr val="000000">
                      <a:alpha val="43137"/>
                    </a:srgbClr>
                  </a:outerShdw>
                </a:effectLst>
              </a:rPr>
              <a:t>توجد فروق ذات دلالة إحصائية بين الاختبار القبلي </a:t>
            </a:r>
            <a:r>
              <a:rPr lang="ar-MA" sz="2000" dirty="0" err="1" smtClean="0">
                <a:effectLst>
                  <a:outerShdw blurRad="38100" dist="38100" dir="2700000" algn="tl">
                    <a:srgbClr val="000000">
                      <a:alpha val="43137"/>
                    </a:srgbClr>
                  </a:outerShdw>
                </a:effectLst>
              </a:rPr>
              <a:t>و</a:t>
            </a:r>
            <a:r>
              <a:rPr lang="ar-MA" sz="2000" dirty="0" smtClean="0">
                <a:effectLst>
                  <a:outerShdw blurRad="38100" dist="38100" dir="2700000" algn="tl">
                    <a:srgbClr val="000000">
                      <a:alpha val="43137"/>
                    </a:srgbClr>
                  </a:outerShdw>
                </a:effectLst>
              </a:rPr>
              <a:t> </a:t>
            </a:r>
            <a:r>
              <a:rPr lang="ar-MA" sz="2000" dirty="0" err="1" smtClean="0">
                <a:effectLst>
                  <a:outerShdw blurRad="38100" dist="38100" dir="2700000" algn="tl">
                    <a:srgbClr val="000000">
                      <a:alpha val="43137"/>
                    </a:srgbClr>
                  </a:outerShdw>
                </a:effectLst>
              </a:rPr>
              <a:t>البعدي</a:t>
            </a:r>
            <a:r>
              <a:rPr lang="ar-MA" sz="2000" dirty="0" smtClean="0">
                <a:effectLst>
                  <a:outerShdw blurRad="38100" dist="38100" dir="2700000" algn="tl">
                    <a:srgbClr val="000000">
                      <a:alpha val="43137"/>
                    </a:srgbClr>
                  </a:outerShdw>
                </a:effectLst>
              </a:rPr>
              <a:t> </a:t>
            </a:r>
            <a:r>
              <a:rPr lang="ar-DZ" sz="2000" dirty="0" smtClean="0">
                <a:effectLst>
                  <a:outerShdw blurRad="38100" dist="38100" dir="2700000" algn="tl">
                    <a:srgbClr val="000000">
                      <a:alpha val="43137"/>
                    </a:srgbClr>
                  </a:outerShdw>
                </a:effectLst>
              </a:rPr>
              <a:t>لصالح الاختبار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في اختبار 60 </a:t>
            </a:r>
            <a:r>
              <a:rPr lang="ar-DZ" sz="2000" dirty="0" err="1" smtClean="0">
                <a:effectLst>
                  <a:outerShdw blurRad="38100" dist="38100" dir="2700000" algn="tl">
                    <a:srgbClr val="000000">
                      <a:alpha val="43137"/>
                    </a:srgbClr>
                  </a:outerShdw>
                </a:effectLst>
              </a:rPr>
              <a:t>ض</a:t>
            </a:r>
            <a:r>
              <a:rPr lang="ar-DZ" sz="2000" dirty="0" smtClean="0">
                <a:effectLst>
                  <a:outerShdw blurRad="38100" dist="38100" dir="2700000" algn="tl">
                    <a:srgbClr val="000000">
                      <a:alpha val="43137"/>
                    </a:srgbClr>
                  </a:outerShdw>
                </a:effectLst>
              </a:rPr>
              <a:t>/ 1 </a:t>
            </a:r>
            <a:r>
              <a:rPr lang="ar-DZ" sz="2000" dirty="0" err="1" smtClean="0">
                <a:effectLst>
                  <a:outerShdw blurRad="38100" dist="38100" dir="2700000" algn="tl">
                    <a:srgbClr val="000000">
                      <a:alpha val="43137"/>
                    </a:srgbClr>
                  </a:outerShdw>
                </a:effectLst>
              </a:rPr>
              <a:t>د</a:t>
            </a:r>
            <a:r>
              <a:rPr lang="ar-MA" sz="2000" dirty="0" smtClean="0">
                <a:effectLst>
                  <a:outerShdw blurRad="38100" dist="38100" dir="2700000" algn="tl">
                    <a:srgbClr val="000000">
                      <a:alpha val="43137"/>
                    </a:srgbClr>
                  </a:outerShdw>
                </a:effectLst>
              </a:rPr>
              <a:t> في تعليم مهارتي الضربة المستقيمة بوجه المضرب الأمام</a:t>
            </a:r>
            <a:r>
              <a:rPr lang="fr-FR" sz="2000" dirty="0" smtClean="0">
                <a:effectLst>
                  <a:outerShdw blurRad="38100" dist="38100" dir="2700000" algn="tl">
                    <a:srgbClr val="000000">
                      <a:alpha val="43137"/>
                    </a:srgbClr>
                  </a:outerShdw>
                </a:effectLst>
              </a:rPr>
              <a:t> » « </a:t>
            </a:r>
            <a:r>
              <a:rPr lang="en-ZA" sz="2000" dirty="0" smtClean="0">
                <a:effectLst>
                  <a:outerShdw blurRad="38100" dist="38100" dir="2700000" algn="tl">
                    <a:srgbClr val="000000">
                      <a:alpha val="43137"/>
                    </a:srgbClr>
                  </a:outerShdw>
                </a:effectLst>
              </a:rPr>
              <a:t>Coup </a:t>
            </a:r>
            <a:r>
              <a:rPr lang="en-ZA" sz="2000" dirty="0" err="1" smtClean="0">
                <a:effectLst>
                  <a:outerShdw blurRad="38100" dist="38100" dir="2700000" algn="tl">
                    <a:srgbClr val="000000">
                      <a:alpha val="43137"/>
                    </a:srgbClr>
                  </a:outerShdw>
                </a:effectLst>
              </a:rPr>
              <a:t>Droit</a:t>
            </a:r>
            <a:r>
              <a:rPr lang="ar-MA" sz="2000" dirty="0" smtClean="0">
                <a:effectLst>
                  <a:outerShdw blurRad="38100" dist="38100" dir="2700000" algn="tl">
                    <a:srgbClr val="000000">
                      <a:alpha val="43137"/>
                    </a:srgbClr>
                  </a:outerShdw>
                </a:effectLst>
              </a:rPr>
              <a:t> و بوجه المضرب الخلفي </a:t>
            </a:r>
            <a:r>
              <a:rPr lang="fr-FR" sz="2000" dirty="0" smtClean="0">
                <a:effectLst>
                  <a:outerShdw blurRad="38100" dist="38100" dir="2700000" algn="tl">
                    <a:srgbClr val="000000">
                      <a:alpha val="43137"/>
                    </a:srgbClr>
                  </a:outerShdw>
                </a:effectLst>
              </a:rPr>
              <a:t>« Revers » </a:t>
            </a:r>
            <a:r>
              <a:rPr lang="ar-MA" sz="2000" u="sng" dirty="0" smtClean="0">
                <a:effectLst>
                  <a:outerShdw blurRad="38100" dist="38100" dir="2700000" algn="tl">
                    <a:srgbClr val="000000">
                      <a:alpha val="43137"/>
                    </a:srgbClr>
                  </a:outerShdw>
                </a:effectLst>
              </a:rPr>
              <a:t>قد تحققت</a:t>
            </a:r>
            <a:r>
              <a:rPr lang="ar-MA" sz="2000" dirty="0" smtClean="0">
                <a:effectLst>
                  <a:outerShdw blurRad="38100" dist="38100" dir="2700000" algn="tl">
                    <a:srgbClr val="000000">
                      <a:alpha val="43137"/>
                    </a:srgbClr>
                  </a:outerShdw>
                </a:effectLst>
              </a:rPr>
              <a:t>  </a:t>
            </a:r>
            <a:endParaRPr lang="fr-FR" sz="2000" dirty="0" smtClean="0">
              <a:effectLst>
                <a:outerShdw blurRad="38100" dist="38100" dir="2700000" algn="tl">
                  <a:srgbClr val="000000">
                    <a:alpha val="43137"/>
                  </a:srgbClr>
                </a:outerShdw>
              </a:effectLst>
            </a:endParaRPr>
          </a:p>
          <a:p>
            <a:pPr algn="justLow" rtl="1"/>
            <a:r>
              <a:rPr lang="ar-DZ" dirty="0" smtClean="0">
                <a:effectLst>
                  <a:outerShdw blurRad="38100" dist="38100" dir="2700000" algn="tl">
                    <a:srgbClr val="000000">
                      <a:alpha val="43137"/>
                    </a:srgbClr>
                  </a:outerShdw>
                </a:effectLst>
              </a:rPr>
              <a:t> </a:t>
            </a:r>
            <a:endParaRPr lang="fr-FR" dirty="0" smtClean="0">
              <a:effectLst>
                <a:outerShdw blurRad="38100" dist="38100" dir="2700000" algn="tl">
                  <a:srgbClr val="000000">
                    <a:alpha val="43137"/>
                  </a:srgbClr>
                </a:outerShdw>
              </a:effectLst>
            </a:endParaRPr>
          </a:p>
          <a:p>
            <a:endParaRPr lang="fr-FR" dirty="0"/>
          </a:p>
        </p:txBody>
      </p:sp>
      <p:sp>
        <p:nvSpPr>
          <p:cNvPr id="5" name="ZoneTexte 4"/>
          <p:cNvSpPr txBox="1"/>
          <p:nvPr/>
        </p:nvSpPr>
        <p:spPr>
          <a:xfrm>
            <a:off x="267286" y="1688119"/>
            <a:ext cx="8609428" cy="1384995"/>
          </a:xfrm>
          <a:prstGeom prst="rect">
            <a:avLst/>
          </a:prstGeom>
          <a:noFill/>
        </p:spPr>
        <p:txBody>
          <a:bodyPr wrap="square" rtlCol="0">
            <a:spAutoFit/>
          </a:bodyPr>
          <a:lstStyle/>
          <a:p>
            <a:pPr algn="justLow" rtl="1"/>
            <a:r>
              <a:rPr lang="ar-DZ" sz="2400" b="1" dirty="0" smtClean="0"/>
              <a:t>الفرضية الثانية</a:t>
            </a:r>
            <a:r>
              <a:rPr lang="ar-DZ" sz="2000" b="1" dirty="0" smtClean="0"/>
              <a:t>: </a:t>
            </a:r>
            <a:r>
              <a:rPr lang="ar-DZ" sz="2000" dirty="0" smtClean="0">
                <a:effectLst>
                  <a:outerShdw blurRad="38100" dist="38100" dir="2700000" algn="tl">
                    <a:srgbClr val="000000">
                      <a:alpha val="43137"/>
                    </a:srgbClr>
                  </a:outerShdw>
                </a:effectLst>
              </a:rPr>
              <a:t>توجد فروق ذات دلالة إحصائية بين الاختبار القبلي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(لصالح الاختبار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للمجموعة التجريبية في اختبار 60 </a:t>
            </a:r>
            <a:r>
              <a:rPr lang="ar-DZ" sz="2000" dirty="0" err="1" smtClean="0">
                <a:effectLst>
                  <a:outerShdw blurRad="38100" dist="38100" dir="2700000" algn="tl">
                    <a:srgbClr val="000000">
                      <a:alpha val="43137"/>
                    </a:srgbClr>
                  </a:outerShdw>
                </a:effectLst>
              </a:rPr>
              <a:t>ض</a:t>
            </a:r>
            <a:r>
              <a:rPr lang="ar-DZ" sz="2000" dirty="0" smtClean="0">
                <a:effectLst>
                  <a:outerShdw blurRad="38100" dist="38100" dir="2700000" algn="tl">
                    <a:srgbClr val="000000">
                      <a:alpha val="43137"/>
                    </a:srgbClr>
                  </a:outerShdw>
                </a:effectLst>
              </a:rPr>
              <a:t>/ 1 </a:t>
            </a:r>
            <a:r>
              <a:rPr lang="ar-DZ" sz="2000" dirty="0" err="1" smtClean="0">
                <a:effectLst>
                  <a:outerShdw blurRad="38100" dist="38100" dir="2700000" algn="tl">
                    <a:srgbClr val="000000">
                      <a:alpha val="43137"/>
                    </a:srgbClr>
                  </a:outerShdw>
                </a:effectLst>
              </a:rPr>
              <a:t>د</a:t>
            </a:r>
            <a:r>
              <a:rPr lang="ar-DZ" sz="2000" dirty="0" smtClean="0">
                <a:effectLst>
                  <a:outerShdw blurRad="38100" dist="38100" dir="2700000" algn="tl">
                    <a:srgbClr val="000000">
                      <a:alpha val="43137"/>
                    </a:srgbClr>
                  </a:outerShdw>
                </a:effectLst>
              </a:rPr>
              <a:t> لمهارتي الضربتين: ضربة دوران العلوي بالوجه الأمامي </a:t>
            </a:r>
            <a:r>
              <a:rPr lang="fr-FR" sz="2000" dirty="0" smtClean="0">
                <a:effectLst>
                  <a:outerShdw blurRad="38100" dist="38100" dir="2700000" algn="tl">
                    <a:srgbClr val="000000">
                      <a:alpha val="43137"/>
                    </a:srgbClr>
                  </a:outerShdw>
                </a:effectLst>
              </a:rPr>
              <a:t>CD Top spin</a:t>
            </a:r>
            <a:r>
              <a:rPr lang="ar-DZ" sz="2000" dirty="0" smtClean="0">
                <a:effectLst>
                  <a:outerShdw blurRad="38100" dist="38100" dir="2700000" algn="tl">
                    <a:srgbClr val="000000">
                      <a:alpha val="43137"/>
                    </a:srgbClr>
                  </a:outerShdw>
                </a:effectLst>
              </a:rPr>
              <a:t>، وضربة الدوران العلوي بالوجه الخلفي</a:t>
            </a:r>
            <a:r>
              <a:rPr lang="en-ZA" sz="2000" dirty="0" smtClean="0">
                <a:effectLst>
                  <a:outerShdw blurRad="38100" dist="38100" dir="2700000" algn="tl">
                    <a:srgbClr val="000000">
                      <a:alpha val="43137"/>
                    </a:srgbClr>
                  </a:outerShdw>
                </a:effectLst>
              </a:rPr>
              <a:t>RV  </a:t>
            </a:r>
            <a:r>
              <a:rPr lang="fr-FR" sz="2000" dirty="0" smtClean="0">
                <a:effectLst>
                  <a:outerShdw blurRad="38100" dist="38100" dir="2700000" algn="tl">
                    <a:srgbClr val="000000">
                      <a:alpha val="43137"/>
                    </a:srgbClr>
                  </a:outerShdw>
                </a:effectLst>
              </a:rPr>
              <a:t>Top spin </a:t>
            </a:r>
            <a:r>
              <a:rPr lang="ar-DZ" sz="2000" dirty="0" smtClean="0">
                <a:effectLst>
                  <a:outerShdw blurRad="38100" dist="38100" dir="2700000" algn="tl">
                    <a:srgbClr val="000000">
                      <a:alpha val="43137"/>
                    </a:srgbClr>
                  </a:outerShdw>
                </a:effectLst>
              </a:rPr>
              <a:t>.</a:t>
            </a:r>
            <a:endParaRPr lang="fr-FR" sz="2000" dirty="0" smtClean="0">
              <a:effectLst>
                <a:outerShdw blurRad="38100" dist="38100" dir="2700000" algn="tl">
                  <a:srgbClr val="000000">
                    <a:alpha val="43137"/>
                  </a:srgbClr>
                </a:outerShdw>
              </a:effectLst>
            </a:endParaRPr>
          </a:p>
          <a:p>
            <a:endParaRPr lang="fr-FR" sz="2000" dirty="0">
              <a:effectLst>
                <a:outerShdw blurRad="38100" dist="38100" dir="2700000" algn="tl">
                  <a:srgbClr val="000000">
                    <a:alpha val="43137"/>
                  </a:srgbClr>
                </a:outerShdw>
              </a:effectLst>
            </a:endParaRPr>
          </a:p>
        </p:txBody>
      </p:sp>
      <p:sp>
        <p:nvSpPr>
          <p:cNvPr id="6" name="ZoneTexte 5"/>
          <p:cNvSpPr txBox="1"/>
          <p:nvPr/>
        </p:nvSpPr>
        <p:spPr>
          <a:xfrm>
            <a:off x="211015" y="2785403"/>
            <a:ext cx="8932985" cy="3754874"/>
          </a:xfrm>
          <a:prstGeom prst="rect">
            <a:avLst/>
          </a:prstGeom>
          <a:noFill/>
        </p:spPr>
        <p:txBody>
          <a:bodyPr wrap="square" rtlCol="0">
            <a:spAutoFit/>
          </a:bodyPr>
          <a:lstStyle/>
          <a:p>
            <a:pPr lvl="0" algn="justLow" rtl="1"/>
            <a:r>
              <a:rPr lang="ar-DZ" sz="2000" b="1" u="sng" dirty="0" smtClean="0"/>
              <a:t>مهارة: </a:t>
            </a:r>
            <a:r>
              <a:rPr lang="fr-FR" sz="2000" b="1" u="sng" dirty="0" smtClean="0"/>
              <a:t>Top spin </a:t>
            </a:r>
            <a:r>
              <a:rPr lang="en-ZA" sz="2000" b="1" u="sng" dirty="0" smtClean="0"/>
              <a:t>Coup </a:t>
            </a:r>
            <a:r>
              <a:rPr lang="en-ZA" sz="2000" b="1" u="sng" dirty="0" err="1" smtClean="0"/>
              <a:t>Droit</a:t>
            </a:r>
            <a:endParaRPr lang="fr-FR" sz="2000" dirty="0" smtClean="0"/>
          </a:p>
          <a:p>
            <a:pPr algn="justLow" rtl="1"/>
            <a:r>
              <a:rPr lang="ar-DZ" sz="2000" dirty="0" smtClean="0">
                <a:effectLst>
                  <a:outerShdw blurRad="38100" dist="38100" dir="2700000" algn="tl">
                    <a:srgbClr val="000000">
                      <a:alpha val="43137"/>
                    </a:srgbClr>
                  </a:outerShdw>
                </a:effectLst>
              </a:rPr>
              <a:t>يتضح من خلال الجدول رقم (</a:t>
            </a:r>
            <a:r>
              <a:rPr lang="fr-FR" sz="2000" dirty="0" smtClean="0">
                <a:effectLst>
                  <a:outerShdw blurRad="38100" dist="38100" dir="2700000" algn="tl">
                    <a:srgbClr val="000000">
                      <a:alpha val="43137"/>
                    </a:srgbClr>
                  </a:outerShdw>
                </a:effectLst>
              </a:rPr>
              <a:t>14</a:t>
            </a:r>
            <a:r>
              <a:rPr lang="ar-DZ" sz="2000" dirty="0" smtClean="0">
                <a:effectLst>
                  <a:outerShdw blurRad="38100" dist="38100" dir="2700000" algn="tl">
                    <a:srgbClr val="000000">
                      <a:alpha val="43137"/>
                    </a:srgbClr>
                  </a:outerShdw>
                </a:effectLst>
              </a:rPr>
              <a:t>) أنه توجد فروق ذات دلالة إحصائية بين الاختبار القبلي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و لصالح الاختبار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للمجموعة التجريبية حيث قدرت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المحسوبة </a:t>
            </a:r>
            <a:r>
              <a:rPr lang="ar-DZ" sz="2000" dirty="0" err="1" smtClean="0">
                <a:effectLst>
                  <a:outerShdw blurRad="38100" dist="38100" dir="2700000" algn="tl">
                    <a:srgbClr val="000000">
                      <a:alpha val="43137"/>
                    </a:srgbClr>
                  </a:outerShdw>
                </a:effectLst>
              </a:rPr>
              <a:t>بـ</a:t>
            </a:r>
            <a:r>
              <a:rPr lang="ar-DZ" sz="2000" dirty="0" smtClean="0">
                <a:effectLst>
                  <a:outerShdw blurRad="38100" dist="38100" dir="2700000" algn="tl">
                    <a:srgbClr val="000000">
                      <a:alpha val="43137"/>
                    </a:srgbClr>
                  </a:outerShdw>
                </a:effectLst>
              </a:rPr>
              <a:t> 32,55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هي أكبر من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الجدولية</a:t>
            </a:r>
            <a:r>
              <a:rPr lang="ar-DZ" sz="2000" dirty="0" smtClean="0">
                <a:effectLst>
                  <a:outerShdw blurRad="38100" dist="38100" dir="2700000" algn="tl">
                    <a:srgbClr val="000000">
                      <a:alpha val="43137"/>
                    </a:srgbClr>
                  </a:outerShdw>
                </a:effectLst>
              </a:rPr>
              <a:t> 2.17 عند درجة حرية 12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مستوى دلالة 0,05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هذا ما يدل على أنه هناك تحسن كبير في اكتساب هذه المهارة،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يعزو الباحث هذا إلى استخدام جهاز </a:t>
            </a:r>
            <a:r>
              <a:rPr lang="ar-DZ" sz="2000" dirty="0" err="1" smtClean="0">
                <a:effectLst>
                  <a:outerShdw blurRad="38100" dist="38100" dir="2700000" algn="tl">
                    <a:srgbClr val="000000">
                      <a:alpha val="43137"/>
                    </a:srgbClr>
                  </a:outerShdw>
                </a:effectLst>
              </a:rPr>
              <a:t>الروبو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بونغ</a:t>
            </a:r>
            <a:r>
              <a:rPr lang="ar-DZ" sz="2000" dirty="0" smtClean="0">
                <a:effectLst>
                  <a:outerShdw blurRad="38100" dist="38100" dir="2700000" algn="tl">
                    <a:srgbClr val="000000">
                      <a:alpha val="43137"/>
                    </a:srgbClr>
                  </a:outerShdw>
                </a:effectLst>
              </a:rPr>
              <a:t> في التدريبات التي خضعت لها المجموعة التجريبية.  </a:t>
            </a:r>
            <a:endParaRPr lang="fr-FR" sz="2000" dirty="0" smtClean="0">
              <a:effectLst>
                <a:outerShdw blurRad="38100" dist="38100" dir="2700000" algn="tl">
                  <a:srgbClr val="000000">
                    <a:alpha val="43137"/>
                  </a:srgbClr>
                </a:outerShdw>
              </a:effectLst>
            </a:endParaRPr>
          </a:p>
          <a:p>
            <a:pPr lvl="0" algn="justLow" rtl="1"/>
            <a:r>
              <a:rPr lang="ar-DZ" sz="2000" b="1" u="sng" dirty="0" smtClean="0"/>
              <a:t>مهارة: </a:t>
            </a:r>
            <a:r>
              <a:rPr lang="fr-FR" sz="2000" b="1" u="sng" dirty="0" smtClean="0"/>
              <a:t>Top spin Revers</a:t>
            </a:r>
            <a:endParaRPr lang="fr-FR" sz="2000" dirty="0" smtClean="0"/>
          </a:p>
          <a:p>
            <a:pPr algn="justLow" rtl="1"/>
            <a:r>
              <a:rPr lang="ar-DZ" sz="2000" dirty="0" smtClean="0">
                <a:effectLst>
                  <a:outerShdw blurRad="38100" dist="38100" dir="2700000" algn="tl">
                    <a:srgbClr val="000000">
                      <a:alpha val="43137"/>
                    </a:srgbClr>
                  </a:outerShdw>
                </a:effectLst>
              </a:rPr>
              <a:t>يتضح من خلال الجدول رقم (</a:t>
            </a:r>
            <a:r>
              <a:rPr lang="fr-FR" sz="2000" dirty="0" smtClean="0">
                <a:effectLst>
                  <a:outerShdw blurRad="38100" dist="38100" dir="2700000" algn="tl">
                    <a:srgbClr val="000000">
                      <a:alpha val="43137"/>
                    </a:srgbClr>
                  </a:outerShdw>
                </a:effectLst>
              </a:rPr>
              <a:t>14</a:t>
            </a:r>
            <a:r>
              <a:rPr lang="ar-DZ" sz="2000" dirty="0" smtClean="0">
                <a:effectLst>
                  <a:outerShdw blurRad="38100" dist="38100" dir="2700000" algn="tl">
                    <a:srgbClr val="000000">
                      <a:alpha val="43137"/>
                    </a:srgbClr>
                  </a:outerShdw>
                </a:effectLst>
              </a:rPr>
              <a:t>) أنه توجد فروق ذات دلالة إحصائية بين الاختبار القبلي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و لصالح الاختبار </a:t>
            </a:r>
            <a:r>
              <a:rPr lang="ar-DZ" sz="2000" dirty="0" err="1" smtClean="0">
                <a:effectLst>
                  <a:outerShdw blurRad="38100" dist="38100" dir="2700000" algn="tl">
                    <a:srgbClr val="000000">
                      <a:alpha val="43137"/>
                    </a:srgbClr>
                  </a:outerShdw>
                </a:effectLst>
              </a:rPr>
              <a:t>البعدي</a:t>
            </a:r>
            <a:r>
              <a:rPr lang="ar-DZ" sz="2000" dirty="0" smtClean="0">
                <a:effectLst>
                  <a:outerShdw blurRad="38100" dist="38100" dir="2700000" algn="tl">
                    <a:srgbClr val="000000">
                      <a:alpha val="43137"/>
                    </a:srgbClr>
                  </a:outerShdw>
                </a:effectLst>
              </a:rPr>
              <a:t> للمجموعة التجريبية حيث قدرت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المحسوبة </a:t>
            </a:r>
            <a:r>
              <a:rPr lang="ar-DZ" sz="2000" dirty="0" err="1" smtClean="0">
                <a:effectLst>
                  <a:outerShdw blurRad="38100" dist="38100" dir="2700000" algn="tl">
                    <a:srgbClr val="000000">
                      <a:alpha val="43137"/>
                    </a:srgbClr>
                  </a:outerShdw>
                </a:effectLst>
              </a:rPr>
              <a:t>بـ</a:t>
            </a:r>
            <a:r>
              <a:rPr lang="ar-DZ" sz="2000" dirty="0" smtClean="0">
                <a:effectLst>
                  <a:outerShdw blurRad="38100" dist="38100" dir="2700000" algn="tl">
                    <a:srgbClr val="000000">
                      <a:alpha val="43137"/>
                    </a:srgbClr>
                  </a:outerShdw>
                </a:effectLst>
              </a:rPr>
              <a:t> 32,55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هي أكبر من "</a:t>
            </a:r>
            <a:r>
              <a:rPr lang="fr-FR" sz="2000" dirty="0" smtClean="0">
                <a:effectLst>
                  <a:outerShdw blurRad="38100" dist="38100" dir="2700000" algn="tl">
                    <a:srgbClr val="000000">
                      <a:alpha val="43137"/>
                    </a:srgbClr>
                  </a:outerShdw>
                </a:effectLst>
              </a:rPr>
              <a:t>t</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الجدولية</a:t>
            </a:r>
            <a:r>
              <a:rPr lang="ar-DZ" sz="2000" dirty="0" smtClean="0">
                <a:effectLst>
                  <a:outerShdw blurRad="38100" dist="38100" dir="2700000" algn="tl">
                    <a:srgbClr val="000000">
                      <a:alpha val="43137"/>
                    </a:srgbClr>
                  </a:outerShdw>
                </a:effectLst>
              </a:rPr>
              <a:t> 2.17 عند درجة حرية 12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مستوى دلالة 0,05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هذا ما يدل على أنه هناك تحسن كبير في اكتساب هذه المهارة،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يعزو الباحث هذا إلى استخدام جهاز </a:t>
            </a:r>
            <a:r>
              <a:rPr lang="ar-DZ" sz="2000" dirty="0" err="1" smtClean="0">
                <a:effectLst>
                  <a:outerShdw blurRad="38100" dist="38100" dir="2700000" algn="tl">
                    <a:srgbClr val="000000">
                      <a:alpha val="43137"/>
                    </a:srgbClr>
                  </a:outerShdw>
                </a:effectLst>
              </a:rPr>
              <a:t>الروبو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بونغ</a:t>
            </a:r>
            <a:r>
              <a:rPr lang="ar-DZ" sz="2000" dirty="0" smtClean="0">
                <a:effectLst>
                  <a:outerShdw blurRad="38100" dist="38100" dir="2700000" algn="tl">
                    <a:srgbClr val="000000">
                      <a:alpha val="43137"/>
                    </a:srgbClr>
                  </a:outerShdw>
                </a:effectLst>
              </a:rPr>
              <a:t> في التدريبات التي خضعت لها المجموعة التجريبية.  </a:t>
            </a:r>
            <a:endParaRPr lang="fr-FR" sz="2000" dirty="0" smtClean="0">
              <a:effectLst>
                <a:outerShdw blurRad="38100" dist="38100" dir="2700000" algn="tl">
                  <a:srgbClr val="000000">
                    <a:alpha val="43137"/>
                  </a:srgbClr>
                </a:outerShdw>
              </a:effectLst>
            </a:endParaRPr>
          </a:p>
          <a:p>
            <a:pPr lvl="0" algn="justLow" rtl="1"/>
            <a:r>
              <a:rPr lang="ar-DZ" sz="2000" dirty="0" smtClean="0">
                <a:effectLst>
                  <a:outerShdw blurRad="38100" dist="38100" dir="2700000" algn="tl">
                    <a:srgbClr val="000000">
                      <a:alpha val="43137"/>
                    </a:srgbClr>
                  </a:outerShdw>
                </a:effectLst>
              </a:rPr>
              <a:t>و من خلال ما سبق يمكننا القول أن الفرضية الفرعية الثانية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القائلة:</a:t>
            </a:r>
            <a:endParaRPr lang="fr-FR" dirty="0" smtClean="0">
              <a:effectLst>
                <a:outerShdw blurRad="38100" dist="38100" dir="2700000" algn="tl">
                  <a:srgbClr val="000000">
                    <a:alpha val="43137"/>
                  </a:srgbClr>
                </a:outerShdw>
              </a:effectLst>
            </a:endParaRPr>
          </a:p>
          <a:p>
            <a:endParaRPr lang="fr-F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rtl="1"/>
            <a:r>
              <a:rPr lang="ar-MA" sz="2000" dirty="0" smtClean="0"/>
              <a:t>توجد فروق ذات دلالة إحصائية بين الاختبار القبلي </a:t>
            </a:r>
            <a:r>
              <a:rPr lang="ar-MA" sz="2000" dirty="0" err="1" smtClean="0"/>
              <a:t>و</a:t>
            </a:r>
            <a:r>
              <a:rPr lang="ar-MA" sz="2000" dirty="0" smtClean="0"/>
              <a:t> </a:t>
            </a:r>
            <a:r>
              <a:rPr lang="ar-MA" sz="2000" dirty="0" err="1" smtClean="0"/>
              <a:t>البعدي</a:t>
            </a:r>
            <a:r>
              <a:rPr lang="ar-MA" sz="2000" dirty="0" smtClean="0"/>
              <a:t> </a:t>
            </a:r>
            <a:r>
              <a:rPr lang="ar-DZ" sz="2000" dirty="0" smtClean="0"/>
              <a:t>لصالح الاختبار </a:t>
            </a:r>
            <a:r>
              <a:rPr lang="ar-DZ" sz="2000" dirty="0" err="1" smtClean="0"/>
              <a:t>البعدي</a:t>
            </a:r>
            <a:r>
              <a:rPr lang="ar-DZ" sz="2000" dirty="0" smtClean="0"/>
              <a:t> في اختبار 60 </a:t>
            </a:r>
            <a:r>
              <a:rPr lang="ar-DZ" sz="2000" dirty="0" err="1" smtClean="0"/>
              <a:t>ض</a:t>
            </a:r>
            <a:r>
              <a:rPr lang="ar-DZ" sz="2000" dirty="0" smtClean="0"/>
              <a:t>/ 1 </a:t>
            </a:r>
            <a:r>
              <a:rPr lang="ar-DZ" sz="2000" dirty="0" err="1" smtClean="0"/>
              <a:t>د</a:t>
            </a:r>
            <a:r>
              <a:rPr lang="ar-MA" sz="2000" dirty="0" smtClean="0"/>
              <a:t> في تعليم مهارتي الضربة المستقيمة بوجه المضرب الأمام</a:t>
            </a:r>
            <a:r>
              <a:rPr lang="fr-FR" sz="2000" dirty="0" smtClean="0"/>
              <a:t> » «Top spin </a:t>
            </a:r>
            <a:r>
              <a:rPr lang="en-ZA" sz="2000" dirty="0" smtClean="0"/>
              <a:t>Coup </a:t>
            </a:r>
            <a:r>
              <a:rPr lang="en-ZA" sz="2000" dirty="0" err="1" smtClean="0"/>
              <a:t>Droit</a:t>
            </a:r>
            <a:r>
              <a:rPr lang="ar-MA" sz="2000" dirty="0" smtClean="0"/>
              <a:t> و بوجه المضرب الخلفي </a:t>
            </a:r>
            <a:r>
              <a:rPr lang="fr-FR" sz="2000" dirty="0" smtClean="0"/>
              <a:t>«Top spin  Revers » </a:t>
            </a:r>
            <a:r>
              <a:rPr lang="ar-MA" sz="2000" u="sng" dirty="0" smtClean="0"/>
              <a:t>قد تحققت</a:t>
            </a:r>
            <a:endParaRPr lang="fr-FR" sz="2000" dirty="0"/>
          </a:p>
        </p:txBody>
      </p:sp>
      <p:sp>
        <p:nvSpPr>
          <p:cNvPr id="4" name="Flèche vers le bas 3"/>
          <p:cNvSpPr/>
          <p:nvPr/>
        </p:nvSpPr>
        <p:spPr>
          <a:xfrm>
            <a:off x="8159262" y="0"/>
            <a:ext cx="351692" cy="4642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Organigramme : Processus 4"/>
          <p:cNvSpPr/>
          <p:nvPr/>
        </p:nvSpPr>
        <p:spPr>
          <a:xfrm>
            <a:off x="3362179" y="1645920"/>
            <a:ext cx="2405576" cy="53457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b="1" dirty="0" smtClean="0">
              <a:solidFill>
                <a:srgbClr val="FFFFFF"/>
              </a:solidFill>
            </a:endParaRPr>
          </a:p>
          <a:p>
            <a:pPr algn="ctr"/>
            <a:r>
              <a:rPr lang="ar-DZ" sz="3200" b="1" dirty="0" smtClean="0">
                <a:solidFill>
                  <a:srgbClr val="FFFFFF"/>
                </a:solidFill>
                <a:effectLst>
                  <a:outerShdw blurRad="38100" dist="38100" dir="2700000" algn="tl">
                    <a:srgbClr val="000000">
                      <a:alpha val="43137"/>
                    </a:srgbClr>
                  </a:outerShdw>
                </a:effectLst>
              </a:rPr>
              <a:t>خلاصة عامة:</a:t>
            </a:r>
            <a:endParaRPr lang="fr-FR" sz="3200" b="1" dirty="0" smtClean="0">
              <a:solidFill>
                <a:srgbClr val="FFFFFF"/>
              </a:solidFill>
              <a:effectLst>
                <a:outerShdw blurRad="38100" dist="38100" dir="2700000" algn="tl">
                  <a:srgbClr val="000000">
                    <a:alpha val="43137"/>
                  </a:srgbClr>
                </a:outerShdw>
              </a:effectLst>
            </a:endParaRPr>
          </a:p>
          <a:p>
            <a:pPr algn="ctr"/>
            <a:endParaRPr lang="fr-FR" dirty="0"/>
          </a:p>
        </p:txBody>
      </p:sp>
      <p:sp>
        <p:nvSpPr>
          <p:cNvPr id="6" name="ZoneTexte 5"/>
          <p:cNvSpPr txBox="1"/>
          <p:nvPr/>
        </p:nvSpPr>
        <p:spPr>
          <a:xfrm>
            <a:off x="464235" y="2419643"/>
            <a:ext cx="8314006" cy="3600986"/>
          </a:xfrm>
          <a:prstGeom prst="rect">
            <a:avLst/>
          </a:prstGeom>
          <a:noFill/>
        </p:spPr>
        <p:txBody>
          <a:bodyPr wrap="square" rtlCol="0">
            <a:spAutoFit/>
          </a:bodyPr>
          <a:lstStyle/>
          <a:p>
            <a:pPr algn="justLow" rtl="1"/>
            <a:r>
              <a:rPr lang="ar-DZ" sz="2000" dirty="0" smtClean="0"/>
              <a:t>بعد الإلمام بجوانب هذه الدراسة المتعلقة </a:t>
            </a:r>
            <a:r>
              <a:rPr lang="ar-DZ" sz="2000" b="1" dirty="0" smtClean="0">
                <a:solidFill>
                  <a:srgbClr val="FFFF00"/>
                </a:solidFill>
              </a:rPr>
              <a:t>بأثر استخدام "</a:t>
            </a:r>
            <a:r>
              <a:rPr lang="ar-DZ" sz="2000" b="1" dirty="0" err="1" smtClean="0">
                <a:solidFill>
                  <a:srgbClr val="FFFF00"/>
                </a:solidFill>
              </a:rPr>
              <a:t>الروبو</a:t>
            </a:r>
            <a:r>
              <a:rPr lang="ar-DZ" sz="2000" b="1" dirty="0" smtClean="0">
                <a:solidFill>
                  <a:srgbClr val="FFFF00"/>
                </a:solidFill>
              </a:rPr>
              <a:t> </a:t>
            </a:r>
            <a:r>
              <a:rPr lang="ar-DZ" sz="2000" b="1" dirty="0" err="1" smtClean="0">
                <a:solidFill>
                  <a:srgbClr val="FFFF00"/>
                </a:solidFill>
              </a:rPr>
              <a:t>بونغ</a:t>
            </a:r>
            <a:r>
              <a:rPr lang="ar-DZ" sz="2000" b="1" dirty="0" smtClean="0">
                <a:solidFill>
                  <a:srgbClr val="FFFF00"/>
                </a:solidFill>
              </a:rPr>
              <a:t>" </a:t>
            </a:r>
            <a:r>
              <a:rPr lang="fr-FR" sz="2000" b="1" dirty="0" smtClean="0">
                <a:solidFill>
                  <a:srgbClr val="FFFF00"/>
                </a:solidFill>
              </a:rPr>
              <a:t>« </a:t>
            </a:r>
            <a:r>
              <a:rPr lang="fr-FR" sz="2000" b="1" dirty="0" err="1" smtClean="0">
                <a:solidFill>
                  <a:srgbClr val="FFFF00"/>
                </a:solidFill>
              </a:rPr>
              <a:t>Robo</a:t>
            </a:r>
            <a:r>
              <a:rPr lang="fr-FR" sz="2000" b="1" dirty="0" smtClean="0">
                <a:solidFill>
                  <a:srgbClr val="FFFF00"/>
                </a:solidFill>
              </a:rPr>
              <a:t> </a:t>
            </a:r>
            <a:r>
              <a:rPr lang="fr-FR" sz="2000" b="1" dirty="0" err="1" smtClean="0">
                <a:solidFill>
                  <a:srgbClr val="FFFF00"/>
                </a:solidFill>
              </a:rPr>
              <a:t>Bong</a:t>
            </a:r>
            <a:r>
              <a:rPr lang="fr-FR" sz="2000" b="1" dirty="0" smtClean="0">
                <a:solidFill>
                  <a:srgbClr val="FFFF00"/>
                </a:solidFill>
              </a:rPr>
              <a:t> »</a:t>
            </a:r>
            <a:r>
              <a:rPr lang="ar-DZ" sz="2000" b="1" dirty="0" smtClean="0">
                <a:solidFill>
                  <a:srgbClr val="FFFF00"/>
                </a:solidFill>
              </a:rPr>
              <a:t> في تعلم بعض المهارات </a:t>
            </a:r>
            <a:r>
              <a:rPr lang="ar-DZ" sz="2000" b="1" dirty="0" err="1" smtClean="0">
                <a:solidFill>
                  <a:srgbClr val="FFFF00"/>
                </a:solidFill>
              </a:rPr>
              <a:t>الاساسية</a:t>
            </a:r>
            <a:r>
              <a:rPr lang="ar-DZ" sz="2000" b="1" dirty="0" smtClean="0">
                <a:solidFill>
                  <a:srgbClr val="FFFF00"/>
                </a:solidFill>
              </a:rPr>
              <a:t> لناشئ تنس الطاولة (7-14) سنة</a:t>
            </a:r>
            <a:r>
              <a:rPr lang="ar-DZ" sz="2000" dirty="0" smtClean="0">
                <a:solidFill>
                  <a:srgbClr val="FFFF00"/>
                </a:solidFill>
              </a:rPr>
              <a:t> </a:t>
            </a:r>
            <a:r>
              <a:rPr lang="ar-DZ" sz="2000" dirty="0" smtClean="0"/>
              <a:t>والتي كانت في الأساس تهدف إلى الإجابة على التساؤل الرئيسي للدراسة وهو: </a:t>
            </a:r>
            <a:r>
              <a:rPr lang="ar-DZ" sz="2000" b="1" dirty="0" smtClean="0"/>
              <a:t>هل لاستخدام "</a:t>
            </a:r>
            <a:r>
              <a:rPr lang="ar-DZ" sz="2000" b="1" dirty="0" err="1" smtClean="0"/>
              <a:t>الروبو</a:t>
            </a:r>
            <a:r>
              <a:rPr lang="ar-DZ" sz="2000" b="1" dirty="0" smtClean="0"/>
              <a:t> </a:t>
            </a:r>
            <a:r>
              <a:rPr lang="ar-DZ" sz="2000" b="1" dirty="0" err="1" smtClean="0"/>
              <a:t>بونغ</a:t>
            </a:r>
            <a:r>
              <a:rPr lang="ar-DZ" sz="2000" b="1" dirty="0" smtClean="0"/>
              <a:t>" </a:t>
            </a:r>
            <a:r>
              <a:rPr lang="fr-FR" sz="2000" b="1" dirty="0" smtClean="0"/>
              <a:t>« </a:t>
            </a:r>
            <a:r>
              <a:rPr lang="fr-FR" sz="2000" b="1" dirty="0" err="1" smtClean="0"/>
              <a:t>Robo</a:t>
            </a:r>
            <a:r>
              <a:rPr lang="fr-FR" sz="2000" b="1" dirty="0" smtClean="0"/>
              <a:t> </a:t>
            </a:r>
            <a:r>
              <a:rPr lang="fr-FR" sz="2000" b="1" dirty="0" err="1" smtClean="0"/>
              <a:t>Bong</a:t>
            </a:r>
            <a:r>
              <a:rPr lang="fr-FR" sz="2000" b="1" dirty="0" smtClean="0"/>
              <a:t> »</a:t>
            </a:r>
            <a:r>
              <a:rPr lang="ar-DZ" sz="2000" b="1" dirty="0" smtClean="0"/>
              <a:t> أثر تعلم بعض المهارات </a:t>
            </a:r>
            <a:r>
              <a:rPr lang="ar-DZ" sz="2000" b="1" dirty="0" err="1" smtClean="0"/>
              <a:t>الاساسية</a:t>
            </a:r>
            <a:r>
              <a:rPr lang="ar-DZ" sz="2000" b="1" dirty="0" smtClean="0"/>
              <a:t> لناشئ تنس الطاولة ؟</a:t>
            </a:r>
            <a:r>
              <a:rPr lang="ar-DZ" sz="2000" dirty="0" smtClean="0"/>
              <a:t> وثلاث تساؤلات جزئية متفرعة منها تبحث عن:</a:t>
            </a:r>
            <a:endParaRPr lang="fr-FR" sz="2000" dirty="0" smtClean="0"/>
          </a:p>
          <a:p>
            <a:pPr algn="justLow" rtl="1"/>
            <a:r>
              <a:rPr lang="ar-DZ" sz="2000" b="1" dirty="0" smtClean="0"/>
              <a:t>هل لاستخدام "</a:t>
            </a:r>
            <a:r>
              <a:rPr lang="ar-DZ" sz="2000" b="1" dirty="0" err="1" smtClean="0"/>
              <a:t>الروبو</a:t>
            </a:r>
            <a:r>
              <a:rPr lang="ar-DZ" sz="2000" b="1" dirty="0" smtClean="0"/>
              <a:t> </a:t>
            </a:r>
            <a:r>
              <a:rPr lang="ar-DZ" sz="2000" b="1" dirty="0" err="1" smtClean="0"/>
              <a:t>بونغ</a:t>
            </a:r>
            <a:r>
              <a:rPr lang="ar-DZ" sz="2000" b="1" dirty="0" smtClean="0"/>
              <a:t>" </a:t>
            </a:r>
            <a:r>
              <a:rPr lang="fr-FR" sz="2000" b="1" dirty="0" smtClean="0"/>
              <a:t>« </a:t>
            </a:r>
            <a:r>
              <a:rPr lang="fr-FR" sz="2000" b="1" dirty="0" err="1" smtClean="0"/>
              <a:t>Robo</a:t>
            </a:r>
            <a:r>
              <a:rPr lang="fr-FR" sz="2000" b="1" dirty="0" smtClean="0"/>
              <a:t> </a:t>
            </a:r>
            <a:r>
              <a:rPr lang="fr-FR" sz="2000" b="1" dirty="0" err="1" smtClean="0"/>
              <a:t>Bong</a:t>
            </a:r>
            <a:r>
              <a:rPr lang="fr-FR" sz="2000" b="1" dirty="0" smtClean="0"/>
              <a:t> »</a:t>
            </a:r>
            <a:r>
              <a:rPr lang="ar-DZ" sz="2000" b="1" dirty="0" smtClean="0"/>
              <a:t> أثر في تعلم مهارتي </a:t>
            </a:r>
            <a:r>
              <a:rPr lang="ar-DZ" sz="2000" b="1" dirty="0" smtClean="0">
                <a:solidFill>
                  <a:srgbClr val="FFFF00"/>
                </a:solidFill>
              </a:rPr>
              <a:t>الضربة المستقيمة بالوجه الأمامي </a:t>
            </a:r>
            <a:r>
              <a:rPr lang="ar-DZ" sz="2000" b="1" dirty="0" err="1" smtClean="0">
                <a:solidFill>
                  <a:srgbClr val="FFFF00"/>
                </a:solidFill>
              </a:rPr>
              <a:t>و</a:t>
            </a:r>
            <a:r>
              <a:rPr lang="ar-DZ" sz="2000" b="1" dirty="0" smtClean="0">
                <a:solidFill>
                  <a:srgbClr val="FFFF00"/>
                </a:solidFill>
              </a:rPr>
              <a:t> بالوجه  الخلفي</a:t>
            </a:r>
            <a:r>
              <a:rPr lang="ar-DZ" sz="2000" b="1" dirty="0" smtClean="0"/>
              <a:t> لناشئ تنس الطاولة ؟</a:t>
            </a:r>
            <a:endParaRPr lang="fr-FR" sz="2000" dirty="0" smtClean="0"/>
          </a:p>
          <a:p>
            <a:pPr algn="justLow" rtl="1"/>
            <a:r>
              <a:rPr lang="ar-DZ" sz="2000" b="1" dirty="0" smtClean="0"/>
              <a:t>هل لاستخدام "</a:t>
            </a:r>
            <a:r>
              <a:rPr lang="ar-DZ" sz="2000" b="1" dirty="0" err="1" smtClean="0"/>
              <a:t>الروبو</a:t>
            </a:r>
            <a:r>
              <a:rPr lang="ar-DZ" sz="2000" b="1" dirty="0" smtClean="0"/>
              <a:t> </a:t>
            </a:r>
            <a:r>
              <a:rPr lang="ar-DZ" sz="2000" b="1" dirty="0" err="1" smtClean="0"/>
              <a:t>بونغ</a:t>
            </a:r>
            <a:r>
              <a:rPr lang="ar-DZ" sz="2000" b="1" dirty="0" smtClean="0"/>
              <a:t>" </a:t>
            </a:r>
            <a:r>
              <a:rPr lang="fr-FR" sz="2000" b="1" dirty="0" smtClean="0"/>
              <a:t>« </a:t>
            </a:r>
            <a:r>
              <a:rPr lang="fr-FR" sz="2000" b="1" dirty="0" err="1" smtClean="0"/>
              <a:t>Robo</a:t>
            </a:r>
            <a:r>
              <a:rPr lang="fr-FR" sz="2000" b="1" dirty="0" smtClean="0"/>
              <a:t> </a:t>
            </a:r>
            <a:r>
              <a:rPr lang="fr-FR" sz="2000" b="1" dirty="0" err="1" smtClean="0"/>
              <a:t>Bong</a:t>
            </a:r>
            <a:r>
              <a:rPr lang="fr-FR" sz="2000" b="1" dirty="0" smtClean="0"/>
              <a:t> »</a:t>
            </a:r>
            <a:r>
              <a:rPr lang="ar-DZ" sz="2000" b="1" dirty="0" smtClean="0"/>
              <a:t> أثر في تعلم مهارتي </a:t>
            </a:r>
            <a:r>
              <a:rPr lang="ar-DZ" sz="2000" b="1" dirty="0" smtClean="0">
                <a:solidFill>
                  <a:srgbClr val="FFFF00"/>
                </a:solidFill>
              </a:rPr>
              <a:t>ضربة الدوران العلوي  بالوجه الأمامي </a:t>
            </a:r>
            <a:r>
              <a:rPr lang="ar-DZ" sz="2000" b="1" dirty="0" err="1" smtClean="0">
                <a:solidFill>
                  <a:srgbClr val="FFFF00"/>
                </a:solidFill>
              </a:rPr>
              <a:t>و</a:t>
            </a:r>
            <a:r>
              <a:rPr lang="ar-DZ" sz="2000" b="1" dirty="0" smtClean="0">
                <a:solidFill>
                  <a:srgbClr val="FFFF00"/>
                </a:solidFill>
              </a:rPr>
              <a:t> بالوجه الخلفي</a:t>
            </a:r>
            <a:r>
              <a:rPr lang="ar-DZ" sz="2000" b="1" dirty="0" smtClean="0"/>
              <a:t> لناشئ تنس الطاولة ؟</a:t>
            </a:r>
            <a:endParaRPr lang="fr-FR" sz="2000" dirty="0" smtClean="0"/>
          </a:p>
          <a:p>
            <a:pPr algn="justLow" rtl="1"/>
            <a:r>
              <a:rPr lang="ar-DZ" sz="2400" b="1" dirty="0" smtClean="0"/>
              <a:t>هل توجد فروق ذات دلالة إحصائية بين المجموعتين التجريبية والضابطة في الاختبارات </a:t>
            </a:r>
            <a:r>
              <a:rPr lang="ar-DZ" sz="2400" b="1" dirty="0" err="1" smtClean="0"/>
              <a:t>البعدية</a:t>
            </a:r>
            <a:r>
              <a:rPr lang="ar-DZ" sz="2400" b="1" dirty="0" smtClean="0"/>
              <a:t> ؟</a:t>
            </a:r>
            <a:endParaRPr lang="fr-FR" sz="2400" dirty="0" smtClean="0"/>
          </a:p>
          <a:p>
            <a:pPr algn="justLow"/>
            <a:endParaRPr lang="fr-FR" sz="20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to="" calcmode="lin" valueType="num">
                                      <p:cBhvr>
                                        <p:cTn id="16"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81354" y="225083"/>
            <a:ext cx="8173329" cy="3323987"/>
          </a:xfrm>
          <a:prstGeom prst="rect">
            <a:avLst/>
          </a:prstGeom>
          <a:noFill/>
        </p:spPr>
        <p:txBody>
          <a:bodyPr wrap="square" rtlCol="0">
            <a:spAutoFit/>
          </a:bodyPr>
          <a:lstStyle/>
          <a:p>
            <a:pPr algn="justLow" rtl="1"/>
            <a:r>
              <a:rPr lang="ar-DZ" sz="2400" dirty="0" smtClean="0"/>
              <a:t>وقد توصل الباحث إلى الإجابة عن هذه التساؤلات المطروحة من خلال المنهج التجريبي المتبع بتصميم المجموعات المتكافئة بالقياسين القبلي </a:t>
            </a:r>
            <a:r>
              <a:rPr lang="ar-DZ" sz="2400" dirty="0" err="1" smtClean="0"/>
              <a:t>و</a:t>
            </a:r>
            <a:r>
              <a:rPr lang="ar-DZ" sz="2400" dirty="0" smtClean="0"/>
              <a:t> </a:t>
            </a:r>
            <a:r>
              <a:rPr lang="ar-DZ" sz="2400" dirty="0" err="1" smtClean="0"/>
              <a:t>البعدي</a:t>
            </a:r>
            <a:r>
              <a:rPr lang="ar-DZ" sz="2400" dirty="0" smtClean="0"/>
              <a:t>، وقد أشارت النتائج إلى وجود فروق ذات دلالة إحصائية بين الاختبارين القبلي </a:t>
            </a:r>
            <a:r>
              <a:rPr lang="ar-DZ" sz="2400" dirty="0" err="1" smtClean="0"/>
              <a:t>و</a:t>
            </a:r>
            <a:r>
              <a:rPr lang="ar-DZ" sz="2400" dirty="0" smtClean="0"/>
              <a:t> </a:t>
            </a:r>
            <a:r>
              <a:rPr lang="ar-DZ" sz="2400" dirty="0" err="1" smtClean="0"/>
              <a:t>البعدي</a:t>
            </a:r>
            <a:r>
              <a:rPr lang="ar-DZ" sz="2400" dirty="0" smtClean="0"/>
              <a:t> لتأثير استخدام "</a:t>
            </a:r>
            <a:r>
              <a:rPr lang="ar-DZ" sz="2400" dirty="0" err="1" smtClean="0"/>
              <a:t>الروبو</a:t>
            </a:r>
            <a:r>
              <a:rPr lang="ar-DZ" sz="2400" dirty="0" smtClean="0"/>
              <a:t> </a:t>
            </a:r>
            <a:r>
              <a:rPr lang="ar-DZ" sz="2400" dirty="0" err="1" smtClean="0"/>
              <a:t>بونغ</a:t>
            </a:r>
            <a:r>
              <a:rPr lang="ar-DZ" sz="2400" dirty="0" smtClean="0"/>
              <a:t>" </a:t>
            </a:r>
            <a:r>
              <a:rPr lang="fr-FR" sz="2400" dirty="0" smtClean="0"/>
              <a:t>« </a:t>
            </a:r>
            <a:r>
              <a:rPr lang="fr-FR" sz="2400" dirty="0" err="1" smtClean="0"/>
              <a:t>Robo</a:t>
            </a:r>
            <a:r>
              <a:rPr lang="fr-FR" sz="2400" dirty="0" smtClean="0"/>
              <a:t> </a:t>
            </a:r>
            <a:r>
              <a:rPr lang="fr-FR" sz="2400" dirty="0" err="1" smtClean="0"/>
              <a:t>Bong</a:t>
            </a:r>
            <a:r>
              <a:rPr lang="fr-FR" sz="2400" dirty="0" smtClean="0"/>
              <a:t> »</a:t>
            </a:r>
            <a:r>
              <a:rPr lang="ar-DZ" sz="2400" dirty="0" smtClean="0"/>
              <a:t> في تعلم بعض المهارات الأساسية  ولصالح الاختبار </a:t>
            </a:r>
            <a:r>
              <a:rPr lang="ar-DZ" sz="2400" dirty="0" err="1" smtClean="0"/>
              <a:t>البعدي</a:t>
            </a:r>
            <a:r>
              <a:rPr lang="ar-DZ" sz="2400" dirty="0" smtClean="0"/>
              <a:t>. كذلك وجود فروق ذات دلالة إحصائية بين الاختبارين القبلي </a:t>
            </a:r>
            <a:r>
              <a:rPr lang="ar-DZ" sz="2400" dirty="0" err="1" smtClean="0"/>
              <a:t>و</a:t>
            </a:r>
            <a:r>
              <a:rPr lang="ar-DZ" sz="2400" dirty="0" smtClean="0"/>
              <a:t> </a:t>
            </a:r>
            <a:r>
              <a:rPr lang="ar-DZ" sz="2400" dirty="0" err="1" smtClean="0"/>
              <a:t>البعدي</a:t>
            </a:r>
            <a:r>
              <a:rPr lang="ar-DZ" sz="2400" dirty="0" smtClean="0"/>
              <a:t> لتأثير استخدام "</a:t>
            </a:r>
            <a:r>
              <a:rPr lang="ar-DZ" sz="2400" dirty="0" err="1" smtClean="0"/>
              <a:t>الروبو</a:t>
            </a:r>
            <a:r>
              <a:rPr lang="ar-DZ" sz="2400" dirty="0" smtClean="0"/>
              <a:t> </a:t>
            </a:r>
            <a:r>
              <a:rPr lang="ar-DZ" sz="2400" dirty="0" err="1" smtClean="0"/>
              <a:t>بونغ</a:t>
            </a:r>
            <a:r>
              <a:rPr lang="ar-DZ" sz="2400" dirty="0" smtClean="0"/>
              <a:t>" </a:t>
            </a:r>
            <a:r>
              <a:rPr lang="fr-FR" sz="2400" dirty="0" smtClean="0"/>
              <a:t>« </a:t>
            </a:r>
            <a:r>
              <a:rPr lang="fr-FR" sz="2400" dirty="0" err="1" smtClean="0"/>
              <a:t>Robo</a:t>
            </a:r>
            <a:r>
              <a:rPr lang="fr-FR" sz="2400" dirty="0" smtClean="0"/>
              <a:t> </a:t>
            </a:r>
            <a:r>
              <a:rPr lang="fr-FR" sz="2400" dirty="0" err="1" smtClean="0"/>
              <a:t>Bong</a:t>
            </a:r>
            <a:r>
              <a:rPr lang="fr-FR" sz="2400" dirty="0" smtClean="0"/>
              <a:t> »</a:t>
            </a:r>
            <a:r>
              <a:rPr lang="ar-DZ" sz="2400" dirty="0" smtClean="0"/>
              <a:t> في تعلم بعض المهارات الأساسية ولصالح الاختبار </a:t>
            </a:r>
            <a:r>
              <a:rPr lang="ar-DZ" sz="2400" dirty="0" err="1" smtClean="0"/>
              <a:t>البعدي</a:t>
            </a:r>
            <a:r>
              <a:rPr lang="ar-DZ" sz="2400" dirty="0" smtClean="0"/>
              <a:t>، وكذلك وجود فروق ذات دلالة إحصائية بين المجموعتين التجريبية والضابطة.</a:t>
            </a:r>
            <a:endParaRPr lang="fr-FR" sz="2400" dirty="0" smtClean="0"/>
          </a:p>
          <a:p>
            <a:endParaRPr lang="fr-FR" dirty="0"/>
          </a:p>
        </p:txBody>
      </p:sp>
      <p:sp>
        <p:nvSpPr>
          <p:cNvPr id="5" name="Organigramme : Processus 4"/>
          <p:cNvSpPr/>
          <p:nvPr/>
        </p:nvSpPr>
        <p:spPr>
          <a:xfrm>
            <a:off x="3418449" y="3277772"/>
            <a:ext cx="2504048" cy="7737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ar-DZ" sz="3600" b="1" dirty="0" smtClean="0">
                <a:solidFill>
                  <a:srgbClr val="FFFFFF"/>
                </a:solidFill>
              </a:rPr>
              <a:t>اقتراحات</a:t>
            </a:r>
            <a:r>
              <a:rPr lang="ar-DZ" sz="3200" b="1" dirty="0" smtClean="0">
                <a:solidFill>
                  <a:srgbClr val="FFFFFF"/>
                </a:solidFill>
              </a:rPr>
              <a:t>:</a:t>
            </a:r>
            <a:endParaRPr lang="fr-FR" sz="3200" dirty="0" smtClean="0">
              <a:solidFill>
                <a:srgbClr val="FFFFFF"/>
              </a:solidFill>
            </a:endParaRPr>
          </a:p>
          <a:p>
            <a:pPr algn="ctr"/>
            <a:endParaRPr lang="fr-FR" dirty="0"/>
          </a:p>
        </p:txBody>
      </p:sp>
      <p:sp>
        <p:nvSpPr>
          <p:cNvPr id="7" name="ZoneTexte 6"/>
          <p:cNvSpPr txBox="1"/>
          <p:nvPr/>
        </p:nvSpPr>
        <p:spPr>
          <a:xfrm>
            <a:off x="225083" y="4262511"/>
            <a:ext cx="8510954" cy="3447098"/>
          </a:xfrm>
          <a:prstGeom prst="rect">
            <a:avLst/>
          </a:prstGeom>
          <a:noFill/>
        </p:spPr>
        <p:txBody>
          <a:bodyPr wrap="square" rtlCol="0">
            <a:spAutoFit/>
          </a:bodyPr>
          <a:lstStyle/>
          <a:p>
            <a:pPr algn="justLow" rtl="1"/>
            <a:r>
              <a:rPr lang="ar-DZ" sz="2000" dirty="0" smtClean="0">
                <a:effectLst>
                  <a:outerShdw blurRad="38100" dist="38100" dir="2700000" algn="tl">
                    <a:srgbClr val="000000">
                      <a:alpha val="43137"/>
                    </a:srgbClr>
                  </a:outerShdw>
                </a:effectLst>
              </a:rPr>
              <a:t>استخدام "</a:t>
            </a:r>
            <a:r>
              <a:rPr lang="ar-DZ" sz="2000" dirty="0" err="1" smtClean="0">
                <a:effectLst>
                  <a:outerShdw blurRad="38100" dist="38100" dir="2700000" algn="tl">
                    <a:srgbClr val="000000">
                      <a:alpha val="43137"/>
                    </a:srgbClr>
                  </a:outerShdw>
                </a:effectLst>
              </a:rPr>
              <a:t>الروبو</a:t>
            </a:r>
            <a:r>
              <a:rPr lang="ar-DZ" sz="2000" dirty="0" smtClean="0">
                <a:effectLst>
                  <a:outerShdw blurRad="38100" dist="38100" dir="2700000" algn="tl">
                    <a:srgbClr val="000000">
                      <a:alpha val="43137"/>
                    </a:srgbClr>
                  </a:outerShdw>
                </a:effectLst>
              </a:rPr>
              <a:t> </a:t>
            </a:r>
            <a:r>
              <a:rPr lang="ar-DZ" sz="2000" dirty="0" err="1" smtClean="0">
                <a:effectLst>
                  <a:outerShdw blurRad="38100" dist="38100" dir="2700000" algn="tl">
                    <a:srgbClr val="000000">
                      <a:alpha val="43137"/>
                    </a:srgbClr>
                  </a:outerShdw>
                </a:effectLst>
              </a:rPr>
              <a:t>بونغ</a:t>
            </a:r>
            <a:r>
              <a:rPr lang="ar-DZ" sz="2000" dirty="0" smtClean="0">
                <a:effectLst>
                  <a:outerShdw blurRad="38100" dist="38100" dir="2700000" algn="tl">
                    <a:srgbClr val="000000">
                      <a:alpha val="43137"/>
                    </a:srgbClr>
                  </a:outerShdw>
                </a:effectLst>
              </a:rPr>
              <a:t>" </a:t>
            </a:r>
            <a:r>
              <a:rPr lang="fr-FR" sz="2000" dirty="0" smtClean="0">
                <a:effectLst>
                  <a:outerShdw blurRad="38100" dist="38100" dir="2700000" algn="tl">
                    <a:srgbClr val="000000">
                      <a:alpha val="43137"/>
                    </a:srgbClr>
                  </a:outerShdw>
                </a:effectLst>
              </a:rPr>
              <a:t>« </a:t>
            </a:r>
            <a:r>
              <a:rPr lang="fr-FR" sz="2000" dirty="0" err="1" smtClean="0">
                <a:effectLst>
                  <a:outerShdw blurRad="38100" dist="38100" dir="2700000" algn="tl">
                    <a:srgbClr val="000000">
                      <a:alpha val="43137"/>
                    </a:srgbClr>
                  </a:outerShdw>
                </a:effectLst>
              </a:rPr>
              <a:t>Robo</a:t>
            </a:r>
            <a:r>
              <a:rPr lang="fr-FR" sz="2000" dirty="0" smtClean="0">
                <a:effectLst>
                  <a:outerShdw blurRad="38100" dist="38100" dir="2700000" algn="tl">
                    <a:srgbClr val="000000">
                      <a:alpha val="43137"/>
                    </a:srgbClr>
                  </a:outerShdw>
                </a:effectLst>
              </a:rPr>
              <a:t> </a:t>
            </a:r>
            <a:r>
              <a:rPr lang="fr-FR" sz="2000" dirty="0" err="1" smtClean="0">
                <a:effectLst>
                  <a:outerShdw blurRad="38100" dist="38100" dir="2700000" algn="tl">
                    <a:srgbClr val="000000">
                      <a:alpha val="43137"/>
                    </a:srgbClr>
                  </a:outerShdw>
                </a:effectLst>
              </a:rPr>
              <a:t>Bong</a:t>
            </a:r>
            <a:r>
              <a:rPr lang="fr-FR" sz="2000" dirty="0" smtClean="0">
                <a:effectLst>
                  <a:outerShdw blurRad="38100" dist="38100" dir="2700000" algn="tl">
                    <a:srgbClr val="000000">
                      <a:alpha val="43137"/>
                    </a:srgbClr>
                  </a:outerShdw>
                </a:effectLst>
              </a:rPr>
              <a:t> »</a:t>
            </a:r>
            <a:r>
              <a:rPr lang="ar-DZ" sz="2000" dirty="0" smtClean="0">
                <a:effectLst>
                  <a:outerShdw blurRad="38100" dist="38100" dir="2700000" algn="tl">
                    <a:srgbClr val="000000">
                      <a:alpha val="43137"/>
                    </a:srgbClr>
                  </a:outerShdw>
                </a:effectLst>
              </a:rPr>
              <a:t> في تعلم بعض المهارات الأساسية في تنس الطاولة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الاهتمام بالصفات النفس حركية خلال المراحل التعليمية والتدريبية. الاهتمام بالفئات العمرية وخاصة الطفولة لتحسين المهارات النفس حركية.</a:t>
            </a:r>
            <a:endParaRPr lang="fr-FR" sz="2000" dirty="0" smtClean="0">
              <a:effectLst>
                <a:outerShdw blurRad="38100" dist="38100" dir="2700000" algn="tl">
                  <a:srgbClr val="000000">
                    <a:alpha val="43137"/>
                  </a:srgbClr>
                </a:outerShdw>
              </a:effectLst>
            </a:endParaRPr>
          </a:p>
          <a:p>
            <a:pPr lvl="0" algn="justLow" rtl="1"/>
            <a:r>
              <a:rPr lang="ar-DZ" sz="2000" dirty="0" smtClean="0">
                <a:effectLst>
                  <a:outerShdw blurRad="38100" dist="38100" dir="2700000" algn="tl">
                    <a:srgbClr val="000000">
                      <a:alpha val="43137"/>
                    </a:srgbClr>
                  </a:outerShdw>
                </a:effectLst>
              </a:rPr>
              <a:t>توفير الإمكانات اللازمة للعمليات التدريبية فيما يخص تحسين التقنيات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مختلف المهارات في تنس الطاولة</a:t>
            </a:r>
            <a:endParaRPr lang="fr-FR" sz="2000" dirty="0" smtClean="0">
              <a:effectLst>
                <a:outerShdw blurRad="38100" dist="38100" dir="2700000" algn="tl">
                  <a:srgbClr val="000000">
                    <a:alpha val="43137"/>
                  </a:srgbClr>
                </a:outerShdw>
              </a:effectLst>
            </a:endParaRPr>
          </a:p>
          <a:p>
            <a:pPr lvl="0" algn="justLow" rtl="1"/>
            <a:r>
              <a:rPr lang="ar-DZ" sz="2000" dirty="0" smtClean="0">
                <a:effectLst>
                  <a:outerShdw blurRad="38100" dist="38100" dir="2700000" algn="tl">
                    <a:srgbClr val="000000">
                      <a:alpha val="43137"/>
                    </a:srgbClr>
                  </a:outerShdw>
                </a:effectLst>
              </a:rPr>
              <a:t>إجراء دراسات وبحوث مماثلة وعلى عينات مختلفة، وتخصصات ومراحل أخرى، وتحت ظروف مختلفة.</a:t>
            </a:r>
            <a:endParaRPr lang="fr-FR" sz="2000" dirty="0" smtClean="0">
              <a:effectLst>
                <a:outerShdw blurRad="38100" dist="38100" dir="2700000" algn="tl">
                  <a:srgbClr val="000000">
                    <a:alpha val="43137"/>
                  </a:srgbClr>
                </a:outerShdw>
              </a:effectLst>
            </a:endParaRPr>
          </a:p>
          <a:p>
            <a:pPr lvl="0" algn="justLow" rtl="1"/>
            <a:r>
              <a:rPr lang="ar-DZ" sz="2000" dirty="0" smtClean="0">
                <a:effectLst>
                  <a:outerShdw blurRad="38100" dist="38100" dir="2700000" algn="tl">
                    <a:srgbClr val="000000">
                      <a:alpha val="43137"/>
                    </a:srgbClr>
                  </a:outerShdw>
                </a:effectLst>
              </a:rPr>
              <a:t>إدراج تنس الطاولة في مختلف الأطوار الدراسية </a:t>
            </a:r>
            <a:r>
              <a:rPr lang="ar-DZ" sz="2000" dirty="0" err="1" smtClean="0">
                <a:effectLst>
                  <a:outerShdw blurRad="38100" dist="38100" dir="2700000" algn="tl">
                    <a:srgbClr val="000000">
                      <a:alpha val="43137"/>
                    </a:srgbClr>
                  </a:outerShdw>
                </a:effectLst>
              </a:rPr>
              <a:t>و</a:t>
            </a:r>
            <a:r>
              <a:rPr lang="ar-DZ" sz="2000" dirty="0" smtClean="0">
                <a:effectLst>
                  <a:outerShdw blurRad="38100" dist="38100" dir="2700000" algn="tl">
                    <a:srgbClr val="000000">
                      <a:alpha val="43137"/>
                    </a:srgbClr>
                  </a:outerShdw>
                </a:effectLst>
              </a:rPr>
              <a:t> التعليمية</a:t>
            </a:r>
            <a:endParaRPr lang="fr-FR" sz="2000" dirty="0" smtClean="0">
              <a:effectLst>
                <a:outerShdw blurRad="38100" dist="38100" dir="2700000" algn="tl">
                  <a:srgbClr val="000000">
                    <a:alpha val="43137"/>
                  </a:srgbClr>
                </a:outerShdw>
              </a:effectLst>
            </a:endParaRPr>
          </a:p>
          <a:p>
            <a:pPr algn="justLow" rtl="1"/>
            <a:endParaRPr lang="fr-FR" sz="2000" dirty="0" smtClean="0"/>
          </a:p>
          <a:p>
            <a:pPr lvl="0" algn="justLow" rtl="1"/>
            <a:endParaRPr lang="fr-FR" sz="2000" dirty="0" smtClean="0"/>
          </a:p>
          <a:p>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11884" y="742071"/>
            <a:ext cx="8226425" cy="4525963"/>
          </a:xfrm>
        </p:spPr>
        <p:txBody>
          <a:bodyPr/>
          <a:lstStyle/>
          <a:p>
            <a:pPr algn="justLow" rtl="1"/>
            <a:r>
              <a:rPr lang="ar-DZ" dirty="0" smtClean="0"/>
              <a:t>لقد كانت الدراسة الحالية تسعى إلى معرفة أثر استخدام "</a:t>
            </a:r>
            <a:r>
              <a:rPr lang="ar-DZ" dirty="0" err="1" smtClean="0"/>
              <a:t>الروبوبونغ</a:t>
            </a:r>
            <a:r>
              <a:rPr lang="ar-DZ" dirty="0" smtClean="0"/>
              <a:t>" </a:t>
            </a:r>
            <a:r>
              <a:rPr lang="fr-FR" dirty="0" smtClean="0"/>
              <a:t>« </a:t>
            </a:r>
            <a:r>
              <a:rPr lang="fr-FR" dirty="0" err="1" smtClean="0"/>
              <a:t>Robo</a:t>
            </a:r>
            <a:r>
              <a:rPr lang="fr-FR" dirty="0" smtClean="0"/>
              <a:t> </a:t>
            </a:r>
            <a:r>
              <a:rPr lang="fr-FR" dirty="0" err="1" smtClean="0"/>
              <a:t>Bong</a:t>
            </a:r>
            <a:r>
              <a:rPr lang="fr-FR" dirty="0" smtClean="0"/>
              <a:t> »</a:t>
            </a:r>
            <a:r>
              <a:rPr lang="ar-DZ" dirty="0" smtClean="0"/>
              <a:t>، ألا وهي (مهارتي الضربة المستقيمة بالوجه المضرب الأمامي </a:t>
            </a:r>
            <a:r>
              <a:rPr lang="ar-DZ" dirty="0" err="1" smtClean="0"/>
              <a:t>و</a:t>
            </a:r>
            <a:r>
              <a:rPr lang="ar-DZ" dirty="0" smtClean="0"/>
              <a:t> الخلفي </a:t>
            </a:r>
            <a:r>
              <a:rPr lang="ar-DZ" dirty="0" err="1" smtClean="0"/>
              <a:t>و</a:t>
            </a:r>
            <a:r>
              <a:rPr lang="ar-DZ" dirty="0" smtClean="0"/>
              <a:t> مهارتي ضربة الدوران العلوي بالوجه المضرب </a:t>
            </a:r>
            <a:r>
              <a:rPr lang="ar-DZ" dirty="0" err="1" smtClean="0"/>
              <a:t>الامامي</a:t>
            </a:r>
            <a:r>
              <a:rPr lang="ar-DZ" dirty="0" smtClean="0"/>
              <a:t> و الخلفي)  وقد كانت بمثابة سعي وراء الحقيقة وذلك لمعرفة حقيقة الواقع للمشكلة المطروحة، وقد توصلت الدراسة نوعا ما بشقها النظري إلى الإلمام بكل ما يتعلق بالمفاهيم </a:t>
            </a:r>
            <a:r>
              <a:rPr lang="ar-DZ" dirty="0" err="1" smtClean="0"/>
              <a:t>والتعاريف</a:t>
            </a:r>
            <a:r>
              <a:rPr lang="ar-DZ" dirty="0" smtClean="0"/>
              <a:t> والنظريات المحيطة بمتغيرات البحث، والتطبيقي الذي اعتمد على المنهج التجريبي الملائم لمثل هذه الدراسات إلى أنه يوجد أثر استخدام "</a:t>
            </a:r>
            <a:r>
              <a:rPr lang="ar-DZ" dirty="0" err="1" smtClean="0"/>
              <a:t>الروبوبونغ</a:t>
            </a:r>
            <a:r>
              <a:rPr lang="ar-DZ" dirty="0" smtClean="0"/>
              <a:t>" </a:t>
            </a:r>
            <a:r>
              <a:rPr lang="fr-FR" dirty="0" smtClean="0"/>
              <a:t>« </a:t>
            </a:r>
            <a:r>
              <a:rPr lang="fr-FR" dirty="0" err="1" smtClean="0"/>
              <a:t>Robo</a:t>
            </a:r>
            <a:r>
              <a:rPr lang="fr-FR" dirty="0" smtClean="0"/>
              <a:t> </a:t>
            </a:r>
            <a:r>
              <a:rPr lang="fr-FR" dirty="0" err="1" smtClean="0"/>
              <a:t>Bong</a:t>
            </a:r>
            <a:r>
              <a:rPr lang="fr-FR" dirty="0" smtClean="0"/>
              <a:t> »</a:t>
            </a:r>
            <a:r>
              <a:rPr lang="ar-DZ" dirty="0" smtClean="0"/>
              <a:t> في تسهيل </a:t>
            </a:r>
            <a:r>
              <a:rPr lang="ar-DZ" dirty="0" err="1" smtClean="0"/>
              <a:t>و</a:t>
            </a:r>
            <a:r>
              <a:rPr lang="ar-DZ" dirty="0" smtClean="0"/>
              <a:t> تبسيط عملية التعلم </a:t>
            </a:r>
            <a:r>
              <a:rPr lang="ar-DZ" dirty="0" err="1" smtClean="0"/>
              <a:t>و</a:t>
            </a:r>
            <a:r>
              <a:rPr lang="ar-DZ" dirty="0" smtClean="0"/>
              <a:t> التدريب على بعض المهارات في تنس الطاولة</a:t>
            </a:r>
            <a:endParaRPr lang="fr-FR" dirty="0" smtClean="0"/>
          </a:p>
          <a:p>
            <a:pPr algn="justLow" rtl="1"/>
            <a:r>
              <a:rPr lang="ar-DZ" dirty="0" smtClean="0"/>
              <a:t>وقد كانت النتائج المحققة في الدراسة التطبيقية التي قام </a:t>
            </a:r>
            <a:r>
              <a:rPr lang="ar-DZ" dirty="0" err="1" smtClean="0"/>
              <a:t>بها</a:t>
            </a:r>
            <a:r>
              <a:rPr lang="ar-DZ" dirty="0" smtClean="0"/>
              <a:t> الباحث على العينة التجريبية تؤكد أنه من الممكن إدراج تمارين وبرامج تجريبية لاستخدام "</a:t>
            </a:r>
            <a:r>
              <a:rPr lang="ar-DZ" dirty="0" err="1" smtClean="0"/>
              <a:t>الروبو</a:t>
            </a:r>
            <a:r>
              <a:rPr lang="ar-DZ" dirty="0" smtClean="0"/>
              <a:t> </a:t>
            </a:r>
            <a:r>
              <a:rPr lang="ar-DZ" dirty="0" err="1" smtClean="0"/>
              <a:t>بونغ</a:t>
            </a:r>
            <a:r>
              <a:rPr lang="ar-DZ" dirty="0" smtClean="0"/>
              <a:t>" </a:t>
            </a:r>
            <a:r>
              <a:rPr lang="fr-FR" dirty="0" smtClean="0"/>
              <a:t>« </a:t>
            </a:r>
            <a:r>
              <a:rPr lang="fr-FR" dirty="0" err="1" smtClean="0"/>
              <a:t>Robo</a:t>
            </a:r>
            <a:r>
              <a:rPr lang="fr-FR" dirty="0" smtClean="0"/>
              <a:t> </a:t>
            </a:r>
            <a:r>
              <a:rPr lang="fr-FR" dirty="0" err="1" smtClean="0"/>
              <a:t>Bong</a:t>
            </a:r>
            <a:r>
              <a:rPr lang="fr-FR" dirty="0" smtClean="0"/>
              <a:t> »</a:t>
            </a:r>
            <a:r>
              <a:rPr lang="ar-DZ" dirty="0" smtClean="0"/>
              <a:t>، وهذا نتيجة التحسن الظاهر من خلال الاختبارات الإحصائية.</a:t>
            </a:r>
            <a:endParaRPr lang="fr-FR" dirty="0" smtClean="0"/>
          </a:p>
          <a:p>
            <a:pPr algn="justLow" rtl="1"/>
            <a:endParaRPr lang="fr-FR" dirty="0" smtClean="0"/>
          </a:p>
          <a:p>
            <a:endParaRPr lang="fr-FR" dirty="0"/>
          </a:p>
        </p:txBody>
      </p:sp>
      <p:sp>
        <p:nvSpPr>
          <p:cNvPr id="4" name="Organigramme : Processus 3"/>
          <p:cNvSpPr/>
          <p:nvPr/>
        </p:nvSpPr>
        <p:spPr>
          <a:xfrm>
            <a:off x="3938954" y="28136"/>
            <a:ext cx="1744394" cy="68931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smtClean="0"/>
          </a:p>
          <a:p>
            <a:pPr algn="ctr"/>
            <a:r>
              <a:rPr lang="ar-DZ" sz="3200" b="1" dirty="0" smtClean="0">
                <a:solidFill>
                  <a:srgbClr val="FFFFFF"/>
                </a:solidFill>
              </a:rPr>
              <a:t>خاتمــة</a:t>
            </a:r>
            <a:endParaRPr lang="fr-FR" sz="2400" dirty="0" smtClean="0">
              <a:solidFill>
                <a:srgbClr val="FFFFFF"/>
              </a:solidFill>
            </a:endParaRPr>
          </a:p>
          <a:p>
            <a:pPr algn="ctr"/>
            <a:endParaRPr lang="fr-FR" sz="2400"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to="" calcmode="lin" valueType="num">
                                      <p:cBhvr>
                                        <p:cTn id="10" dur="1" fill="hold"/>
                                        <p:tgtEl>
                                          <p:spTgt spid="3">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497817" y="0"/>
            <a:ext cx="8226425" cy="6358597"/>
          </a:xfrm>
        </p:spPr>
        <p:txBody>
          <a:bodyPr/>
          <a:lstStyle/>
          <a:p>
            <a:pPr marL="342900" lvl="8" indent="-342900" algn="justLow" rtl="1"/>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و بمرور الزمن أصبحت لعبة تنس الطاولة من </a:t>
            </a:r>
            <a:r>
              <a:rPr lang="ar-SA" sz="3200" b="1" dirty="0" smtClean="0">
                <a:effectLst>
                  <a:outerShdw blurRad="38100" dist="38100" dir="2700000" algn="tl">
                    <a:srgbClr val="000000">
                      <a:alpha val="43137"/>
                    </a:srgbClr>
                  </a:outerShdw>
                </a:effectLst>
                <a:latin typeface="Arabic Typesetting" pitchFamily="66" charset="-78"/>
                <a:cs typeface="Arabic Typesetting" pitchFamily="66" charset="-78"/>
              </a:rPr>
              <a:t>إحدى أكثر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الرياضات</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a:t>
            </a:r>
            <a:r>
              <a:rPr lang="ar-SA" sz="3200" b="1" dirty="0" smtClean="0">
                <a:effectLst>
                  <a:outerShdw blurRad="38100" dist="38100" dir="2700000" algn="tl">
                    <a:srgbClr val="000000">
                      <a:alpha val="43137"/>
                    </a:srgbClr>
                  </a:outerShdw>
                </a:effectLst>
                <a:latin typeface="Arabic Typesetting" pitchFamily="66" charset="-78"/>
                <a:cs typeface="Arabic Typesetting" pitchFamily="66" charset="-78"/>
              </a:rPr>
              <a:t>شعبية في </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العالم</a:t>
            </a:r>
            <a:r>
              <a:rPr lang="ar-SA" sz="3200" b="1" dirty="0" smtClean="0">
                <a:effectLst>
                  <a:outerShdw blurRad="38100" dist="38100" dir="2700000" algn="tl">
                    <a:srgbClr val="000000">
                      <a:alpha val="43137"/>
                    </a:srgbClr>
                  </a:outerShdw>
                </a:effectLst>
                <a:latin typeface="Arabic Typesetting" pitchFamily="66" charset="-78"/>
                <a:cs typeface="Arabic Typesetting" pitchFamily="66" charset="-78"/>
              </a:rPr>
              <a:t> من حيث عدد اللاعبين، </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حيث يضم الإتحاد العالمي لتنس الطاولة أكثر من195دولة بمشاركة أكثر من 100 دولة في بطولات العالم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هي الرياضة القومية بالصين حيث يوجد أكثر من 20 مليون لاعب مسجل ،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كما أنها تعتبر من أمتع اللعب على الإطلاق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تكمن متعة هذه اللعبة في الصعوبة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التعقيد في لعبها فهي تتطلب السرعة،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سرعة رد الفعل، لأنها تعتبر أسرع لعبة كرة في العالم فقد أثبتت القياسات أن الكرة تتحرك بسرعة 180كم/ساعة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يصل دورانها إلى 170 دورة في الثانية.   فعلى لاعبها أن يتصف باللياقة البدنية العالية،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تكافئ متوافق في عمل الجهاز العصبي العضلي،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التركيز الجيد،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سرعة في اتخاذ القرار،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التوقع الجيد لتحركات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ضربات الخصم،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التحكم في النفس،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الإتقان الجيد لجميع المهارات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الضربات سواء الهجومية أو الدفاعية، </a:t>
            </a:r>
            <a:r>
              <a:rPr lang="ar-DZ" sz="32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200" b="1" dirty="0" smtClean="0">
                <a:effectLst>
                  <a:outerShdw blurRad="38100" dist="38100" dir="2700000" algn="tl">
                    <a:srgbClr val="000000">
                      <a:alpha val="43137"/>
                    </a:srgbClr>
                  </a:outerShdw>
                </a:effectLst>
                <a:latin typeface="Arabic Typesetting" pitchFamily="66" charset="-78"/>
                <a:cs typeface="Arabic Typesetting" pitchFamily="66" charset="-78"/>
              </a:rPr>
              <a:t> لذلك تطرقنا في موضوعنا هذا إلى تعليم بعض المهارات الأساسية لناشئ تنس الطاولة.</a:t>
            </a:r>
          </a:p>
          <a:p>
            <a:pPr marL="342900" lvl="8" indent="-342900" algn="justLow" rtl="1"/>
            <a:endParaRPr lang="ar-DZ" sz="2000" b="1" dirty="0" smtClean="0"/>
          </a:p>
          <a:p>
            <a:endParaRPr lang="fr-FR" dirty="0"/>
          </a:p>
        </p:txBody>
      </p:sp>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 calcmode="lin" valueType="num">
                                      <p:cBhvr additive="base">
                                        <p:cTn id="7" dur="5000" fill="hold"/>
                                        <p:tgtEl>
                                          <p:spTgt spid="53251">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5325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146" y="2010472"/>
            <a:ext cx="8201463" cy="4708981"/>
          </a:xfrm>
          <a:prstGeom prst="rect">
            <a:avLst/>
          </a:prstGeom>
        </p:spPr>
        <p:txBody>
          <a:bodyPr wrap="square">
            <a:spAutoFit/>
          </a:bodyPr>
          <a:lstStyle/>
          <a:p>
            <a:pPr marL="342900" lvl="8" indent="-342900" algn="justLow" rtl="1"/>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إن التطور الحديث في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التكلونوجيا</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ساهم بشكل كبير في تحسين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تطوير مستوى  الرياضة،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ذلك من خلال العديد من الاختراعات التي تخدم الرياضة بكافة أنواعها،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من بين هذه الاختراعات جهاز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الروبوبونغ</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a:t>
            </a:r>
            <a:r>
              <a:rPr lang="fr-FR" sz="3000" b="1" dirty="0" smtClean="0">
                <a:effectLst>
                  <a:outerShdw blurRad="38100" dist="38100" dir="2700000" algn="tl">
                    <a:srgbClr val="000000">
                      <a:alpha val="43137"/>
                    </a:srgbClr>
                  </a:outerShdw>
                </a:effectLst>
                <a:latin typeface="Arabic Typesetting" pitchFamily="66" charset="-78"/>
                <a:cs typeface="Arabic Typesetting" pitchFamily="66" charset="-78"/>
              </a:rPr>
              <a:t>(</a:t>
            </a:r>
            <a:r>
              <a:rPr lang="fr-FR"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Robo</a:t>
            </a:r>
            <a:r>
              <a:rPr lang="fr-FR" sz="3000" b="1" dirty="0" smtClean="0">
                <a:effectLst>
                  <a:outerShdw blurRad="38100" dist="38100" dir="2700000" algn="tl">
                    <a:srgbClr val="000000">
                      <a:alpha val="43137"/>
                    </a:srgbClr>
                  </a:outerShdw>
                </a:effectLst>
                <a:latin typeface="Arabic Typesetting" pitchFamily="66" charset="-78"/>
                <a:cs typeface="Arabic Typesetting" pitchFamily="66" charset="-78"/>
              </a:rPr>
              <a:t> </a:t>
            </a:r>
            <a:r>
              <a:rPr lang="fr-FR"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bong</a:t>
            </a:r>
            <a:r>
              <a:rPr lang="fr-FR" sz="3000" b="1" dirty="0" smtClean="0">
                <a:effectLst>
                  <a:outerShdw blurRad="38100" dist="38100" dir="2700000" algn="tl">
                    <a:srgbClr val="000000">
                      <a:alpha val="43137"/>
                    </a:srgbClr>
                  </a:outerShdw>
                </a:effectLst>
                <a:latin typeface="Arabic Typesetting" pitchFamily="66" charset="-78"/>
                <a:cs typeface="Arabic Typesetting" pitchFamily="66" charset="-78"/>
              </a:rPr>
              <a:t>)</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الخاص بشركة  </a:t>
            </a:r>
            <a:r>
              <a:rPr lang="fr-FR" sz="3000" b="1" dirty="0" smtClean="0">
                <a:effectLst>
                  <a:outerShdw blurRad="38100" dist="38100" dir="2700000" algn="tl">
                    <a:srgbClr val="000000">
                      <a:alpha val="43137"/>
                    </a:srgbClr>
                  </a:outerShdw>
                </a:effectLst>
                <a:latin typeface="Arabic Typesetting" pitchFamily="66" charset="-78"/>
                <a:cs typeface="Arabic Typesetting" pitchFamily="66" charset="-78"/>
              </a:rPr>
              <a:t>DONNIC</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المختصة في صناعة أدوات تنس الطاولة قامت باختراعه عام 2012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تم استخدامه  في أكتوبر 2012، لعرض تدريب لاعبي تنس الطاولة، فهو يعمل على تحسين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رفع مستوى الأداء المماري للاعبين لمختلف تقنيات تنس الطاولة،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ذلك لاحتوائه على لوحة تحكم تحتوي على 64 تمرين تمكنك من الرفع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الخفض في شدة التمرين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ذلك بزيادة سرعة الكرات،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التحكم في الوقت،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قوة الضربة،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سرعة دوران الكرة،...</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إلخ</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a:t>
            </a:r>
          </a:p>
          <a:p>
            <a:pPr marL="342900" lvl="8" indent="-342900" algn="justLow" rtl="1"/>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و من خلال ما سبق دعونا نحاول التعرف على أهمية استخدام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الروبو</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بونغ</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في تعليم بعض  المهارات لناشئ نادي تنس الطاولة بالقاعة المغلقة المتعددة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الرياضات</a:t>
            </a:r>
            <a:r>
              <a:rPr lang="ar-DZ" sz="3000" b="1" dirty="0" smtClean="0">
                <a:effectLst>
                  <a:outerShdw blurRad="38100" dist="38100" dir="2700000" algn="tl">
                    <a:srgbClr val="000000">
                      <a:alpha val="43137"/>
                    </a:srgbClr>
                  </a:outerShdw>
                </a:effectLst>
                <a:latin typeface="Arabic Typesetting" pitchFamily="66" charset="-78"/>
                <a:cs typeface="Arabic Typesetting" pitchFamily="66" charset="-78"/>
              </a:rPr>
              <a:t> لبلدية عين </a:t>
            </a:r>
            <a:r>
              <a:rPr lang="ar-DZ" sz="3000" b="1" dirty="0" err="1" smtClean="0">
                <a:effectLst>
                  <a:outerShdw blurRad="38100" dist="38100" dir="2700000" algn="tl">
                    <a:srgbClr val="000000">
                      <a:alpha val="43137"/>
                    </a:srgbClr>
                  </a:outerShdw>
                </a:effectLst>
                <a:latin typeface="Arabic Typesetting" pitchFamily="66" charset="-78"/>
                <a:cs typeface="Arabic Typesetting" pitchFamily="66" charset="-78"/>
              </a:rPr>
              <a:t>فكرون</a:t>
            </a:r>
            <a:endParaRPr lang="fr-FR" sz="3000" b="1" dirty="0" smtClean="0">
              <a:effectLst>
                <a:outerShdw blurRad="38100" dist="38100" dir="2700000" algn="tl">
                  <a:srgbClr val="000000">
                    <a:alpha val="43137"/>
                  </a:srgbClr>
                </a:outerShdw>
              </a:effectLst>
              <a:latin typeface="Arabic Typesetting" pitchFamily="66" charset="-78"/>
              <a:cs typeface="Arabic Typesetting" pitchFamily="66" charset="-78"/>
            </a:endParaRPr>
          </a:p>
        </p:txBody>
      </p:sp>
      <p:pic>
        <p:nvPicPr>
          <p:cNvPr id="4" name="Image 3" descr="http://www.fatt.dz/uploads/medias/ancienne_table_pingpong.jpg"/>
          <p:cNvPicPr/>
          <p:nvPr/>
        </p:nvPicPr>
        <p:blipFill>
          <a:blip r:embed="rId2"/>
          <a:srcRect/>
          <a:stretch>
            <a:fillRect/>
          </a:stretch>
        </p:blipFill>
        <p:spPr bwMode="auto">
          <a:xfrm>
            <a:off x="1576552" y="0"/>
            <a:ext cx="5943600" cy="2002221"/>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5">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5">
                                            <p:txEl>
                                              <p:pRg st="0" end="0"/>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48" presetClass="entr" presetSubtype="0" accel="50000"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p:cTn id="16" dur="1000" fill="hold"/>
                                        <p:tgtEl>
                                          <p:spTgt spid="5">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5">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5">
                                            <p:txEl>
                                              <p:pRg st="1" end="1"/>
                                            </p:txEl>
                                          </p:spTgt>
                                        </p:tgtEl>
                                        <p:attrNameLst>
                                          <p:attrName>ppt_y</p:attrName>
                                        </p:attrNameLst>
                                      </p:cBhvr>
                                      <p:tavLst>
                                        <p:tav tm="0">
                                          <p:val>
                                            <p:strVal val="#ppt_y"/>
                                          </p:val>
                                        </p:tav>
                                        <p:tav tm="100000">
                                          <p:val>
                                            <p:strVal val="#ppt_y"/>
                                          </p:val>
                                        </p:tav>
                                      </p:tavLst>
                                    </p:anim>
                                    <p:animEffect transition="in" filter="fade">
                                      <p:cBhvr>
                                        <p:cTn id="19"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descr="Image5.jpg"/>
          <p:cNvPicPr>
            <a:picLocks noGrp="1" noChangeAspect="1"/>
          </p:cNvPicPr>
          <p:nvPr>
            <p:ph idx="1"/>
          </p:nvPr>
        </p:nvPicPr>
        <p:blipFill>
          <a:blip r:embed="rId2"/>
          <a:stretch>
            <a:fillRect/>
          </a:stretch>
        </p:blipFill>
        <p:spPr>
          <a:xfrm>
            <a:off x="-619" y="0"/>
            <a:ext cx="9144619" cy="6858000"/>
          </a:xfrm>
        </p:spPr>
      </p:pic>
      <p:sp>
        <p:nvSpPr>
          <p:cNvPr id="7" name="Flèche vers le bas 6"/>
          <p:cNvSpPr/>
          <p:nvPr/>
        </p:nvSpPr>
        <p:spPr>
          <a:xfrm>
            <a:off x="1069145" y="253220"/>
            <a:ext cx="6006904" cy="1463038"/>
          </a:xfrm>
          <a:prstGeom prst="downArrow">
            <a:avLst>
              <a:gd name="adj1" fmla="val 50000"/>
              <a:gd name="adj2" fmla="val 677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4400" b="1" dirty="0" smtClean="0"/>
              <a:t>طرح الإشكالية </a:t>
            </a:r>
            <a:endParaRPr lang="fr-FR" sz="4400" b="1" dirty="0"/>
          </a:p>
        </p:txBody>
      </p:sp>
      <p:graphicFrame>
        <p:nvGraphicFramePr>
          <p:cNvPr id="8" name="Diagramme 7"/>
          <p:cNvGraphicFramePr/>
          <p:nvPr/>
        </p:nvGraphicFramePr>
        <p:xfrm>
          <a:off x="580571" y="1580893"/>
          <a:ext cx="8186057" cy="5081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38889E-6 -0.25741 L 1.38889E-6 2.59259E-6 " pathEditMode="relative" rAng="0" ptsTypes="AA">
                                      <p:cBhvr>
                                        <p:cTn id="6" dur="2000" fill="hold"/>
                                        <p:tgtEl>
                                          <p:spTgt spid="7"/>
                                        </p:tgtEl>
                                        <p:attrNameLst>
                                          <p:attrName>ppt_x</p:attrName>
                                          <p:attrName>ppt_y</p:attrName>
                                        </p:attrNameLst>
                                      </p:cBhvr>
                                      <p:rCtr x="0" y="129"/>
                                    </p:animMotion>
                                  </p:childTnLst>
                                </p:cTn>
                              </p:par>
                            </p:childTnLst>
                          </p:cTn>
                        </p:par>
                      </p:childTnLst>
                    </p:cTn>
                  </p:par>
                  <p:par>
                    <p:cTn id="7" fill="hold">
                      <p:stCondLst>
                        <p:cond delay="indefinite"/>
                      </p:stCondLst>
                      <p:childTnLst>
                        <p:par>
                          <p:cTn id="8" fill="hold">
                            <p:stCondLst>
                              <p:cond delay="0"/>
                            </p:stCondLst>
                            <p:childTnLst>
                              <p:par>
                                <p:cTn id="9" presetID="48" presetClass="entr" presetSubtype="0" accel="5000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13" dur="1000" fill="hold"/>
                                        <p:tgtEl>
                                          <p:spTgt spid="8"/>
                                        </p:tgtEl>
                                        <p:attrNameLst>
                                          <p:attrName>ppt_y</p:attrName>
                                        </p:attrNameLst>
                                      </p:cBhvr>
                                      <p:tavLst>
                                        <p:tav tm="0">
                                          <p:val>
                                            <p:strVal val="#ppt_y"/>
                                          </p:val>
                                        </p:tav>
                                        <p:tav tm="100000">
                                          <p:val>
                                            <p:strVal val="#ppt_y"/>
                                          </p:val>
                                        </p:tav>
                                      </p:tavLst>
                                    </p:anim>
                                    <p:animEffect transition="in" filter="fade">
                                      <p:cBhvr>
                                        <p:cTn id="1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rganigramme : Alternative 4"/>
          <p:cNvSpPr/>
          <p:nvPr/>
        </p:nvSpPr>
        <p:spPr>
          <a:xfrm>
            <a:off x="253218" y="168812"/>
            <a:ext cx="8707902" cy="2104571"/>
          </a:xfrm>
          <a:prstGeom prst="flowChartAlternateProcess">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rtl="1"/>
            <a:r>
              <a:rPr lang="ar-D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و على ضوء ما سبق رغب الباحث في تسليط الضوء على استخدام "</a:t>
            </a:r>
            <a:r>
              <a:rPr lang="ar-DZ" sz="3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الروبو</a:t>
            </a:r>
            <a:r>
              <a:rPr lang="ar-D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a:t>
            </a:r>
            <a:r>
              <a:rPr lang="ar-DZ" sz="3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بونغ</a:t>
            </a:r>
            <a:r>
              <a:rPr lang="ar-D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في التدريب </a:t>
            </a:r>
            <a:r>
              <a:rPr lang="ar-DZ" sz="3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و</a:t>
            </a:r>
            <a:r>
              <a:rPr lang="ar-D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معرفة ما أثره الايجابي في تعلم بعض المهارات الأساسية لناشئ نادي تنس الطاولة بأعمار من 07 إلى 14</a:t>
            </a:r>
            <a:r>
              <a:rPr lang="ar-DZ"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سنة با</a:t>
            </a:r>
            <a:r>
              <a:rPr lang="ar-D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لقاعة الرياضية المتعددة </a:t>
            </a:r>
            <a:r>
              <a:rPr lang="ar-DZ" sz="3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الرياضات</a:t>
            </a:r>
            <a:r>
              <a:rPr lang="ar-D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a:t>
            </a:r>
            <a:r>
              <a:rPr lang="ar-DZ"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ببلدية عين </a:t>
            </a:r>
            <a:r>
              <a:rPr lang="ar-DZ" sz="28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فكرون</a:t>
            </a:r>
            <a:r>
              <a:rPr lang="ar-DZ"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و يطرح التساؤل التالي: </a:t>
            </a:r>
            <a:endParaRPr lang="fr-FR"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endParaRPr>
          </a:p>
          <a:p>
            <a:pPr algn="ctr"/>
            <a:endParaRPr lang="fr-F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Flèche vers le bas 8"/>
          <p:cNvSpPr/>
          <p:nvPr/>
        </p:nvSpPr>
        <p:spPr>
          <a:xfrm>
            <a:off x="1913206" y="2307101"/>
            <a:ext cx="5416062" cy="815926"/>
          </a:xfrm>
          <a:prstGeom prst="downArrow">
            <a:avLst>
              <a:gd name="adj1" fmla="val 50000"/>
              <a:gd name="adj2" fmla="val 3620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إشكالية الدراسة</a:t>
            </a:r>
            <a:endParaRPr lang="fr-F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1" name="Pensées 10"/>
          <p:cNvSpPr/>
          <p:nvPr/>
        </p:nvSpPr>
        <p:spPr>
          <a:xfrm>
            <a:off x="647114" y="3066760"/>
            <a:ext cx="8496886" cy="3376245"/>
          </a:xfrm>
          <a:prstGeom prst="cloudCallout">
            <a:avLst>
              <a:gd name="adj1" fmla="val -34760"/>
              <a:gd name="adj2" fmla="val 56280"/>
            </a:avLst>
          </a:prstGeom>
        </p:spPr>
        <p:style>
          <a:lnRef idx="1">
            <a:schemeClr val="accent1"/>
          </a:lnRef>
          <a:fillRef idx="2">
            <a:schemeClr val="accent1"/>
          </a:fillRef>
          <a:effectRef idx="1">
            <a:schemeClr val="accent1"/>
          </a:effectRef>
          <a:fontRef idx="minor">
            <a:schemeClr val="dk1"/>
          </a:fontRef>
        </p:style>
        <p:txBody>
          <a:bodyPr rtlCol="0" anchor="ctr"/>
          <a:lstStyle/>
          <a:p>
            <a:pPr lvl="0" algn="justLow" rtl="1"/>
            <a:r>
              <a:rPr lang="ar-MA"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هل لاستخدام </a:t>
            </a:r>
            <a:r>
              <a:rPr lang="ar-MA" sz="4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الروبو</a:t>
            </a:r>
            <a:r>
              <a:rPr lang="ar-MA"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a:t>
            </a:r>
            <a:r>
              <a:rPr lang="ar-MA" sz="4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بونغ</a:t>
            </a:r>
            <a:r>
              <a:rPr lang="fr-FR"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  </a:t>
            </a:r>
            <a:r>
              <a:rPr lang="ar-MA"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أثر في تعلم بعض المهارات الأساسية لناشئ تنس الطاولة</a:t>
            </a:r>
            <a:r>
              <a:rPr lang="ar-MA"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rPr>
              <a:t>؟</a:t>
            </a:r>
            <a:endParaRPr lang="fr-FR"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itchFamily="66" charset="-78"/>
              <a:cs typeface="Arabic Typesetting" pitchFamily="66" charset="-78"/>
            </a:endParaRPr>
          </a:p>
          <a:p>
            <a:pPr algn="ctr"/>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0" fill="hold"/>
                                        <p:tgtEl>
                                          <p:spTgt spid="9"/>
                                        </p:tgtEl>
                                        <p:attrNameLst>
                                          <p:attrName>ppt_x</p:attrName>
                                        </p:attrNameLst>
                                      </p:cBhvr>
                                      <p:tavLst>
                                        <p:tav tm="0">
                                          <p:val>
                                            <p:strVal val="#ppt_x"/>
                                          </p:val>
                                        </p:tav>
                                        <p:tav tm="100000">
                                          <p:val>
                                            <p:strVal val="#ppt_x"/>
                                          </p:val>
                                        </p:tav>
                                      </p:tavLst>
                                    </p:anim>
                                    <p:anim calcmode="lin" valueType="num">
                                      <p:cBhvr additive="base">
                                        <p:cTn id="13"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amond(in)">
                                      <p:cBhvr>
                                        <p:cTn id="1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Bulle ronde 9"/>
          <p:cNvSpPr/>
          <p:nvPr/>
        </p:nvSpPr>
        <p:spPr>
          <a:xfrm rot="155255">
            <a:off x="2234232" y="1968012"/>
            <a:ext cx="6865034" cy="2336749"/>
          </a:xfrm>
          <a:prstGeom prst="wedgeEllipseCallout">
            <a:avLst>
              <a:gd name="adj1" fmla="val -74084"/>
              <a:gd name="adj2" fmla="val -34718"/>
            </a:avLst>
          </a:prstGeom>
        </p:spPr>
        <p:style>
          <a:lnRef idx="1">
            <a:schemeClr val="accent2"/>
          </a:lnRef>
          <a:fillRef idx="2">
            <a:schemeClr val="accent2"/>
          </a:fillRef>
          <a:effectRef idx="1">
            <a:schemeClr val="accent2"/>
          </a:effectRef>
          <a:fontRef idx="minor">
            <a:schemeClr val="dk1"/>
          </a:fontRef>
        </p:style>
        <p:txBody>
          <a:bodyPr rtlCol="0" anchor="ctr"/>
          <a:lstStyle/>
          <a:p>
            <a:pPr algn="ctr" rtl="1"/>
            <a:r>
              <a:rPr lang="ar-MA" sz="2800" b="1" dirty="0" smtClean="0">
                <a:effectLst>
                  <a:outerShdw blurRad="38100" dist="38100" dir="2700000" algn="tl">
                    <a:srgbClr val="000000">
                      <a:alpha val="43137"/>
                    </a:srgbClr>
                  </a:outerShdw>
                </a:effectLst>
              </a:rPr>
              <a:t>هل لاستخدام "</a:t>
            </a:r>
            <a:r>
              <a:rPr lang="ar-MA" sz="2800" b="1" dirty="0" err="1" smtClean="0">
                <a:effectLst>
                  <a:outerShdw blurRad="38100" dist="38100" dir="2700000" algn="tl">
                    <a:srgbClr val="000000">
                      <a:alpha val="43137"/>
                    </a:srgbClr>
                  </a:outerShdw>
                </a:effectLst>
              </a:rPr>
              <a:t>الروبو</a:t>
            </a:r>
            <a:r>
              <a:rPr lang="ar-MA" sz="2800" b="1" dirty="0" smtClean="0">
                <a:effectLst>
                  <a:outerShdw blurRad="38100" dist="38100" dir="2700000" algn="tl">
                    <a:srgbClr val="000000">
                      <a:alpha val="43137"/>
                    </a:srgbClr>
                  </a:outerShdw>
                </a:effectLst>
              </a:rPr>
              <a:t> </a:t>
            </a:r>
            <a:r>
              <a:rPr lang="ar-MA" sz="2800" b="1" dirty="0" err="1" smtClean="0">
                <a:effectLst>
                  <a:outerShdw blurRad="38100" dist="38100" dir="2700000" algn="tl">
                    <a:srgbClr val="000000">
                      <a:alpha val="43137"/>
                    </a:srgbClr>
                  </a:outerShdw>
                </a:effectLst>
              </a:rPr>
              <a:t>بونغ</a:t>
            </a:r>
            <a:r>
              <a:rPr lang="fr-FR" sz="2800" b="1" dirty="0" smtClean="0">
                <a:effectLst>
                  <a:outerShdw blurRad="38100" dist="38100" dir="2700000" algn="tl">
                    <a:srgbClr val="000000">
                      <a:alpha val="43137"/>
                    </a:srgbClr>
                  </a:outerShdw>
                </a:effectLst>
              </a:rPr>
              <a:t>  « </a:t>
            </a:r>
            <a:r>
              <a:rPr lang="fr-FR" sz="2800" b="1" dirty="0" err="1" smtClean="0">
                <a:effectLst>
                  <a:outerShdw blurRad="38100" dist="38100" dir="2700000" algn="tl">
                    <a:srgbClr val="000000">
                      <a:alpha val="43137"/>
                    </a:srgbClr>
                  </a:outerShdw>
                </a:effectLst>
              </a:rPr>
              <a:t>Robo</a:t>
            </a:r>
            <a:r>
              <a:rPr lang="fr-FR" sz="2800" b="1" dirty="0" smtClean="0">
                <a:effectLst>
                  <a:outerShdw blurRad="38100" dist="38100" dir="2700000" algn="tl">
                    <a:srgbClr val="000000">
                      <a:alpha val="43137"/>
                    </a:srgbClr>
                  </a:outerShdw>
                </a:effectLst>
              </a:rPr>
              <a:t> </a:t>
            </a:r>
            <a:r>
              <a:rPr lang="fr-FR" sz="2800" b="1" dirty="0" err="1" smtClean="0">
                <a:effectLst>
                  <a:outerShdw blurRad="38100" dist="38100" dir="2700000" algn="tl">
                    <a:srgbClr val="000000">
                      <a:alpha val="43137"/>
                    </a:srgbClr>
                  </a:outerShdw>
                </a:effectLst>
              </a:rPr>
              <a:t>Bong</a:t>
            </a:r>
            <a:r>
              <a:rPr lang="fr-FR" sz="2800" b="1" dirty="0" smtClean="0">
                <a:effectLst>
                  <a:outerShdw blurRad="38100" dist="38100" dir="2700000" algn="tl">
                    <a:srgbClr val="000000">
                      <a:alpha val="43137"/>
                    </a:srgbClr>
                  </a:outerShdw>
                </a:effectLst>
              </a:rPr>
              <a:t> » </a:t>
            </a:r>
            <a:r>
              <a:rPr lang="ar-MA" sz="2800" b="1" dirty="0" smtClean="0">
                <a:effectLst>
                  <a:outerShdw blurRad="38100" dist="38100" dir="2700000" algn="tl">
                    <a:srgbClr val="000000">
                      <a:alpha val="43137"/>
                    </a:srgbClr>
                  </a:outerShdw>
                </a:effectLst>
              </a:rPr>
              <a:t>أثر في تعلم مهارتي الضربة المستقيمة بالوجه المضرب الأمامي و بالوجه الخلفي؟</a:t>
            </a:r>
            <a:endParaRPr lang="fr-FR" sz="2800" dirty="0" smtClean="0">
              <a:effectLst>
                <a:outerShdw blurRad="38100" dist="38100" dir="2700000" algn="tl">
                  <a:srgbClr val="000000">
                    <a:alpha val="43137"/>
                  </a:srgbClr>
                </a:outerShdw>
              </a:effectLst>
            </a:endParaRPr>
          </a:p>
          <a:p>
            <a:pPr algn="ctr"/>
            <a:endParaRPr lang="fr-FR" dirty="0"/>
          </a:p>
        </p:txBody>
      </p:sp>
      <p:sp>
        <p:nvSpPr>
          <p:cNvPr id="11" name="Rectangle à coins arrondis 10"/>
          <p:cNvSpPr/>
          <p:nvPr/>
        </p:nvSpPr>
        <p:spPr>
          <a:xfrm>
            <a:off x="168812" y="337624"/>
            <a:ext cx="8314005" cy="1322363"/>
          </a:xfrm>
          <a:prstGeom prst="wedgeRoundRectCallout">
            <a:avLst>
              <a:gd name="adj1" fmla="val -44790"/>
              <a:gd name="adj2" fmla="val 78457"/>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MA" sz="3200" b="1" dirty="0" smtClean="0">
                <a:effectLst>
                  <a:outerShdw blurRad="38100" dist="38100" dir="2700000" algn="tl">
                    <a:srgbClr val="000000">
                      <a:alpha val="43137"/>
                    </a:srgbClr>
                  </a:outerShdw>
                </a:effectLst>
              </a:rPr>
              <a:t>وعلى أساس هذه الإشكالية الرئيسية تطفو على السطح مجموعة من الأسئلة الفرعية نصوغها كالتالي:</a:t>
            </a:r>
            <a:endParaRPr lang="fr-FR" sz="3200" b="1" dirty="0" smtClean="0">
              <a:effectLst>
                <a:outerShdw blurRad="38100" dist="38100" dir="2700000" algn="tl">
                  <a:srgbClr val="000000">
                    <a:alpha val="43137"/>
                  </a:srgbClr>
                </a:outerShdw>
              </a:effectLst>
            </a:endParaRPr>
          </a:p>
          <a:p>
            <a:pPr algn="ctr"/>
            <a:endParaRPr lang="fr-FR" dirty="0"/>
          </a:p>
        </p:txBody>
      </p:sp>
      <p:sp>
        <p:nvSpPr>
          <p:cNvPr id="12" name="Bulle ronde 11"/>
          <p:cNvSpPr/>
          <p:nvPr/>
        </p:nvSpPr>
        <p:spPr>
          <a:xfrm rot="230283">
            <a:off x="1800662" y="4712677"/>
            <a:ext cx="6907239" cy="2110169"/>
          </a:xfrm>
          <a:prstGeom prst="wedgeEllipseCallout">
            <a:avLst>
              <a:gd name="adj1" fmla="val -71615"/>
              <a:gd name="adj2" fmla="val -162392"/>
            </a:avLst>
          </a:prstGeom>
        </p:spPr>
        <p:style>
          <a:lnRef idx="1">
            <a:schemeClr val="accent2"/>
          </a:lnRef>
          <a:fillRef idx="2">
            <a:schemeClr val="accent2"/>
          </a:fillRef>
          <a:effectRef idx="1">
            <a:schemeClr val="accent2"/>
          </a:effectRef>
          <a:fontRef idx="minor">
            <a:schemeClr val="dk1"/>
          </a:fontRef>
        </p:style>
        <p:txBody>
          <a:bodyPr rtlCol="0" anchor="ctr"/>
          <a:lstStyle/>
          <a:p>
            <a:pPr algn="ctr" rtl="1"/>
            <a:r>
              <a:rPr lang="ar-MA" sz="2800" b="1" dirty="0" smtClean="0">
                <a:effectLst>
                  <a:outerShdw blurRad="38100" dist="38100" dir="2700000" algn="tl">
                    <a:srgbClr val="000000">
                      <a:alpha val="43137"/>
                    </a:srgbClr>
                  </a:outerShdw>
                </a:effectLst>
              </a:rPr>
              <a:t>هل لاستخدام "</a:t>
            </a:r>
            <a:r>
              <a:rPr lang="ar-MA" sz="2800" b="1" dirty="0" err="1" smtClean="0">
                <a:effectLst>
                  <a:outerShdw blurRad="38100" dist="38100" dir="2700000" algn="tl">
                    <a:srgbClr val="000000">
                      <a:alpha val="43137"/>
                    </a:srgbClr>
                  </a:outerShdw>
                </a:effectLst>
              </a:rPr>
              <a:t>الروبو</a:t>
            </a:r>
            <a:r>
              <a:rPr lang="ar-MA" sz="2800" b="1" dirty="0" smtClean="0">
                <a:effectLst>
                  <a:outerShdw blurRad="38100" dist="38100" dir="2700000" algn="tl">
                    <a:srgbClr val="000000">
                      <a:alpha val="43137"/>
                    </a:srgbClr>
                  </a:outerShdw>
                </a:effectLst>
              </a:rPr>
              <a:t> </a:t>
            </a:r>
            <a:r>
              <a:rPr lang="ar-MA" sz="2800" b="1" dirty="0" err="1" smtClean="0">
                <a:effectLst>
                  <a:outerShdw blurRad="38100" dist="38100" dir="2700000" algn="tl">
                    <a:srgbClr val="000000">
                      <a:alpha val="43137"/>
                    </a:srgbClr>
                  </a:outerShdw>
                </a:effectLst>
              </a:rPr>
              <a:t>بونغ</a:t>
            </a:r>
            <a:r>
              <a:rPr lang="fr-FR" sz="2800" b="1" dirty="0" smtClean="0">
                <a:effectLst>
                  <a:outerShdw blurRad="38100" dist="38100" dir="2700000" algn="tl">
                    <a:srgbClr val="000000">
                      <a:alpha val="43137"/>
                    </a:srgbClr>
                  </a:outerShdw>
                </a:effectLst>
              </a:rPr>
              <a:t>  « </a:t>
            </a:r>
            <a:r>
              <a:rPr lang="fr-FR" sz="2800" b="1" dirty="0" err="1" smtClean="0">
                <a:effectLst>
                  <a:outerShdw blurRad="38100" dist="38100" dir="2700000" algn="tl">
                    <a:srgbClr val="000000">
                      <a:alpha val="43137"/>
                    </a:srgbClr>
                  </a:outerShdw>
                </a:effectLst>
              </a:rPr>
              <a:t>Robo</a:t>
            </a:r>
            <a:r>
              <a:rPr lang="fr-FR" sz="2800" b="1" dirty="0" smtClean="0">
                <a:effectLst>
                  <a:outerShdw blurRad="38100" dist="38100" dir="2700000" algn="tl">
                    <a:srgbClr val="000000">
                      <a:alpha val="43137"/>
                    </a:srgbClr>
                  </a:outerShdw>
                </a:effectLst>
              </a:rPr>
              <a:t> </a:t>
            </a:r>
            <a:r>
              <a:rPr lang="fr-FR" sz="2800" b="1" dirty="0" err="1" smtClean="0">
                <a:effectLst>
                  <a:outerShdw blurRad="38100" dist="38100" dir="2700000" algn="tl">
                    <a:srgbClr val="000000">
                      <a:alpha val="43137"/>
                    </a:srgbClr>
                  </a:outerShdw>
                </a:effectLst>
              </a:rPr>
              <a:t>Bong</a:t>
            </a:r>
            <a:r>
              <a:rPr lang="fr-FR" sz="2800" b="1" dirty="0" smtClean="0">
                <a:effectLst>
                  <a:outerShdw blurRad="38100" dist="38100" dir="2700000" algn="tl">
                    <a:srgbClr val="000000">
                      <a:alpha val="43137"/>
                    </a:srgbClr>
                  </a:outerShdw>
                </a:effectLst>
              </a:rPr>
              <a:t> » </a:t>
            </a:r>
            <a:r>
              <a:rPr lang="ar-MA" sz="2800" b="1" dirty="0" smtClean="0">
                <a:effectLst>
                  <a:outerShdw blurRad="38100" dist="38100" dir="2700000" algn="tl">
                    <a:srgbClr val="000000">
                      <a:alpha val="43137"/>
                    </a:srgbClr>
                  </a:outerShdw>
                </a:effectLst>
              </a:rPr>
              <a:t>أثر في تعلم مهارتي الضربة </a:t>
            </a:r>
            <a:r>
              <a:rPr lang="ar-MA" sz="2800" b="1" dirty="0" err="1" smtClean="0">
                <a:effectLst>
                  <a:outerShdw blurRad="38100" dist="38100" dir="2700000" algn="tl">
                    <a:srgbClr val="000000">
                      <a:alpha val="43137"/>
                    </a:srgbClr>
                  </a:outerShdw>
                </a:effectLst>
              </a:rPr>
              <a:t>الدورانية</a:t>
            </a:r>
            <a:r>
              <a:rPr lang="ar-MA" sz="2800" b="1" dirty="0" smtClean="0">
                <a:effectLst>
                  <a:outerShdw blurRad="38100" dist="38100" dir="2700000" algn="tl">
                    <a:srgbClr val="000000">
                      <a:alpha val="43137"/>
                    </a:srgbClr>
                  </a:outerShdw>
                </a:effectLst>
              </a:rPr>
              <a:t> بوجه المضرب الأمامي </a:t>
            </a:r>
            <a:r>
              <a:rPr lang="ar-MA" sz="2800" b="1" dirty="0" err="1" smtClean="0">
                <a:effectLst>
                  <a:outerShdw blurRad="38100" dist="38100" dir="2700000" algn="tl">
                    <a:srgbClr val="000000">
                      <a:alpha val="43137"/>
                    </a:srgbClr>
                  </a:outerShdw>
                </a:effectLst>
              </a:rPr>
              <a:t>و</a:t>
            </a:r>
            <a:r>
              <a:rPr lang="ar-MA" sz="2800" b="1" dirty="0" smtClean="0">
                <a:effectLst>
                  <a:outerShdw blurRad="38100" dist="38100" dir="2700000" algn="tl">
                    <a:srgbClr val="000000">
                      <a:alpha val="43137"/>
                    </a:srgbClr>
                  </a:outerShdw>
                </a:effectLst>
              </a:rPr>
              <a:t> الخلفي.</a:t>
            </a:r>
            <a:endParaRPr lang="fr-FR" sz="2000" dirty="0">
              <a:effectLst>
                <a:outerShdw blurRad="38100" dist="38100" dir="2700000" algn="tl">
                  <a:srgbClr val="000000">
                    <a:alpha val="43137"/>
                  </a:srgbClr>
                </a:outerShdw>
              </a:effectLst>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1"/>
                                        </p:tgtEl>
                                        <p:attrNameLst>
                                          <p:attrName>ppt_y</p:attrName>
                                        </p:attrNameLst>
                                      </p:cBhvr>
                                      <p:tavLst>
                                        <p:tav tm="0">
                                          <p:val>
                                            <p:strVal val="#ppt_y"/>
                                          </p:val>
                                        </p:tav>
                                        <p:tav tm="100000">
                                          <p:val>
                                            <p:strVal val="#ppt_y"/>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10"/>
                                        </p:tgtEl>
                                        <p:attrNameLst>
                                          <p:attrName>ppt_y</p:attrName>
                                        </p:attrNameLst>
                                      </p:cBhvr>
                                      <p:tavLst>
                                        <p:tav tm="0">
                                          <p:val>
                                            <p:strVal val="#ppt_y"/>
                                          </p:val>
                                        </p:tav>
                                        <p:tav tm="100000">
                                          <p:val>
                                            <p:strVal val="#ppt_y"/>
                                          </p:val>
                                        </p:tav>
                                      </p:tavLst>
                                    </p:anim>
                                    <p:animEffect transition="in" filter="fade">
                                      <p:cBhvr>
                                        <p:cTn id="18" dur="10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12"/>
                                        </p:tgtEl>
                                        <p:attrNameLst>
                                          <p:attrName>ppt_y</p:attrName>
                                        </p:attrNameLst>
                                      </p:cBhvr>
                                      <p:tavLst>
                                        <p:tav tm="0">
                                          <p:val>
                                            <p:strVal val="#ppt_y"/>
                                          </p:val>
                                        </p:tav>
                                        <p:tav tm="100000">
                                          <p:val>
                                            <p:strVal val="#ppt_y"/>
                                          </p:val>
                                        </p:tav>
                                      </p:tavLst>
                                    </p:anim>
                                    <p:animEffect transition="in" filter="fade">
                                      <p:cBhvr>
                                        <p:cTn id="2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èche vers le bas 4"/>
          <p:cNvSpPr/>
          <p:nvPr/>
        </p:nvSpPr>
        <p:spPr>
          <a:xfrm>
            <a:off x="1674058" y="112539"/>
            <a:ext cx="5373859" cy="1083213"/>
          </a:xfrm>
          <a:prstGeom prst="downArrow">
            <a:avLst>
              <a:gd name="adj1" fmla="val 50000"/>
              <a:gd name="adj2" fmla="val 31818"/>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الفرضية العامة للدراسة</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Rectangle à coins arrondis 7"/>
          <p:cNvSpPr/>
          <p:nvPr/>
        </p:nvSpPr>
        <p:spPr>
          <a:xfrm>
            <a:off x="520506" y="1237952"/>
            <a:ext cx="8201464" cy="126609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r>
              <a:rPr lang="ar-MA" sz="2800" b="1" dirty="0" smtClean="0">
                <a:effectLst>
                  <a:outerShdw blurRad="38100" dist="38100" dir="2700000" algn="tl">
                    <a:srgbClr val="000000">
                      <a:alpha val="43137"/>
                    </a:srgbClr>
                  </a:outerShdw>
                </a:effectLst>
              </a:rPr>
              <a:t> لاستخدام "</a:t>
            </a:r>
            <a:r>
              <a:rPr lang="ar-MA" sz="2800" b="1" dirty="0" err="1" smtClean="0">
                <a:effectLst>
                  <a:outerShdw blurRad="38100" dist="38100" dir="2700000" algn="tl">
                    <a:srgbClr val="000000">
                      <a:alpha val="43137"/>
                    </a:srgbClr>
                  </a:outerShdw>
                </a:effectLst>
              </a:rPr>
              <a:t>الروبو</a:t>
            </a:r>
            <a:r>
              <a:rPr lang="ar-MA" sz="2800" b="1" dirty="0" smtClean="0">
                <a:effectLst>
                  <a:outerShdw blurRad="38100" dist="38100" dir="2700000" algn="tl">
                    <a:srgbClr val="000000">
                      <a:alpha val="43137"/>
                    </a:srgbClr>
                  </a:outerShdw>
                </a:effectLst>
              </a:rPr>
              <a:t> بون</a:t>
            </a:r>
            <a:r>
              <a:rPr lang="ar-DZ" sz="2800" b="1" dirty="0" smtClean="0">
                <a:effectLst>
                  <a:outerShdw blurRad="38100" dist="38100" dir="2700000" algn="tl">
                    <a:srgbClr val="000000">
                      <a:alpha val="43137"/>
                    </a:srgbClr>
                  </a:outerShdw>
                </a:effectLst>
              </a:rPr>
              <a:t>غ"  </a:t>
            </a:r>
            <a:r>
              <a:rPr lang="fr-FR" sz="2800" b="1" dirty="0" smtClean="0">
                <a:effectLst>
                  <a:outerShdw blurRad="38100" dist="38100" dir="2700000" algn="tl">
                    <a:srgbClr val="000000">
                      <a:alpha val="43137"/>
                    </a:srgbClr>
                  </a:outerShdw>
                </a:effectLst>
              </a:rPr>
              <a:t>« </a:t>
            </a:r>
            <a:r>
              <a:rPr lang="fr-FR" sz="2800" b="1" dirty="0" err="1" smtClean="0">
                <a:effectLst>
                  <a:outerShdw blurRad="38100" dist="38100" dir="2700000" algn="tl">
                    <a:srgbClr val="000000">
                      <a:alpha val="43137"/>
                    </a:srgbClr>
                  </a:outerShdw>
                </a:effectLst>
              </a:rPr>
              <a:t>Robo</a:t>
            </a:r>
            <a:r>
              <a:rPr lang="fr-FR" sz="2800" b="1" dirty="0" smtClean="0">
                <a:effectLst>
                  <a:outerShdw blurRad="38100" dist="38100" dir="2700000" algn="tl">
                    <a:srgbClr val="000000">
                      <a:alpha val="43137"/>
                    </a:srgbClr>
                  </a:outerShdw>
                </a:effectLst>
              </a:rPr>
              <a:t> </a:t>
            </a:r>
            <a:r>
              <a:rPr lang="fr-FR" sz="2800" b="1" dirty="0" err="1" smtClean="0">
                <a:effectLst>
                  <a:outerShdw blurRad="38100" dist="38100" dir="2700000" algn="tl">
                    <a:srgbClr val="000000">
                      <a:alpha val="43137"/>
                    </a:srgbClr>
                  </a:outerShdw>
                </a:effectLst>
              </a:rPr>
              <a:t>Bong</a:t>
            </a:r>
            <a:r>
              <a:rPr lang="fr-FR" sz="2800" b="1" dirty="0" smtClean="0">
                <a:effectLst>
                  <a:outerShdw blurRad="38100" dist="38100" dir="2700000" algn="tl">
                    <a:srgbClr val="000000">
                      <a:alpha val="43137"/>
                    </a:srgbClr>
                  </a:outerShdw>
                </a:effectLst>
              </a:rPr>
              <a:t> » </a:t>
            </a:r>
            <a:r>
              <a:rPr lang="ar-MA" sz="2800" b="1" dirty="0" smtClean="0">
                <a:effectLst>
                  <a:outerShdw blurRad="38100" dist="38100" dir="2700000" algn="tl">
                    <a:srgbClr val="000000">
                      <a:alpha val="43137"/>
                    </a:srgbClr>
                  </a:outerShdw>
                </a:effectLst>
              </a:rPr>
              <a:t>أثر </a:t>
            </a:r>
            <a:r>
              <a:rPr lang="ar-DZ" sz="2800" b="1" dirty="0" smtClean="0">
                <a:effectLst>
                  <a:outerShdw blurRad="38100" dist="38100" dir="2700000" algn="tl">
                    <a:srgbClr val="000000">
                      <a:alpha val="43137"/>
                    </a:srgbClr>
                  </a:outerShdw>
                </a:effectLst>
              </a:rPr>
              <a:t>ايجابي</a:t>
            </a:r>
            <a:r>
              <a:rPr lang="ar-MA" sz="2800" b="1" dirty="0" smtClean="0">
                <a:effectLst>
                  <a:outerShdw blurRad="38100" dist="38100" dir="2700000" algn="tl">
                    <a:srgbClr val="000000">
                      <a:alpha val="43137"/>
                    </a:srgbClr>
                  </a:outerShdw>
                </a:effectLst>
              </a:rPr>
              <a:t> في تعلم بعض المهارات الأساسية لناشئ تنس الطاولة. </a:t>
            </a:r>
            <a:endParaRPr lang="fr-FR" sz="2800" b="1" dirty="0">
              <a:effectLst>
                <a:outerShdw blurRad="38100" dist="38100" dir="2700000" algn="tl">
                  <a:srgbClr val="000000">
                    <a:alpha val="43137"/>
                  </a:srgbClr>
                </a:outerShdw>
              </a:effectLst>
            </a:endParaRPr>
          </a:p>
        </p:txBody>
      </p:sp>
      <p:sp>
        <p:nvSpPr>
          <p:cNvPr id="12" name="Flèche vers le bas 11"/>
          <p:cNvSpPr/>
          <p:nvPr/>
        </p:nvSpPr>
        <p:spPr>
          <a:xfrm>
            <a:off x="1786600" y="2532182"/>
            <a:ext cx="5373859" cy="1083213"/>
          </a:xfrm>
          <a:prstGeom prst="downArrow">
            <a:avLst>
              <a:gd name="adj1" fmla="val 50000"/>
              <a:gd name="adj2" fmla="val 31818"/>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ar-DZ"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الفرضيات الجزئية :</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 name="Rectangle à coins arrondis 12"/>
          <p:cNvSpPr/>
          <p:nvPr/>
        </p:nvSpPr>
        <p:spPr>
          <a:xfrm>
            <a:off x="211017" y="3587263"/>
            <a:ext cx="8201464" cy="136456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lgn="ctr" rtl="1"/>
            <a:endParaRPr lang="ar-DZ" sz="2000" b="1" dirty="0" smtClean="0">
              <a:effectLst>
                <a:outerShdw blurRad="38100" dist="38100" dir="2700000" algn="tl">
                  <a:srgbClr val="000000">
                    <a:alpha val="43137"/>
                  </a:srgbClr>
                </a:outerShdw>
              </a:effectLst>
            </a:endParaRPr>
          </a:p>
          <a:p>
            <a:pPr lvl="0" algn="ctr" rtl="1"/>
            <a:r>
              <a:rPr lang="ar-MA" sz="2000" b="1" dirty="0" smtClean="0">
                <a:effectLst>
                  <a:outerShdw blurRad="38100" dist="38100" dir="2700000" algn="tl">
                    <a:srgbClr val="000000">
                      <a:alpha val="43137"/>
                    </a:srgbClr>
                  </a:outerShdw>
                </a:effectLst>
              </a:rPr>
              <a:t> </a:t>
            </a:r>
            <a:r>
              <a:rPr lang="ar-MA" sz="2400" b="1" dirty="0" smtClean="0">
                <a:effectLst>
                  <a:outerShdw blurRad="38100" dist="38100" dir="2700000" algn="tl">
                    <a:srgbClr val="000000">
                      <a:alpha val="43137"/>
                    </a:srgbClr>
                  </a:outerShdw>
                </a:effectLst>
              </a:rPr>
              <a:t>توجد فروق ذات دلالة إحصائية بين الاختبار القبلي </a:t>
            </a:r>
            <a:r>
              <a:rPr lang="ar-MA" sz="2400" b="1" dirty="0" err="1" smtClean="0">
                <a:effectLst>
                  <a:outerShdw blurRad="38100" dist="38100" dir="2700000" algn="tl">
                    <a:srgbClr val="000000">
                      <a:alpha val="43137"/>
                    </a:srgbClr>
                  </a:outerShdw>
                </a:effectLst>
              </a:rPr>
              <a:t>و</a:t>
            </a:r>
            <a:r>
              <a:rPr lang="ar-MA" sz="2400" b="1" dirty="0" smtClean="0">
                <a:effectLst>
                  <a:outerShdw blurRad="38100" dist="38100" dir="2700000" algn="tl">
                    <a:srgbClr val="000000">
                      <a:alpha val="43137"/>
                    </a:srgbClr>
                  </a:outerShdw>
                </a:effectLst>
              </a:rPr>
              <a:t> </a:t>
            </a:r>
            <a:r>
              <a:rPr lang="ar-MA" sz="2400" b="1" dirty="0" err="1" smtClean="0">
                <a:effectLst>
                  <a:outerShdw blurRad="38100" dist="38100" dir="2700000" algn="tl">
                    <a:srgbClr val="000000">
                      <a:alpha val="43137"/>
                    </a:srgbClr>
                  </a:outerShdw>
                </a:effectLst>
              </a:rPr>
              <a:t>البعدي</a:t>
            </a:r>
            <a:r>
              <a:rPr lang="ar-MA" sz="2400" b="1" dirty="0" smtClean="0">
                <a:effectLst>
                  <a:outerShdw blurRad="38100" dist="38100" dir="2700000" algn="tl">
                    <a:srgbClr val="000000">
                      <a:alpha val="43137"/>
                    </a:srgbClr>
                  </a:outerShdw>
                </a:effectLst>
              </a:rPr>
              <a:t> </a:t>
            </a:r>
            <a:r>
              <a:rPr lang="ar-DZ" sz="2400" b="1" dirty="0" smtClean="0">
                <a:effectLst>
                  <a:outerShdw blurRad="38100" dist="38100" dir="2700000" algn="tl">
                    <a:srgbClr val="000000">
                      <a:alpha val="43137"/>
                    </a:srgbClr>
                  </a:outerShdw>
                </a:effectLst>
              </a:rPr>
              <a:t>لصالح الاختبار </a:t>
            </a:r>
            <a:r>
              <a:rPr lang="ar-DZ" sz="2400" b="1" dirty="0" err="1" smtClean="0">
                <a:effectLst>
                  <a:outerShdw blurRad="38100" dist="38100" dir="2700000" algn="tl">
                    <a:srgbClr val="000000">
                      <a:alpha val="43137"/>
                    </a:srgbClr>
                  </a:outerShdw>
                </a:effectLst>
              </a:rPr>
              <a:t>البعدي</a:t>
            </a:r>
            <a:r>
              <a:rPr lang="ar-DZ" sz="2400" b="1" dirty="0" smtClean="0">
                <a:effectLst>
                  <a:outerShdw blurRad="38100" dist="38100" dir="2700000" algn="tl">
                    <a:srgbClr val="000000">
                      <a:alpha val="43137"/>
                    </a:srgbClr>
                  </a:outerShdw>
                </a:effectLst>
              </a:rPr>
              <a:t> في اختبار 60 </a:t>
            </a:r>
            <a:r>
              <a:rPr lang="ar-DZ" sz="2400" b="1" dirty="0" err="1" smtClean="0">
                <a:effectLst>
                  <a:outerShdw blurRad="38100" dist="38100" dir="2700000" algn="tl">
                    <a:srgbClr val="000000">
                      <a:alpha val="43137"/>
                    </a:srgbClr>
                  </a:outerShdw>
                </a:effectLst>
              </a:rPr>
              <a:t>ض</a:t>
            </a:r>
            <a:r>
              <a:rPr lang="ar-DZ" sz="2400" b="1" dirty="0" smtClean="0">
                <a:effectLst>
                  <a:outerShdw blurRad="38100" dist="38100" dir="2700000" algn="tl">
                    <a:srgbClr val="000000">
                      <a:alpha val="43137"/>
                    </a:srgbClr>
                  </a:outerShdw>
                </a:effectLst>
              </a:rPr>
              <a:t>/ 1 </a:t>
            </a:r>
            <a:r>
              <a:rPr lang="ar-DZ" sz="2400" b="1" dirty="0" err="1" smtClean="0">
                <a:effectLst>
                  <a:outerShdw blurRad="38100" dist="38100" dir="2700000" algn="tl">
                    <a:srgbClr val="000000">
                      <a:alpha val="43137"/>
                    </a:srgbClr>
                  </a:outerShdw>
                </a:effectLst>
              </a:rPr>
              <a:t>د</a:t>
            </a:r>
            <a:r>
              <a:rPr lang="ar-DZ" sz="2400" b="1" dirty="0" smtClean="0">
                <a:effectLst>
                  <a:outerShdw blurRad="38100" dist="38100" dir="2700000" algn="tl">
                    <a:srgbClr val="000000">
                      <a:alpha val="43137"/>
                    </a:srgbClr>
                  </a:outerShdw>
                </a:effectLst>
              </a:rPr>
              <a:t> </a:t>
            </a:r>
            <a:r>
              <a:rPr lang="ar-MA" sz="2400" b="1" dirty="0" smtClean="0">
                <a:effectLst>
                  <a:outerShdw blurRad="38100" dist="38100" dir="2700000" algn="tl">
                    <a:srgbClr val="000000">
                      <a:alpha val="43137"/>
                    </a:srgbClr>
                  </a:outerShdw>
                </a:effectLst>
              </a:rPr>
              <a:t>في تعليم مهارتي الضربة المستقيمة بوجه المضرب الأمام</a:t>
            </a:r>
            <a:r>
              <a:rPr lang="fr-FR" sz="2400" b="1" dirty="0" smtClean="0">
                <a:effectLst>
                  <a:outerShdw blurRad="38100" dist="38100" dir="2700000" algn="tl">
                    <a:srgbClr val="000000">
                      <a:alpha val="43137"/>
                    </a:srgbClr>
                  </a:outerShdw>
                </a:effectLst>
              </a:rPr>
              <a:t> » « </a:t>
            </a:r>
            <a:r>
              <a:rPr lang="en-ZA" sz="2400" b="1" dirty="0" smtClean="0">
                <a:effectLst>
                  <a:outerShdw blurRad="38100" dist="38100" dir="2700000" algn="tl">
                    <a:srgbClr val="000000">
                      <a:alpha val="43137"/>
                    </a:srgbClr>
                  </a:outerShdw>
                </a:effectLst>
              </a:rPr>
              <a:t>Coup </a:t>
            </a:r>
            <a:r>
              <a:rPr lang="en-ZA" sz="2400" b="1" dirty="0" err="1" smtClean="0">
                <a:effectLst>
                  <a:outerShdw blurRad="38100" dist="38100" dir="2700000" algn="tl">
                    <a:srgbClr val="000000">
                      <a:alpha val="43137"/>
                    </a:srgbClr>
                  </a:outerShdw>
                </a:effectLst>
              </a:rPr>
              <a:t>Droit</a:t>
            </a:r>
            <a:r>
              <a:rPr lang="ar-MA" sz="2400" b="1" dirty="0" smtClean="0">
                <a:effectLst>
                  <a:outerShdw blurRad="38100" dist="38100" dir="2700000" algn="tl">
                    <a:srgbClr val="000000">
                      <a:alpha val="43137"/>
                    </a:srgbClr>
                  </a:outerShdw>
                </a:effectLst>
              </a:rPr>
              <a:t> و بوجه المضرب الخلفي </a:t>
            </a:r>
            <a:r>
              <a:rPr lang="fr-FR" sz="2400" b="1" dirty="0" smtClean="0">
                <a:effectLst>
                  <a:outerShdw blurRad="38100" dist="38100" dir="2700000" algn="tl">
                    <a:srgbClr val="000000">
                      <a:alpha val="43137"/>
                    </a:srgbClr>
                  </a:outerShdw>
                </a:effectLst>
              </a:rPr>
              <a:t>« Revers »</a:t>
            </a:r>
          </a:p>
          <a:p>
            <a:pPr algn="ctr" rtl="1"/>
            <a:endParaRPr lang="fr-FR" sz="2800" b="1" dirty="0">
              <a:effectLst>
                <a:outerShdw blurRad="38100" dist="38100" dir="2700000" algn="tl">
                  <a:srgbClr val="000000">
                    <a:alpha val="43137"/>
                  </a:srgbClr>
                </a:outerShdw>
              </a:effectLst>
            </a:endParaRPr>
          </a:p>
        </p:txBody>
      </p:sp>
      <p:sp>
        <p:nvSpPr>
          <p:cNvPr id="14" name="Rectangle à coins arrondis 13"/>
          <p:cNvSpPr/>
          <p:nvPr/>
        </p:nvSpPr>
        <p:spPr>
          <a:xfrm>
            <a:off x="211017" y="5050297"/>
            <a:ext cx="8201464" cy="160372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lgn="ctr" rtl="1"/>
            <a:r>
              <a:rPr lang="ar-MA" sz="2800" b="1" dirty="0" smtClean="0">
                <a:effectLst>
                  <a:outerShdw blurRad="38100" dist="38100" dir="2700000" algn="tl">
                    <a:srgbClr val="000000">
                      <a:alpha val="43137"/>
                    </a:srgbClr>
                  </a:outerShdw>
                </a:effectLst>
              </a:rPr>
              <a:t> </a:t>
            </a:r>
            <a:endParaRPr lang="ar-DZ" sz="2800" b="1" dirty="0" smtClean="0">
              <a:effectLst>
                <a:outerShdw blurRad="38100" dist="38100" dir="2700000" algn="tl">
                  <a:srgbClr val="000000">
                    <a:alpha val="43137"/>
                  </a:srgbClr>
                </a:outerShdw>
              </a:effectLst>
            </a:endParaRPr>
          </a:p>
          <a:p>
            <a:pPr lvl="0" algn="ctr" rtl="1"/>
            <a:r>
              <a:rPr lang="ar-MA" sz="2400" b="1" dirty="0" smtClean="0">
                <a:effectLst>
                  <a:outerShdw blurRad="38100" dist="38100" dir="2700000" algn="tl">
                    <a:srgbClr val="000000">
                      <a:alpha val="43137"/>
                    </a:srgbClr>
                  </a:outerShdw>
                </a:effectLst>
              </a:rPr>
              <a:t>توجد فروق ذات دلالة إحصائية بين الاختبار القبلي </a:t>
            </a:r>
            <a:r>
              <a:rPr lang="ar-MA" sz="2400" b="1" dirty="0" err="1" smtClean="0">
                <a:effectLst>
                  <a:outerShdw blurRad="38100" dist="38100" dir="2700000" algn="tl">
                    <a:srgbClr val="000000">
                      <a:alpha val="43137"/>
                    </a:srgbClr>
                  </a:outerShdw>
                </a:effectLst>
              </a:rPr>
              <a:t>والبعدي</a:t>
            </a:r>
            <a:r>
              <a:rPr lang="ar-MA" sz="2400" b="1" dirty="0" smtClean="0">
                <a:effectLst>
                  <a:outerShdw blurRad="38100" dist="38100" dir="2700000" algn="tl">
                    <a:srgbClr val="000000">
                      <a:alpha val="43137"/>
                    </a:srgbClr>
                  </a:outerShdw>
                </a:effectLst>
              </a:rPr>
              <a:t> </a:t>
            </a:r>
            <a:r>
              <a:rPr lang="ar-DZ" sz="2400" b="1" dirty="0" smtClean="0">
                <a:effectLst>
                  <a:outerShdw blurRad="38100" dist="38100" dir="2700000" algn="tl">
                    <a:srgbClr val="000000">
                      <a:alpha val="43137"/>
                    </a:srgbClr>
                  </a:outerShdw>
                </a:effectLst>
              </a:rPr>
              <a:t>لصالح الاختبار </a:t>
            </a:r>
            <a:r>
              <a:rPr lang="ar-DZ" sz="2400" b="1" dirty="0" err="1" smtClean="0">
                <a:effectLst>
                  <a:outerShdw blurRad="38100" dist="38100" dir="2700000" algn="tl">
                    <a:srgbClr val="000000">
                      <a:alpha val="43137"/>
                    </a:srgbClr>
                  </a:outerShdw>
                </a:effectLst>
              </a:rPr>
              <a:t>البعدي</a:t>
            </a:r>
            <a:r>
              <a:rPr lang="ar-DZ" sz="2400" b="1" dirty="0" smtClean="0">
                <a:effectLst>
                  <a:outerShdw blurRad="38100" dist="38100" dir="2700000" algn="tl">
                    <a:srgbClr val="000000">
                      <a:alpha val="43137"/>
                    </a:srgbClr>
                  </a:outerShdw>
                </a:effectLst>
              </a:rPr>
              <a:t> في اختبار 60 </a:t>
            </a:r>
            <a:r>
              <a:rPr lang="ar-DZ" sz="2400" b="1" dirty="0" err="1" smtClean="0">
                <a:effectLst>
                  <a:outerShdw blurRad="38100" dist="38100" dir="2700000" algn="tl">
                    <a:srgbClr val="000000">
                      <a:alpha val="43137"/>
                    </a:srgbClr>
                  </a:outerShdw>
                </a:effectLst>
              </a:rPr>
              <a:t>ض</a:t>
            </a:r>
            <a:r>
              <a:rPr lang="ar-DZ" sz="2400" b="1" dirty="0" smtClean="0">
                <a:effectLst>
                  <a:outerShdw blurRad="38100" dist="38100" dir="2700000" algn="tl">
                    <a:srgbClr val="000000">
                      <a:alpha val="43137"/>
                    </a:srgbClr>
                  </a:outerShdw>
                </a:effectLst>
              </a:rPr>
              <a:t>/1 </a:t>
            </a:r>
            <a:r>
              <a:rPr lang="ar-DZ" sz="2400" b="1" dirty="0" err="1" smtClean="0">
                <a:effectLst>
                  <a:outerShdw blurRad="38100" dist="38100" dir="2700000" algn="tl">
                    <a:srgbClr val="000000">
                      <a:alpha val="43137"/>
                    </a:srgbClr>
                  </a:outerShdw>
                </a:effectLst>
              </a:rPr>
              <a:t>د</a:t>
            </a:r>
            <a:r>
              <a:rPr lang="ar-DZ" sz="2400" b="1" dirty="0" smtClean="0">
                <a:effectLst>
                  <a:outerShdw blurRad="38100" dist="38100" dir="2700000" algn="tl">
                    <a:srgbClr val="000000">
                      <a:alpha val="43137"/>
                    </a:srgbClr>
                  </a:outerShdw>
                </a:effectLst>
              </a:rPr>
              <a:t> في تعلم مهارتي ضربة الدوران العلوي بوجه المضرب الأمام</a:t>
            </a:r>
            <a:r>
              <a:rPr lang="fr-FR" sz="2400" b="1" dirty="0" smtClean="0">
                <a:effectLst>
                  <a:outerShdw blurRad="38100" dist="38100" dir="2700000" algn="tl">
                    <a:srgbClr val="000000">
                      <a:alpha val="43137"/>
                    </a:srgbClr>
                  </a:outerShdw>
                </a:effectLst>
              </a:rPr>
              <a:t> « Top spin CD »</a:t>
            </a:r>
            <a:r>
              <a:rPr lang="ar-DZ" sz="2400" b="1" dirty="0" smtClean="0">
                <a:effectLst>
                  <a:outerShdw blurRad="38100" dist="38100" dir="2700000" algn="tl">
                    <a:srgbClr val="000000">
                      <a:alpha val="43137"/>
                    </a:srgbClr>
                  </a:outerShdw>
                </a:effectLst>
              </a:rPr>
              <a:t>وبوجه المضرب الخلفي </a:t>
            </a:r>
            <a:r>
              <a:rPr lang="fr-FR" sz="2400" b="1" dirty="0" smtClean="0">
                <a:effectLst>
                  <a:outerShdw blurRad="38100" dist="38100" dir="2700000" algn="tl">
                    <a:srgbClr val="000000">
                      <a:alpha val="43137"/>
                    </a:srgbClr>
                  </a:outerShdw>
                </a:effectLst>
              </a:rPr>
              <a:t>« Top spin RV »</a:t>
            </a:r>
            <a:endParaRPr lang="fr-FR" sz="3200" b="1" dirty="0" smtClean="0">
              <a:effectLst>
                <a:outerShdw blurRad="38100" dist="38100" dir="2700000" algn="tl">
                  <a:srgbClr val="000000">
                    <a:alpha val="43137"/>
                  </a:srgbClr>
                </a:outerShdw>
              </a:effectLst>
            </a:endParaRPr>
          </a:p>
          <a:p>
            <a:pPr algn="ctr" rtl="1"/>
            <a:endParaRPr lang="fr-FR" sz="2800" b="1" dirty="0">
              <a:effectLst>
                <a:outerShdw blurRad="38100" dist="38100" dir="2700000" algn="tl">
                  <a:srgbClr val="000000">
                    <a:alpha val="43137"/>
                  </a:srgbClr>
                </a:outerShdw>
              </a:effectLst>
            </a:endParaRPr>
          </a:p>
        </p:txBody>
      </p:sp>
      <p:sp>
        <p:nvSpPr>
          <p:cNvPr id="15" name="Flèche gauche 14"/>
          <p:cNvSpPr/>
          <p:nvPr/>
        </p:nvSpPr>
        <p:spPr>
          <a:xfrm>
            <a:off x="8412480" y="4037428"/>
            <a:ext cx="731520" cy="506437"/>
          </a:xfrm>
          <a:prstGeom prst="leftArrow">
            <a:avLst>
              <a:gd name="adj1" fmla="val 50000"/>
              <a:gd name="adj2" fmla="val 91667"/>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fr-FR"/>
          </a:p>
        </p:txBody>
      </p:sp>
      <p:sp>
        <p:nvSpPr>
          <p:cNvPr id="16" name="Flèche gauche 15"/>
          <p:cNvSpPr/>
          <p:nvPr/>
        </p:nvSpPr>
        <p:spPr>
          <a:xfrm>
            <a:off x="8412480" y="5373858"/>
            <a:ext cx="731520" cy="506437"/>
          </a:xfrm>
          <a:prstGeom prst="leftArrow">
            <a:avLst>
              <a:gd name="adj1" fmla="val 50000"/>
              <a:gd name="adj2" fmla="val 91667"/>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fr-F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ox(i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48" presetClass="entr" presetSubtype="0" accel="5000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20" dur="1000" fill="hold"/>
                                        <p:tgtEl>
                                          <p:spTgt spid="12"/>
                                        </p:tgtEl>
                                        <p:attrNameLst>
                                          <p:attrName>ppt_y</p:attrName>
                                        </p:attrNameLst>
                                      </p:cBhvr>
                                      <p:tavLst>
                                        <p:tav tm="0">
                                          <p:val>
                                            <p:strVal val="#ppt_y"/>
                                          </p:val>
                                        </p:tav>
                                        <p:tav tm="100000">
                                          <p:val>
                                            <p:strVal val="#ppt_y"/>
                                          </p:val>
                                        </p:tav>
                                      </p:tavLst>
                                    </p:anim>
                                    <p:animEffect transition="in" filter="fade">
                                      <p:cBhvr>
                                        <p:cTn id="21" dur="10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7" presetClass="entr" presetSubtype="4"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0" fill="hold"/>
                                        <p:tgtEl>
                                          <p:spTgt spid="15"/>
                                        </p:tgtEl>
                                        <p:attrNameLst>
                                          <p:attrName>ppt_x</p:attrName>
                                        </p:attrNameLst>
                                      </p:cBhvr>
                                      <p:tavLst>
                                        <p:tav tm="0">
                                          <p:val>
                                            <p:strVal val="#ppt_x"/>
                                          </p:val>
                                        </p:tav>
                                        <p:tav tm="100000">
                                          <p:val>
                                            <p:strVal val="#ppt_x"/>
                                          </p:val>
                                        </p:tav>
                                      </p:tavLst>
                                    </p:anim>
                                    <p:anim calcmode="lin" valueType="num">
                                      <p:cBhvr additive="base">
                                        <p:cTn id="27" dur="5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7" presetClass="entr" presetSubtype="4"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0" fill="hold"/>
                                        <p:tgtEl>
                                          <p:spTgt spid="16"/>
                                        </p:tgtEl>
                                        <p:attrNameLst>
                                          <p:attrName>ppt_x</p:attrName>
                                        </p:attrNameLst>
                                      </p:cBhvr>
                                      <p:tavLst>
                                        <p:tav tm="0">
                                          <p:val>
                                            <p:strVal val="#ppt_x"/>
                                          </p:val>
                                        </p:tav>
                                        <p:tav tm="100000">
                                          <p:val>
                                            <p:strVal val="#ppt_x"/>
                                          </p:val>
                                        </p:tav>
                                      </p:tavLst>
                                    </p:anim>
                                    <p:anim calcmode="lin" valueType="num">
                                      <p:cBhvr additive="base">
                                        <p:cTn id="39" dur="5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ppt_x"/>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2" grpId="0" animBg="1"/>
      <p:bldP spid="13" grpId="0" animBg="1"/>
      <p:bldP spid="14" grpId="0" animBg="1"/>
      <p:bldP spid="15" grpId="0" animBg="1"/>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T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TM2_Text"/>
</p:tagLst>
</file>

<file path=ppt/theme/theme1.xml><?xml version="1.0" encoding="utf-8"?>
<a:theme xmlns:a="http://schemas.openxmlformats.org/drawingml/2006/main" name="ind_3347_slide">
  <a:themeElements>
    <a:clrScheme name="Thème Offic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fontScheme name="Thème 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hème Office 1">
        <a:dk1>
          <a:srgbClr val="000000"/>
        </a:dk1>
        <a:lt1>
          <a:srgbClr val="99CCFF"/>
        </a:lt1>
        <a:dk2>
          <a:srgbClr val="000000"/>
        </a:dk2>
        <a:lt2>
          <a:srgbClr val="CCCCCC"/>
        </a:lt2>
        <a:accent1>
          <a:srgbClr val="315F8C"/>
        </a:accent1>
        <a:accent2>
          <a:srgbClr val="1C548C"/>
        </a:accent2>
        <a:accent3>
          <a:srgbClr val="CAE2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Thème Office 3">
        <a:dk1>
          <a:srgbClr val="000000"/>
        </a:dk1>
        <a:lt1>
          <a:srgbClr val="99CCFF"/>
        </a:lt1>
        <a:dk2>
          <a:srgbClr val="000000"/>
        </a:dk2>
        <a:lt2>
          <a:srgbClr val="CCCCCC"/>
        </a:lt2>
        <a:accent1>
          <a:srgbClr val="73622E"/>
        </a:accent1>
        <a:accent2>
          <a:srgbClr val="265380"/>
        </a:accent2>
        <a:accent3>
          <a:srgbClr val="CAE2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99CCFF"/>
        </a:lt1>
        <a:dk2>
          <a:srgbClr val="000000"/>
        </a:dk2>
        <a:lt2>
          <a:srgbClr val="CCCCCC"/>
        </a:lt2>
        <a:accent1>
          <a:srgbClr val="525E1C"/>
        </a:accent1>
        <a:accent2>
          <a:srgbClr val="734F22"/>
        </a:accent2>
        <a:accent3>
          <a:srgbClr val="CAE2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CCCCCC"/>
        </a:lt2>
        <a:accent1>
          <a:srgbClr val="315F8C"/>
        </a:accent1>
        <a:accent2>
          <a:srgbClr val="1C548C"/>
        </a:accent2>
        <a:accent3>
          <a:srgbClr val="FFFF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CCCCCC"/>
        </a:lt2>
        <a:accent1>
          <a:srgbClr val="48468C"/>
        </a:accent1>
        <a:accent2>
          <a:srgbClr val="1F6660"/>
        </a:accent2>
        <a:accent3>
          <a:srgbClr val="FFFF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CCCCCC"/>
        </a:lt2>
        <a:accent1>
          <a:srgbClr val="73622E"/>
        </a:accent1>
        <a:accent2>
          <a:srgbClr val="265380"/>
        </a:accent2>
        <a:accent3>
          <a:srgbClr val="FFFF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Thème Office 8">
        <a:dk1>
          <a:srgbClr val="000000"/>
        </a:dk1>
        <a:lt1>
          <a:srgbClr val="FFFFFF"/>
        </a:lt1>
        <a:dk2>
          <a:srgbClr val="000000"/>
        </a:dk2>
        <a:lt2>
          <a:srgbClr val="CCCCCC"/>
        </a:lt2>
        <a:accent1>
          <a:srgbClr val="525E1C"/>
        </a:accent1>
        <a:accent2>
          <a:srgbClr val="734F22"/>
        </a:accent2>
        <a:accent3>
          <a:srgbClr val="FFFF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99CCFF"/>
        </a:lt1>
        <a:dk2>
          <a:srgbClr val="000000"/>
        </a:dk2>
        <a:lt2>
          <a:srgbClr val="CCCCCC"/>
        </a:lt2>
        <a:accent1>
          <a:srgbClr val="315F8C"/>
        </a:accent1>
        <a:accent2>
          <a:srgbClr val="1C548C"/>
        </a:accent2>
        <a:accent3>
          <a:srgbClr val="CAE2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99CCFF"/>
        </a:lt1>
        <a:dk2>
          <a:srgbClr val="000000"/>
        </a:dk2>
        <a:lt2>
          <a:srgbClr val="CCCCCC"/>
        </a:lt2>
        <a:accent1>
          <a:srgbClr val="73622E"/>
        </a:accent1>
        <a:accent2>
          <a:srgbClr val="265380"/>
        </a:accent2>
        <a:accent3>
          <a:srgbClr val="CAE2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99CCFF"/>
        </a:lt1>
        <a:dk2>
          <a:srgbClr val="000000"/>
        </a:dk2>
        <a:lt2>
          <a:srgbClr val="CCCCCC"/>
        </a:lt2>
        <a:accent1>
          <a:srgbClr val="525E1C"/>
        </a:accent1>
        <a:accent2>
          <a:srgbClr val="734F22"/>
        </a:accent2>
        <a:accent3>
          <a:srgbClr val="CAE2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CCCCCC"/>
        </a:lt2>
        <a:accent1>
          <a:srgbClr val="315F8C"/>
        </a:accent1>
        <a:accent2>
          <a:srgbClr val="1C548C"/>
        </a:accent2>
        <a:accent3>
          <a:srgbClr val="FFFF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CCCCCC"/>
        </a:lt2>
        <a:accent1>
          <a:srgbClr val="48468C"/>
        </a:accent1>
        <a:accent2>
          <a:srgbClr val="1F6660"/>
        </a:accent2>
        <a:accent3>
          <a:srgbClr val="FFFF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CCCCCC"/>
        </a:lt2>
        <a:accent1>
          <a:srgbClr val="73622E"/>
        </a:accent1>
        <a:accent2>
          <a:srgbClr val="265380"/>
        </a:accent2>
        <a:accent3>
          <a:srgbClr val="FFFF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CCCCCC"/>
        </a:lt2>
        <a:accent1>
          <a:srgbClr val="525E1C"/>
        </a:accent1>
        <a:accent2>
          <a:srgbClr val="734F22"/>
        </a:accent2>
        <a:accent3>
          <a:srgbClr val="FFFF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hème Offic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themeOverride>
</file>

<file path=ppt/theme/themeOverride2.xml><?xml version="1.0" encoding="utf-8"?>
<a:themeOverride xmlns:a="http://schemas.openxmlformats.org/drawingml/2006/main">
  <a:clrScheme name="Thème Offic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themeOverride>
</file>

<file path=ppt/theme/themeOverride3.xml><?xml version="1.0" encoding="utf-8"?>
<a:themeOverride xmlns:a="http://schemas.openxmlformats.org/drawingml/2006/main">
  <a:clrScheme name="1_Default Design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themeOverride>
</file>

<file path=docProps/app.xml><?xml version="1.0" encoding="utf-8"?>
<Properties xmlns="http://schemas.openxmlformats.org/officeDocument/2006/extended-properties" xmlns:vt="http://schemas.openxmlformats.org/officeDocument/2006/docPropsVTypes">
  <Template>ind_3347_slide</Template>
  <TotalTime>1608</TotalTime>
  <Words>3792</Words>
  <Application>Microsoft PowerPoint</Application>
  <PresentationFormat>Affichage à l'écran (4:3)</PresentationFormat>
  <Paragraphs>253</Paragraphs>
  <Slides>39</Slides>
  <Notes>0</Notes>
  <HiddenSlides>0</HiddenSlides>
  <MMClips>0</MMClips>
  <ScaleCrop>false</ScaleCrop>
  <HeadingPairs>
    <vt:vector size="4" baseType="variant">
      <vt:variant>
        <vt:lpstr>Thème</vt:lpstr>
      </vt:variant>
      <vt:variant>
        <vt:i4>2</vt:i4>
      </vt:variant>
      <vt:variant>
        <vt:lpstr>Titres des diapositives</vt:lpstr>
      </vt:variant>
      <vt:variant>
        <vt:i4>39</vt:i4>
      </vt:variant>
    </vt:vector>
  </HeadingPairs>
  <TitlesOfParts>
    <vt:vector size="41" baseType="lpstr">
      <vt:lpstr>ind_3347_slide</vt:lpstr>
      <vt:lpstr>1_Default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توجد فروق ذات دلالة إحصائية بين الاختبار القبلي و البعدي لصالح الاختبار البعدي في اختبار 60 ض/ 1 د في تعليم مهارتي الضربة المستقيمة بوجه المضرب الأمام » «Top spin Coup Droit و بوجه المضرب الخلفي «Top spin  Revers » قد تحققت</vt:lpstr>
      <vt:lpstr>Diapositive 38</vt:lpstr>
      <vt:lpstr>Diapositive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RAMZI</dc:creator>
  <cp:lastModifiedBy>RAMZI</cp:lastModifiedBy>
  <cp:revision>169</cp:revision>
  <dcterms:created xsi:type="dcterms:W3CDTF">2015-05-30T15:35:55Z</dcterms:created>
  <dcterms:modified xsi:type="dcterms:W3CDTF">2015-06-02T08:46:15Z</dcterms:modified>
</cp:coreProperties>
</file>