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6858000" cy="9144000" type="screen4x3"/>
  <p:notesSz cx="6858000" cy="9144000"/>
  <p:defaultTextStyle>
    <a:defPPr>
      <a:defRPr lang="ar-DZ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>
        <p:scale>
          <a:sx n="75" d="100"/>
          <a:sy n="75" d="100"/>
        </p:scale>
        <p:origin x="-3384" y="-306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ght Triangle 6"/>
          <p:cNvSpPr/>
          <p:nvPr/>
        </p:nvSpPr>
        <p:spPr>
          <a:xfrm>
            <a:off x="0" y="3530600"/>
            <a:ext cx="2678906" cy="561340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1785" y="-1233"/>
            <a:ext cx="6859785" cy="9145233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612835" y="2307204"/>
            <a:ext cx="4236467" cy="1605741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909208" y="3294567"/>
            <a:ext cx="4883348" cy="439012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fr-FR" smtClean="0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07AD6D-7AEE-4900-9AB7-4E15F099BD33}" type="datetimeFigureOut">
              <a:rPr lang="ar-DZ" smtClean="0"/>
              <a:pPr/>
              <a:t>04-08-1437</a:t>
            </a:fld>
            <a:endParaRPr lang="ar-D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D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60E8B3-19AA-4B61-B36A-913DA17D3CDA}" type="slidenum">
              <a:rPr lang="ar-DZ" smtClean="0"/>
              <a:pPr/>
              <a:t>‹N°›</a:t>
            </a:fld>
            <a:endParaRPr lang="ar-D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07AD6D-7AEE-4900-9AB7-4E15F099BD33}" type="datetimeFigureOut">
              <a:rPr lang="ar-DZ" smtClean="0"/>
              <a:pPr/>
              <a:t>04-08-1437</a:t>
            </a:fld>
            <a:endParaRPr lang="ar-D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D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60E8B3-19AA-4B61-B36A-913DA17D3CDA}" type="slidenum">
              <a:rPr lang="ar-DZ" smtClean="0"/>
              <a:pPr/>
              <a:t>‹N°›</a:t>
            </a:fld>
            <a:endParaRPr lang="ar-D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6237816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6237816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07AD6D-7AEE-4900-9AB7-4E15F099BD33}" type="datetimeFigureOut">
              <a:rPr lang="ar-DZ" smtClean="0"/>
              <a:pPr/>
              <a:t>04-08-1437</a:t>
            </a:fld>
            <a:endParaRPr lang="ar-D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D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60E8B3-19AA-4B61-B36A-913DA17D3CDA}" type="slidenum">
              <a:rPr lang="ar-DZ" smtClean="0"/>
              <a:pPr/>
              <a:t>‹N°›</a:t>
            </a:fld>
            <a:endParaRPr lang="ar-D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07AD6D-7AEE-4900-9AB7-4E15F099BD33}" type="datetimeFigureOut">
              <a:rPr lang="ar-DZ" smtClean="0"/>
              <a:pPr/>
              <a:t>04-08-1437</a:t>
            </a:fld>
            <a:endParaRPr lang="ar-D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D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60E8B3-19AA-4B61-B36A-913DA17D3CDA}" type="slidenum">
              <a:rPr lang="ar-DZ" smtClean="0"/>
              <a:pPr/>
              <a:t>‹N°›</a:t>
            </a:fld>
            <a:endParaRPr lang="ar-D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-1785" y="-1233"/>
            <a:ext cx="6859785" cy="9145233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/>
          <p:nvPr/>
        </p:nvSpPr>
        <p:spPr>
          <a:xfrm>
            <a:off x="0" y="3530600"/>
            <a:ext cx="2678906" cy="561340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14549" y="2302317"/>
            <a:ext cx="4238244" cy="1610012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912114" y="3291072"/>
            <a:ext cx="4882896" cy="438912"/>
          </a:xfrm>
        </p:spPr>
        <p:txBody>
          <a:bodyPr anchor="t"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07AD6D-7AEE-4900-9AB7-4E15F099BD33}" type="datetimeFigureOut">
              <a:rPr lang="ar-DZ" smtClean="0"/>
              <a:pPr/>
              <a:t>04-08-1437</a:t>
            </a:fld>
            <a:endParaRPr lang="ar-D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D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60E8B3-19AA-4B61-B36A-913DA17D3CDA}" type="slidenum">
              <a:rPr lang="ar-DZ" smtClean="0"/>
              <a:pPr/>
              <a:t>‹N°›</a:t>
            </a:fld>
            <a:endParaRPr lang="ar-D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17220" y="1463040"/>
            <a:ext cx="2400300" cy="494995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525012" y="1463040"/>
            <a:ext cx="2400300" cy="494995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07AD6D-7AEE-4900-9AB7-4E15F099BD33}" type="datetimeFigureOut">
              <a:rPr lang="ar-DZ" smtClean="0"/>
              <a:pPr/>
              <a:t>04-08-1437</a:t>
            </a:fld>
            <a:endParaRPr lang="ar-D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D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60E8B3-19AA-4B61-B36A-913DA17D3CDA}" type="slidenum">
              <a:rPr lang="ar-DZ" smtClean="0"/>
              <a:pPr/>
              <a:t>‹N°›</a:t>
            </a:fld>
            <a:endParaRPr lang="ar-DZ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17220" y="1463040"/>
            <a:ext cx="2400300" cy="73152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fr-FR" smtClean="0"/>
              <a:t>Modifiez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4363" y="2269131"/>
            <a:ext cx="2400300" cy="41452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525012" y="1463040"/>
            <a:ext cx="2400300" cy="73152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fr-FR" smtClean="0"/>
              <a:t>Modifiez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525012" y="2269131"/>
            <a:ext cx="2400300" cy="41452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07AD6D-7AEE-4900-9AB7-4E15F099BD33}" type="datetimeFigureOut">
              <a:rPr lang="ar-DZ" smtClean="0"/>
              <a:pPr/>
              <a:t>04-08-1437</a:t>
            </a:fld>
            <a:endParaRPr lang="ar-D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D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60E8B3-19AA-4B61-B36A-913DA17D3CDA}" type="slidenum">
              <a:rPr lang="ar-DZ" smtClean="0"/>
              <a:pPr/>
              <a:t>‹N°›</a:t>
            </a:fld>
            <a:endParaRPr lang="ar-D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07AD6D-7AEE-4900-9AB7-4E15F099BD33}" type="datetimeFigureOut">
              <a:rPr lang="ar-DZ" smtClean="0"/>
              <a:pPr/>
              <a:t>04-08-1437</a:t>
            </a:fld>
            <a:endParaRPr lang="ar-D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D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60E8B3-19AA-4B61-B36A-913DA17D3CDA}" type="slidenum">
              <a:rPr lang="ar-DZ" smtClean="0"/>
              <a:pPr/>
              <a:t>‹N°›</a:t>
            </a:fld>
            <a:endParaRPr lang="ar-D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07AD6D-7AEE-4900-9AB7-4E15F099BD33}" type="datetimeFigureOut">
              <a:rPr lang="ar-DZ" smtClean="0"/>
              <a:pPr/>
              <a:t>04-08-1437</a:t>
            </a:fld>
            <a:endParaRPr lang="ar-D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D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60E8B3-19AA-4B61-B36A-913DA17D3CDA}" type="slidenum">
              <a:rPr lang="ar-DZ" smtClean="0"/>
              <a:pPr/>
              <a:t>‹N°›</a:t>
            </a:fld>
            <a:endParaRPr lang="ar-D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ight Triangle 16"/>
          <p:cNvSpPr/>
          <p:nvPr/>
        </p:nvSpPr>
        <p:spPr>
          <a:xfrm>
            <a:off x="0" y="3530600"/>
            <a:ext cx="2678906" cy="561340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Triangle 17"/>
          <p:cNvSpPr/>
          <p:nvPr/>
        </p:nvSpPr>
        <p:spPr>
          <a:xfrm rot="5400000">
            <a:off x="-1675208" y="1675211"/>
            <a:ext cx="9144000" cy="5793584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588697" y="2101472"/>
            <a:ext cx="3909060" cy="1452569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62165" y="3491883"/>
            <a:ext cx="2855834" cy="4432916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973466" y="3004514"/>
            <a:ext cx="4346070" cy="831085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07AD6D-7AEE-4900-9AB7-4E15F099BD33}" type="datetimeFigureOut">
              <a:rPr lang="ar-DZ" smtClean="0"/>
              <a:pPr/>
              <a:t>04-08-1437</a:t>
            </a:fld>
            <a:endParaRPr lang="ar-D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ar-D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360E8B3-19AA-4B61-B36A-913DA17D3CDA}" type="slidenum">
              <a:rPr lang="ar-DZ" smtClean="0"/>
              <a:pPr/>
              <a:t>‹N°›</a:t>
            </a:fld>
            <a:endParaRPr lang="ar-D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1521619" y="0"/>
            <a:ext cx="5336381" cy="9144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anchor="ctr"/>
          <a:lstStyle>
            <a:lvl1pPr algn="r">
              <a:defRPr/>
            </a:lvl1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9" name="Right Triangle 8"/>
          <p:cNvSpPr/>
          <p:nvPr/>
        </p:nvSpPr>
        <p:spPr>
          <a:xfrm>
            <a:off x="0" y="3530600"/>
            <a:ext cx="2678906" cy="561340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0" y="6731000"/>
            <a:ext cx="2678906" cy="241300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503398" y="2290001"/>
            <a:ext cx="4114800" cy="1156592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857610" y="2907372"/>
            <a:ext cx="4572409" cy="987552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07AD6D-7AEE-4900-9AB7-4E15F099BD33}" type="datetimeFigureOut">
              <a:rPr lang="ar-DZ" smtClean="0"/>
              <a:pPr/>
              <a:t>04-08-1437</a:t>
            </a:fld>
            <a:endParaRPr lang="ar-D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D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60E8B3-19AA-4B61-B36A-913DA17D3CDA}" type="slidenum">
              <a:rPr lang="ar-DZ" smtClean="0"/>
              <a:pPr/>
              <a:t>‹N°›</a:t>
            </a:fld>
            <a:endParaRPr lang="ar-D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1786" y="6734177"/>
            <a:ext cx="2680693" cy="2409824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1785" y="6735057"/>
            <a:ext cx="6859785" cy="240894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17220" y="487680"/>
            <a:ext cx="5640705" cy="73152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17220" y="1467505"/>
            <a:ext cx="5640705" cy="477313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150876" y="7827264"/>
            <a:ext cx="1632204" cy="26822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6907AD6D-7AEE-4900-9AB7-4E15F099BD33}" type="datetimeFigureOut">
              <a:rPr lang="ar-DZ" smtClean="0"/>
              <a:pPr/>
              <a:t>04-08-1437</a:t>
            </a:fld>
            <a:endParaRPr lang="ar-D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8136" y="8380163"/>
            <a:ext cx="3543300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spc="200" baseline="0">
                <a:solidFill>
                  <a:srgbClr val="FFFFFF"/>
                </a:solidFill>
              </a:defRPr>
            </a:lvl1pPr>
          </a:lstStyle>
          <a:p>
            <a:endParaRPr lang="ar-D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300779" y="8227763"/>
            <a:ext cx="377190" cy="670560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4" tIns="9144" rIns="9144" bIns="9144" rtlCol="0" anchor="ctr">
            <a:normAutofit/>
          </a:bodyPr>
          <a:lstStyle>
            <a:lvl1pPr algn="ctr">
              <a:defRPr sz="1650">
                <a:solidFill>
                  <a:srgbClr val="FFFFFF"/>
                </a:solidFill>
              </a:defRPr>
            </a:lvl1pPr>
          </a:lstStyle>
          <a:p>
            <a:fld id="{0360E8B3-19AA-4B61-B36A-913DA17D3CDA}" type="slidenum">
              <a:rPr lang="ar-DZ" smtClean="0"/>
              <a:pPr/>
              <a:t>‹N°›</a:t>
            </a:fld>
            <a:endParaRPr lang="ar-D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1" eaLnBrk="1" latinLnBrk="0" hangingPunct="1">
        <a:spcBef>
          <a:spcPct val="0"/>
        </a:spcBef>
        <a:buNone/>
        <a:defRPr sz="2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ts val="800"/>
        </a:spcBef>
        <a:buFont typeface="Arial" pitchFamily="34" charset="0"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736" indent="-173736" algn="r" defTabSz="914400" rtl="1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2336" indent="-164592" algn="r" defTabSz="914400" rtl="1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936" indent="-164592" algn="r" defTabSz="914400" rtl="1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9536" indent="-173736" algn="r" defTabSz="914400" rtl="1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r" defTabSz="914400" rtl="1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r" defTabSz="914400" rtl="1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r" defTabSz="914400" rtl="1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r" defTabSz="914400" rtl="1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836712" y="575265"/>
            <a:ext cx="5112568" cy="18466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MA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Simplified Arabic" pitchFamily="18" charset="-78"/>
                <a:ea typeface="Times New Roman" pitchFamily="18" charset="0"/>
                <a:cs typeface="Simplified Arabic" pitchFamily="18" charset="-78"/>
              </a:rPr>
              <a:t>الجمهورية الجزائرية الديمقراطية الشعبية</a:t>
            </a:r>
            <a:endParaRPr kumimoji="0" lang="en-US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MA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Simplified Arabic" pitchFamily="18" charset="-78"/>
                <a:ea typeface="Times New Roman" pitchFamily="18" charset="0"/>
                <a:cs typeface="Simplified Arabic" pitchFamily="18" charset="-78"/>
              </a:rPr>
              <a:t>وزارة التعليم العالي والبحث العلمي </a:t>
            </a:r>
            <a:endParaRPr kumimoji="0" lang="en-US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MA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Simplified Arabic" pitchFamily="18" charset="-78"/>
                <a:ea typeface="Times New Roman" pitchFamily="18" charset="0"/>
                <a:cs typeface="Simplified Arabic" pitchFamily="18" charset="-78"/>
              </a:rPr>
              <a:t>جامعة العربي بن مهيدي</a:t>
            </a:r>
            <a:r>
              <a:rPr kumimoji="0" lang="ar-MA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Simplified Arabic" pitchFamily="18" charset="-78"/>
              </a:rPr>
              <a:t> </a:t>
            </a:r>
            <a:r>
              <a:rPr kumimoji="0" lang="ar-DZ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Simplified Arabic" pitchFamily="18" charset="-78"/>
                <a:ea typeface="Times New Roman" pitchFamily="18" charset="0"/>
                <a:cs typeface="Simplified Arabic" pitchFamily="18" charset="-78"/>
              </a:rPr>
              <a:t>-</a:t>
            </a:r>
            <a:r>
              <a:rPr kumimoji="0" lang="ar-DZ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Simplified Arabic" pitchFamily="18" charset="-78"/>
              </a:rPr>
              <a:t> </a:t>
            </a:r>
            <a:r>
              <a:rPr kumimoji="0" lang="ar-DZ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Simplified Arabic" pitchFamily="18" charset="-78"/>
                <a:ea typeface="Times New Roman" pitchFamily="18" charset="0"/>
                <a:cs typeface="Simplified Arabic" pitchFamily="18" charset="-78"/>
              </a:rPr>
              <a:t>أم البواقي-</a:t>
            </a:r>
            <a:endParaRPr kumimoji="0" lang="en-US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MA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Simplified Arabic" pitchFamily="18" charset="-78"/>
                <a:ea typeface="Times New Roman" pitchFamily="18" charset="0"/>
                <a:cs typeface="Simplified Arabic" pitchFamily="18" charset="-78"/>
              </a:rPr>
              <a:t>كلية العلوم الاجتماعية والإنسانية		</a:t>
            </a: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Simplified Arabic" pitchFamily="18" charset="-78"/>
              </a:rPr>
              <a:t>   </a:t>
            </a:r>
          </a:p>
          <a:p>
            <a:pPr marL="0" marR="0" lvl="0" indent="0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MA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Simplified Arabic" pitchFamily="18" charset="-78"/>
                <a:ea typeface="Times New Roman" pitchFamily="18" charset="0"/>
                <a:cs typeface="Simplified Arabic" pitchFamily="18" charset="-78"/>
              </a:rPr>
              <a:t>قسم </a:t>
            </a:r>
            <a:r>
              <a:rPr kumimoji="0" lang="ar-DZ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Simplified Arabic" pitchFamily="18" charset="-78"/>
                <a:ea typeface="Times New Roman" pitchFamily="18" charset="0"/>
                <a:cs typeface="Simplified Arabic" pitchFamily="18" charset="-78"/>
              </a:rPr>
              <a:t>العلوم الإنسانية                                                                                                 </a:t>
            </a:r>
            <a:r>
              <a:rPr kumimoji="0" lang="ar-MA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Simplified Arabic" pitchFamily="18" charset="-78"/>
                <a:ea typeface="Times New Roman" pitchFamily="18" charset="0"/>
                <a:cs typeface="Simplified Arabic" pitchFamily="18" charset="-78"/>
              </a:rPr>
              <a:t>تخصص علوم الإعلام والاتصال</a:t>
            </a:r>
            <a:endParaRPr kumimoji="0" lang="en-US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AutoShape 14"/>
          <p:cNvSpPr>
            <a:spLocks noChangeArrowheads="1"/>
          </p:cNvSpPr>
          <p:nvPr/>
        </p:nvSpPr>
        <p:spPr bwMode="auto">
          <a:xfrm>
            <a:off x="572912" y="2771800"/>
            <a:ext cx="5593080" cy="3171190"/>
          </a:xfrm>
          <a:prstGeom prst="horizontalScroll">
            <a:avLst>
              <a:gd name="adj" fmla="val 12500"/>
            </a:avLst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 rtl="1">
              <a:lnSpc>
                <a:spcPct val="115000"/>
              </a:lnSpc>
              <a:spcAft>
                <a:spcPts val="1000"/>
              </a:spcAft>
            </a:pPr>
            <a:r>
              <a:rPr lang="ar-DZ" sz="2800" b="1" dirty="0">
                <a:effectLst/>
                <a:latin typeface="Calibri"/>
                <a:ea typeface="Times New Roman"/>
                <a:cs typeface="Sakkal Majalla"/>
              </a:rPr>
              <a:t>دور الدراما التلفزيونية في نشر الوعي الثقافي لدى المرأة الجزائرية</a:t>
            </a:r>
            <a:endParaRPr lang="en-US" sz="1600" dirty="0">
              <a:effectLst/>
              <a:latin typeface="Calibri"/>
              <a:ea typeface="Times New Roman"/>
              <a:cs typeface="Arial"/>
            </a:endParaRPr>
          </a:p>
          <a:p>
            <a:pPr algn="ctr" rtl="1">
              <a:lnSpc>
                <a:spcPct val="115000"/>
              </a:lnSpc>
              <a:spcAft>
                <a:spcPts val="1000"/>
              </a:spcAft>
            </a:pPr>
            <a:r>
              <a:rPr lang="ar-DZ" sz="2000" b="1" dirty="0">
                <a:effectLst/>
                <a:latin typeface="Calibri"/>
                <a:ea typeface="Times New Roman"/>
                <a:cs typeface="Sakkal Majalla"/>
              </a:rPr>
              <a:t>دراسة ميدانية على عينة من النساء الماكثات بالبيت </a:t>
            </a:r>
            <a:endParaRPr lang="ar-DZ" sz="2000" b="1" dirty="0" smtClean="0">
              <a:effectLst/>
              <a:latin typeface="Calibri"/>
              <a:ea typeface="Times New Roman"/>
              <a:cs typeface="Sakkal Majalla"/>
            </a:endParaRPr>
          </a:p>
          <a:p>
            <a:pPr algn="ctr" rtl="1">
              <a:lnSpc>
                <a:spcPct val="115000"/>
              </a:lnSpc>
              <a:spcAft>
                <a:spcPts val="1000"/>
              </a:spcAft>
            </a:pPr>
            <a:r>
              <a:rPr lang="ar-DZ" sz="2000" b="1" dirty="0" smtClean="0">
                <a:effectLst/>
                <a:latin typeface="Calibri"/>
                <a:ea typeface="Times New Roman"/>
                <a:cs typeface="Sakkal Majalla"/>
              </a:rPr>
              <a:t>بولاية  </a:t>
            </a:r>
            <a:r>
              <a:rPr lang="ar-DZ" sz="2000" b="1" dirty="0">
                <a:effectLst/>
                <a:latin typeface="Calibri"/>
                <a:ea typeface="Times New Roman"/>
                <a:cs typeface="Sakkal Majalla"/>
              </a:rPr>
              <a:t>أم البواقي </a:t>
            </a:r>
            <a:endParaRPr lang="en-US" sz="1600" dirty="0">
              <a:effectLst/>
              <a:latin typeface="Calibri"/>
              <a:ea typeface="Times New Roman"/>
              <a:cs typeface="Arial"/>
            </a:endParaRPr>
          </a:p>
        </p:txBody>
      </p:sp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453128" y="5168969"/>
            <a:ext cx="5832648" cy="32624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839913" algn="l"/>
              </a:tabLst>
            </a:pP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839913" algn="l"/>
              </a:tabLst>
            </a:pPr>
            <a:r>
              <a:rPr kumimoji="0" lang="ar-DZ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Simplified Arabic" pitchFamily="18" charset="-78"/>
                <a:ea typeface="Times New Roman" pitchFamily="18" charset="0"/>
                <a:cs typeface="Simplified Arabic" pitchFamily="18" charset="-78"/>
              </a:rPr>
              <a:t>مذكرة مكملة لنيل شهادة الماستر في علوم الإعلام والاتصال</a:t>
            </a:r>
            <a:endParaRPr kumimoji="0" lang="en-US" sz="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839913" algn="l"/>
              </a:tabLst>
            </a:pPr>
            <a:r>
              <a:rPr kumimoji="0" lang="ar-DZ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Simplified Arabic" pitchFamily="18" charset="-78"/>
                <a:ea typeface="Times New Roman" pitchFamily="18" charset="0"/>
                <a:cs typeface="Simplified Arabic" pitchFamily="18" charset="-78"/>
              </a:rPr>
              <a:t>تخصص اتصال وعلاقات عامة</a:t>
            </a:r>
          </a:p>
          <a:p>
            <a:pPr marL="0" marR="0" lvl="0" indent="0" algn="ct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839913" algn="l"/>
              </a:tabLst>
            </a:pPr>
            <a:endParaRPr lang="ar-DZ" sz="1600" b="1" dirty="0">
              <a:solidFill>
                <a:srgbClr val="000000"/>
              </a:solidFill>
              <a:latin typeface="Simplified Arabic" pitchFamily="18" charset="-78"/>
              <a:cs typeface="Simplified Arabic" pitchFamily="18" charset="-78"/>
            </a:endParaRPr>
          </a:p>
          <a:p>
            <a:pPr marL="0" marR="0" lvl="0" indent="0" algn="ct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839913" algn="l"/>
              </a:tabLst>
            </a:pPr>
            <a:endParaRPr kumimoji="0" lang="en-US" sz="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839913" algn="l"/>
              </a:tabLst>
            </a:pPr>
            <a:r>
              <a:rPr kumimoji="0" lang="ar-DZ" sz="1600" b="1" i="0" u="sng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Simplified Arabic" pitchFamily="18" charset="-78"/>
                <a:ea typeface="Times New Roman" pitchFamily="18" charset="0"/>
                <a:cs typeface="Simplified Arabic" pitchFamily="18" charset="-78"/>
              </a:rPr>
              <a:t>من إعداد الطالبتين</a:t>
            </a:r>
            <a:r>
              <a:rPr kumimoji="0" lang="ar-DZ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Simplified Arabic" pitchFamily="18" charset="-78"/>
                <a:ea typeface="Times New Roman" pitchFamily="18" charset="0"/>
                <a:cs typeface="Simplified Arabic" pitchFamily="18" charset="-78"/>
              </a:rPr>
              <a:t>		    					          </a:t>
            </a:r>
            <a:r>
              <a:rPr kumimoji="0" lang="ar-DZ" sz="1600" b="1" i="0" u="sng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Simplified Arabic" pitchFamily="18" charset="-78"/>
                <a:ea typeface="Times New Roman" pitchFamily="18" charset="0"/>
                <a:cs typeface="Simplified Arabic" pitchFamily="18" charset="-78"/>
              </a:rPr>
              <a:t>تحت إشراف الأستاذة</a:t>
            </a:r>
            <a:r>
              <a:rPr kumimoji="0" lang="ar-DZ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Simplified Arabic" pitchFamily="18" charset="-78"/>
                <a:ea typeface="Times New Roman" pitchFamily="18" charset="0"/>
                <a:cs typeface="Simplified Arabic" pitchFamily="18" charset="-78"/>
              </a:rPr>
              <a:t>  </a:t>
            </a:r>
            <a:endParaRPr kumimoji="0" lang="en-US" sz="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1839913" algn="l"/>
              </a:tabLst>
            </a:pPr>
            <a:r>
              <a:rPr kumimoji="0" lang="ar-DZ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Simplified Arabic" pitchFamily="18" charset="-78"/>
                <a:ea typeface="Times New Roman" pitchFamily="18" charset="0"/>
                <a:cs typeface="Simplified Arabic" pitchFamily="18" charset="-78"/>
              </a:rPr>
              <a:t>بن يحي سليمة                                                  أ. </a:t>
            </a:r>
            <a:r>
              <a:rPr kumimoji="0" lang="ar-DZ" sz="16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Simplified Arabic" pitchFamily="18" charset="-78"/>
                <a:ea typeface="Times New Roman" pitchFamily="18" charset="0"/>
                <a:cs typeface="Simplified Arabic" pitchFamily="18" charset="-78"/>
              </a:rPr>
              <a:t>قجالي</a:t>
            </a:r>
            <a:r>
              <a:rPr kumimoji="0" lang="ar-DZ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Simplified Arabic" pitchFamily="18" charset="-78"/>
                <a:ea typeface="Times New Roman" pitchFamily="18" charset="0"/>
                <a:cs typeface="Simplified Arabic" pitchFamily="18" charset="-78"/>
              </a:rPr>
              <a:t> آمنة </a:t>
            </a:r>
            <a:endParaRPr kumimoji="0" lang="en-US" sz="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1839913" algn="l"/>
              </a:tabLst>
            </a:pPr>
            <a:r>
              <a:rPr kumimoji="0" lang="ar-DZ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Simplified Arabic" pitchFamily="18" charset="-78"/>
                <a:ea typeface="Times New Roman" pitchFamily="18" charset="0"/>
                <a:cs typeface="Simplified Arabic" pitchFamily="18" charset="-78"/>
              </a:rPr>
              <a:t>دقيش حياة</a:t>
            </a:r>
          </a:p>
          <a:p>
            <a:pPr marL="0" marR="0" lvl="0" indent="0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1839913" algn="l"/>
              </a:tabLst>
            </a:pPr>
            <a:endParaRPr lang="ar-DZ" sz="1600" dirty="0" smtClean="0">
              <a:solidFill>
                <a:srgbClr val="000000"/>
              </a:solidFill>
              <a:latin typeface="Simplified Arabic" pitchFamily="18" charset="-78"/>
              <a:cs typeface="Simplified Arabic" pitchFamily="18" charset="-78"/>
            </a:endParaRPr>
          </a:p>
          <a:p>
            <a:pPr marL="0" marR="0" lvl="0" indent="0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1839913" algn="l"/>
              </a:tabLst>
            </a:pPr>
            <a:endParaRPr lang="ar-DZ" sz="1600" dirty="0">
              <a:solidFill>
                <a:srgbClr val="000000"/>
              </a:solidFill>
              <a:latin typeface="Simplified Arabic" pitchFamily="18" charset="-78"/>
              <a:cs typeface="Simplified Arabic" pitchFamily="18" charset="-78"/>
            </a:endParaRPr>
          </a:p>
          <a:p>
            <a:pPr marL="0" marR="0" lvl="0" indent="0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1839913" algn="l"/>
              </a:tabLst>
            </a:pPr>
            <a:endParaRPr kumimoji="0" lang="ar-DZ" sz="16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Simplified Arabic" pitchFamily="18" charset="-78"/>
              <a:cs typeface="Simplified Arabic" pitchFamily="18" charset="-78"/>
            </a:endParaRPr>
          </a:p>
          <a:p>
            <a:pPr marL="0" marR="0" lvl="0" indent="0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1839913" algn="l"/>
              </a:tabLst>
            </a:pPr>
            <a:endParaRPr kumimoji="0" lang="en-US" sz="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839913" algn="l"/>
              </a:tabLst>
            </a:pPr>
            <a:r>
              <a:rPr kumimoji="0" lang="ar-DZ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Simplified Arabic" pitchFamily="18" charset="-78"/>
                <a:ea typeface="Times New Roman" pitchFamily="18" charset="0"/>
                <a:cs typeface="Simplified Arabic" pitchFamily="18" charset="-78"/>
              </a:rPr>
              <a:t>السنة الجامعية</a:t>
            </a:r>
            <a:r>
              <a:rPr kumimoji="0" lang="ar-DZ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Simplified Arabic" pitchFamily="18" charset="-78"/>
                <a:ea typeface="Times New Roman" pitchFamily="18" charset="0"/>
                <a:cs typeface="Simplified Arabic" pitchFamily="18" charset="-78"/>
              </a:rPr>
              <a:t>: 2015-2016</a:t>
            </a:r>
            <a:endParaRPr kumimoji="0" lang="ar-DZ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69089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60648" y="611560"/>
            <a:ext cx="6336704" cy="6192688"/>
          </a:xfrm>
        </p:spPr>
        <p:txBody>
          <a:bodyPr/>
          <a:lstStyle/>
          <a:p>
            <a:r>
              <a:rPr lang="ar-DZ" sz="3200" u="sng" dirty="0" smtClean="0">
                <a:latin typeface="Sakkal Majalla" pitchFamily="2" charset="-78"/>
                <a:cs typeface="Sakkal Majalla" pitchFamily="2" charset="-78"/>
              </a:rPr>
              <a:t>10. التوصيات والمقترحات</a:t>
            </a:r>
            <a:endParaRPr lang="ar-DZ" sz="3200" u="sng" dirty="0">
              <a:latin typeface="Sakkal Majalla" pitchFamily="2" charset="-78"/>
              <a:cs typeface="Sakkal Majalla" pitchFamily="2" charset="-78"/>
            </a:endParaRPr>
          </a:p>
          <a:p>
            <a:endParaRPr lang="ar-DZ" dirty="0" smtClean="0"/>
          </a:p>
          <a:p>
            <a:pPr marL="285750" indent="-285750" algn="just">
              <a:lnSpc>
                <a:spcPct val="150000"/>
              </a:lnSpc>
              <a:buFont typeface="Wingdings" pitchFamily="2" charset="2"/>
              <a:buChar char="§"/>
            </a:pPr>
            <a:r>
              <a:rPr lang="ar-DZ" sz="2000" b="0" dirty="0" smtClean="0">
                <a:latin typeface="Sakkal Majalla" pitchFamily="2" charset="-78"/>
                <a:cs typeface="Sakkal Majalla" pitchFamily="2" charset="-78"/>
              </a:rPr>
              <a:t>رغم </a:t>
            </a:r>
            <a:r>
              <a:rPr lang="ar-DZ" sz="2000" b="0" dirty="0">
                <a:latin typeface="Sakkal Majalla" pitchFamily="2" charset="-78"/>
                <a:cs typeface="Sakkal Majalla" pitchFamily="2" charset="-78"/>
              </a:rPr>
              <a:t>السلبيات الكثيرة للدراما التلفزيونية إلا أن لديها جانبا إيجابيا مهما، وهو الجانب </a:t>
            </a:r>
            <a:r>
              <a:rPr lang="ar-DZ" sz="2000" b="0" dirty="0" smtClean="0">
                <a:latin typeface="Sakkal Majalla" pitchFamily="2" charset="-78"/>
                <a:cs typeface="Sakkal Majalla" pitchFamily="2" charset="-78"/>
              </a:rPr>
              <a:t>الثقافي لتي </a:t>
            </a:r>
            <a:r>
              <a:rPr lang="ar-DZ" sz="2000" b="0" dirty="0">
                <a:latin typeface="Sakkal Majalla" pitchFamily="2" charset="-78"/>
                <a:cs typeface="Sakkal Majalla" pitchFamily="2" charset="-78"/>
              </a:rPr>
              <a:t>تقوم بنشره، وعلى المرأة الاستفادة منها، مع الحرص على إتباع ثقافتها وتقاليدها الخاصة </a:t>
            </a:r>
            <a:r>
              <a:rPr lang="ar-DZ" sz="2000" b="0" dirty="0" smtClean="0">
                <a:latin typeface="Sakkal Majalla" pitchFamily="2" charset="-78"/>
                <a:cs typeface="Sakkal Majalla" pitchFamily="2" charset="-78"/>
              </a:rPr>
              <a:t>بالمجتمع </a:t>
            </a:r>
            <a:r>
              <a:rPr lang="ar-DZ" sz="2000" b="0" dirty="0">
                <a:latin typeface="Sakkal Majalla" pitchFamily="2" charset="-78"/>
                <a:cs typeface="Sakkal Majalla" pitchFamily="2" charset="-78"/>
              </a:rPr>
              <a:t>التي تعيش فيه.</a:t>
            </a:r>
            <a:endParaRPr lang="en-US" sz="2000" b="0" dirty="0">
              <a:latin typeface="Sakkal Majalla" pitchFamily="2" charset="-78"/>
              <a:cs typeface="Sakkal Majalla" pitchFamily="2" charset="-78"/>
            </a:endParaRPr>
          </a:p>
          <a:p>
            <a:pPr marL="285750" indent="-285750" algn="just">
              <a:lnSpc>
                <a:spcPct val="150000"/>
              </a:lnSpc>
              <a:buFont typeface="Wingdings" pitchFamily="2" charset="2"/>
              <a:buChar char="§"/>
            </a:pPr>
            <a:r>
              <a:rPr lang="ar-DZ" sz="2000" b="0" dirty="0" smtClean="0">
                <a:latin typeface="Sakkal Majalla" pitchFamily="2" charset="-78"/>
                <a:cs typeface="Sakkal Majalla" pitchFamily="2" charset="-78"/>
              </a:rPr>
              <a:t>إنشاء </a:t>
            </a:r>
            <a:r>
              <a:rPr lang="ar-DZ" sz="2000" b="0" dirty="0">
                <a:latin typeface="Sakkal Majalla" pitchFamily="2" charset="-78"/>
                <a:cs typeface="Sakkal Majalla" pitchFamily="2" charset="-78"/>
              </a:rPr>
              <a:t>دراما تلفزيونية عربية بشكل عام وجزائرية بشكل خاص تتوافق مع قيمنا </a:t>
            </a:r>
            <a:r>
              <a:rPr lang="ar-DZ" sz="2000" b="0" dirty="0" smtClean="0">
                <a:latin typeface="Sakkal Majalla" pitchFamily="2" charset="-78"/>
                <a:cs typeface="Sakkal Majalla" pitchFamily="2" charset="-78"/>
              </a:rPr>
              <a:t>وثقافتنا وتقاليدنا</a:t>
            </a:r>
            <a:r>
              <a:rPr lang="ar-DZ" sz="2000" b="0" dirty="0">
                <a:latin typeface="Sakkal Majalla" pitchFamily="2" charset="-78"/>
                <a:cs typeface="Sakkal Majalla" pitchFamily="2" charset="-78"/>
              </a:rPr>
              <a:t>.</a:t>
            </a:r>
            <a:endParaRPr lang="en-US" sz="2000" b="0" dirty="0">
              <a:latin typeface="Sakkal Majalla" pitchFamily="2" charset="-78"/>
              <a:cs typeface="Sakkal Majalla" pitchFamily="2" charset="-78"/>
            </a:endParaRPr>
          </a:p>
          <a:p>
            <a:pPr>
              <a:lnSpc>
                <a:spcPct val="150000"/>
              </a:lnSpc>
            </a:pPr>
            <a:r>
              <a:rPr lang="fr-FR" b="0" dirty="0"/>
              <a:t> </a:t>
            </a:r>
            <a:endParaRPr lang="en-US" b="0" dirty="0"/>
          </a:p>
          <a:p>
            <a:endParaRPr lang="ar-DZ" dirty="0"/>
          </a:p>
        </p:txBody>
      </p:sp>
    </p:spTree>
    <p:extLst>
      <p:ext uri="{BB962C8B-B14F-4D97-AF65-F5344CB8AC3E}">
        <p14:creationId xmlns:p14="http://schemas.microsoft.com/office/powerpoint/2010/main" val="1420419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14290" y="714348"/>
            <a:ext cx="6408712" cy="6193828"/>
          </a:xfrm>
        </p:spPr>
        <p:txBody>
          <a:bodyPr anchor="ctr">
            <a:noAutofit/>
          </a:bodyPr>
          <a:lstStyle/>
          <a:p>
            <a:pPr>
              <a:lnSpc>
                <a:spcPct val="150000"/>
              </a:lnSpc>
              <a:buFont typeface="+mj-lt"/>
              <a:buAutoNum type="arabicPeriod"/>
            </a:pPr>
            <a:r>
              <a:rPr lang="ar-DZ" sz="3200" u="sng" dirty="0" smtClean="0">
                <a:latin typeface="Sakkal Majalla" pitchFamily="2" charset="-78"/>
                <a:cs typeface="Sakkal Majalla" pitchFamily="2" charset="-78"/>
              </a:rPr>
              <a:t>تحديد إشكالية الدراسة </a:t>
            </a:r>
          </a:p>
          <a:p>
            <a:pPr marL="285750" indent="-285750" algn="just">
              <a:lnSpc>
                <a:spcPct val="150000"/>
              </a:lnSpc>
            </a:pPr>
            <a:r>
              <a:rPr lang="ar-DZ" sz="2000" b="0" dirty="0" smtClean="0">
                <a:latin typeface="Sakkal Majalla" pitchFamily="2" charset="-78"/>
                <a:cs typeface="Sakkal Majalla" pitchFamily="2" charset="-78"/>
              </a:rPr>
              <a:t>تمحورت اشكالية الدراسة حول الدور الذي  تلعبه الدراما التلفزيونية في نشر الوعي الثقافي لدى المرأة الجزائرية: </a:t>
            </a:r>
          </a:p>
          <a:p>
            <a:pPr marL="285750" indent="-285750" algn="just">
              <a:lnSpc>
                <a:spcPct val="150000"/>
              </a:lnSpc>
              <a:buFont typeface="Wingdings" pitchFamily="2" charset="2"/>
              <a:buChar char="§"/>
            </a:pPr>
            <a:r>
              <a:rPr lang="ar-DZ" sz="2000" b="0" dirty="0" smtClean="0">
                <a:latin typeface="Sakkal Majalla" pitchFamily="2" charset="-78"/>
                <a:cs typeface="Sakkal Majalla" pitchFamily="2" charset="-78"/>
              </a:rPr>
              <a:t>حيث تطرقنا في بداية الأمر إلى الحديث عن تكنولوجيا الاتصال و الدور الهام الذي تلعبه في </a:t>
            </a:r>
            <a:r>
              <a:rPr lang="ar-DZ" sz="2000" b="0" dirty="0" err="1" smtClean="0">
                <a:latin typeface="Sakkal Majalla" pitchFamily="2" charset="-78"/>
                <a:cs typeface="Sakkal Majalla" pitchFamily="2" charset="-78"/>
              </a:rPr>
              <a:t>الغاء</a:t>
            </a:r>
            <a:r>
              <a:rPr lang="ar-DZ" sz="2000" b="0" dirty="0" smtClean="0">
                <a:latin typeface="Sakkal Majalla" pitchFamily="2" charset="-78"/>
                <a:cs typeface="Sakkal Majalla" pitchFamily="2" charset="-78"/>
              </a:rPr>
              <a:t> الحواجز ما بين المجتمعات و الشعوب، و من بين هته الوسائل : التلفزيون و ما يتميز به من خصائص و مميزات ينفرد بها عن بقية الوسائل الأخرى، خاصة أنه يقوم ببث ما يعرف بالدراما التلفزيونية.</a:t>
            </a:r>
          </a:p>
          <a:p>
            <a:pPr marL="285750" indent="-285750" algn="just">
              <a:lnSpc>
                <a:spcPct val="150000"/>
              </a:lnSpc>
              <a:buFont typeface="Wingdings" pitchFamily="2" charset="2"/>
              <a:buChar char="§"/>
            </a:pPr>
            <a:r>
              <a:rPr lang="ar-DZ" sz="2000" b="0" dirty="0" smtClean="0">
                <a:latin typeface="Sakkal Majalla" pitchFamily="2" charset="-78"/>
                <a:cs typeface="Sakkal Majalla" pitchFamily="2" charset="-78"/>
              </a:rPr>
              <a:t>ثم ذكرنا أهم خصائصها (الدراما التلفزيوينة) التي أثرت على المجتمع و على وجه الخصوص  المرأة الجزائرية.</a:t>
            </a:r>
          </a:p>
          <a:p>
            <a:pPr marL="285750" indent="-285750" algn="just">
              <a:lnSpc>
                <a:spcPct val="150000"/>
              </a:lnSpc>
              <a:buFont typeface="Wingdings" pitchFamily="2" charset="2"/>
              <a:buChar char="§"/>
            </a:pPr>
            <a:r>
              <a:rPr lang="ar-DZ" sz="2000" b="0" dirty="0">
                <a:latin typeface="Sakkal Majalla" pitchFamily="2" charset="-78"/>
                <a:cs typeface="Sakkal Majalla" pitchFamily="2" charset="-78"/>
              </a:rPr>
              <a:t> </a:t>
            </a:r>
            <a:r>
              <a:rPr lang="ar-DZ" sz="2000" b="0" dirty="0" smtClean="0">
                <a:latin typeface="Sakkal Majalla" pitchFamily="2" charset="-78"/>
                <a:cs typeface="Sakkal Majalla" pitchFamily="2" charset="-78"/>
              </a:rPr>
              <a:t>لننتقل بالحديث إلى الثقافة و الاعلام الثقافي و أهميته داخل المجتمع، خاصة الوعي الثقافي الذي يعتبر من أهم ما تعمل الدراما التلفزيونية على نشره .</a:t>
            </a:r>
          </a:p>
          <a:p>
            <a:pPr marL="285750" indent="-285750" algn="just">
              <a:lnSpc>
                <a:spcPct val="150000"/>
              </a:lnSpc>
              <a:buFont typeface="Wingdings" pitchFamily="2" charset="2"/>
              <a:buChar char="§"/>
            </a:pPr>
            <a:r>
              <a:rPr lang="ar-DZ" sz="2000" b="0" dirty="0" smtClean="0">
                <a:latin typeface="Sakkal Majalla" pitchFamily="2" charset="-78"/>
                <a:cs typeface="Sakkal Majalla" pitchFamily="2" charset="-78"/>
              </a:rPr>
              <a:t>لنختم اشكاليتنا بعد ذلك بطرح التساؤل الرئيسي للدراسة.</a:t>
            </a:r>
            <a:endParaRPr lang="ar-DZ" sz="2000" b="0" dirty="0">
              <a:latin typeface="Sakkal Majalla" pitchFamily="2" charset="-78"/>
              <a:cs typeface="Sakkal Majalla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031557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contenu 2"/>
          <p:cNvSpPr>
            <a:spLocks noGrp="1"/>
          </p:cNvSpPr>
          <p:nvPr>
            <p:ph idx="1"/>
          </p:nvPr>
        </p:nvSpPr>
        <p:spPr>
          <a:xfrm>
            <a:off x="188640" y="467544"/>
            <a:ext cx="6408712" cy="5264735"/>
          </a:xfrm>
        </p:spPr>
        <p:txBody>
          <a:bodyPr anchor="ctr">
            <a:normAutofit/>
          </a:bodyPr>
          <a:lstStyle/>
          <a:p>
            <a:pPr>
              <a:lnSpc>
                <a:spcPct val="150000"/>
              </a:lnSpc>
              <a:buFont typeface="+mj-lt"/>
              <a:buAutoNum type="arabicPeriod" startAt="2"/>
            </a:pPr>
            <a:r>
              <a:rPr lang="ar-DZ" sz="3200" u="sng" dirty="0" smtClean="0">
                <a:latin typeface="Sakkal Majalla" pitchFamily="2" charset="-78"/>
                <a:cs typeface="Sakkal Majalla" pitchFamily="2" charset="-78"/>
              </a:rPr>
              <a:t>تساؤلات الدراسة</a:t>
            </a:r>
            <a:endParaRPr lang="ar-DZ" sz="3200" b="0" u="sng" dirty="0" smtClean="0">
              <a:latin typeface="Sakkal Majalla" pitchFamily="2" charset="-78"/>
              <a:cs typeface="Sakkal Majalla" pitchFamily="2" charset="-78"/>
            </a:endParaRPr>
          </a:p>
          <a:p>
            <a:pPr algn="just">
              <a:lnSpc>
                <a:spcPct val="150000"/>
              </a:lnSpc>
            </a:pPr>
            <a:r>
              <a:rPr lang="ar-DZ" sz="2000" b="0" dirty="0" smtClean="0">
                <a:latin typeface="Sakkal Majalla" pitchFamily="2" charset="-78"/>
                <a:cs typeface="Sakkal Majalla" pitchFamily="2" charset="-78"/>
              </a:rPr>
              <a:t>طرحت </a:t>
            </a:r>
            <a:r>
              <a:rPr lang="ar-DZ" sz="2000" b="0" dirty="0">
                <a:latin typeface="Sakkal Majalla" pitchFamily="2" charset="-78"/>
                <a:cs typeface="Sakkal Majalla" pitchFamily="2" charset="-78"/>
              </a:rPr>
              <a:t>الطالبتان تساؤلا رئيسيا هو: هل تقوم الدراما التلفزيونية بنشر الوعي الثقافي </a:t>
            </a:r>
            <a:r>
              <a:rPr lang="ar-DZ" sz="2000" b="0" dirty="0" smtClean="0">
                <a:latin typeface="Sakkal Majalla" pitchFamily="2" charset="-78"/>
                <a:cs typeface="Sakkal Majalla" pitchFamily="2" charset="-78"/>
              </a:rPr>
              <a:t>لدى</a:t>
            </a:r>
          </a:p>
          <a:p>
            <a:pPr algn="just">
              <a:lnSpc>
                <a:spcPct val="150000"/>
              </a:lnSpc>
            </a:pPr>
            <a:r>
              <a:rPr lang="ar-DZ" sz="2000" b="0" dirty="0" smtClean="0">
                <a:latin typeface="Sakkal Majalla" pitchFamily="2" charset="-78"/>
                <a:cs typeface="Sakkal Majalla" pitchFamily="2" charset="-78"/>
              </a:rPr>
              <a:t> المرأة الجزائرية</a:t>
            </a:r>
            <a:r>
              <a:rPr lang="ar-DZ" sz="2000" b="0" dirty="0">
                <a:latin typeface="Sakkal Majalla" pitchFamily="2" charset="-78"/>
                <a:cs typeface="Sakkal Majalla" pitchFamily="2" charset="-78"/>
              </a:rPr>
              <a:t>؟  واستندتا على أربعة تساؤلات فرعية في الدراسة الميدانية الخاصة بجمهور </a:t>
            </a:r>
            <a:endParaRPr lang="ar-DZ" sz="2000" b="0" dirty="0" smtClean="0">
              <a:latin typeface="Sakkal Majalla" pitchFamily="2" charset="-78"/>
              <a:cs typeface="Sakkal Majalla" pitchFamily="2" charset="-78"/>
            </a:endParaRPr>
          </a:p>
          <a:p>
            <a:pPr algn="just">
              <a:lnSpc>
                <a:spcPct val="150000"/>
              </a:lnSpc>
            </a:pPr>
            <a:r>
              <a:rPr lang="ar-DZ" sz="2000" b="0" dirty="0" smtClean="0">
                <a:latin typeface="Sakkal Majalla" pitchFamily="2" charset="-78"/>
                <a:cs typeface="Sakkal Majalla" pitchFamily="2" charset="-78"/>
              </a:rPr>
              <a:t>الدراما التلفزيونية </a:t>
            </a:r>
            <a:r>
              <a:rPr lang="ar-DZ" sz="2000" b="0" dirty="0">
                <a:latin typeface="Sakkal Majalla" pitchFamily="2" charset="-78"/>
                <a:cs typeface="Sakkal Majalla" pitchFamily="2" charset="-78"/>
              </a:rPr>
              <a:t>من النساء الماكثات بالبيوت كالآتي</a:t>
            </a:r>
            <a:r>
              <a:rPr lang="ar-DZ" sz="2000" b="0" dirty="0" smtClean="0">
                <a:latin typeface="Sakkal Majalla" pitchFamily="2" charset="-78"/>
                <a:cs typeface="Sakkal Majalla" pitchFamily="2" charset="-78"/>
              </a:rPr>
              <a:t>:</a:t>
            </a:r>
          </a:p>
          <a:p>
            <a:pPr algn="just">
              <a:lnSpc>
                <a:spcPct val="150000"/>
              </a:lnSpc>
              <a:buFont typeface="Wingdings" pitchFamily="2" charset="2"/>
              <a:buChar char="§"/>
            </a:pPr>
            <a:r>
              <a:rPr lang="ar-DZ" sz="2000" b="0" dirty="0" smtClean="0">
                <a:latin typeface="Sakkal Majalla" pitchFamily="2" charset="-78"/>
                <a:cs typeface="Sakkal Majalla" pitchFamily="2" charset="-78"/>
              </a:rPr>
              <a:t>ما </a:t>
            </a:r>
            <a:r>
              <a:rPr lang="ar-DZ" sz="2000" b="0" dirty="0">
                <a:latin typeface="Sakkal Majalla" pitchFamily="2" charset="-78"/>
                <a:cs typeface="Sakkal Majalla" pitchFamily="2" charset="-78"/>
              </a:rPr>
              <a:t>هي عادات وأنماط تعرض المرأة الماكثة بالبيت للدراما التلفزيونية؟</a:t>
            </a:r>
            <a:endParaRPr lang="en-US" sz="2000" b="0" dirty="0">
              <a:latin typeface="Sakkal Majalla" pitchFamily="2" charset="-78"/>
              <a:cs typeface="Sakkal Majalla" pitchFamily="2" charset="-78"/>
            </a:endParaRPr>
          </a:p>
          <a:p>
            <a:pPr algn="just">
              <a:lnSpc>
                <a:spcPct val="150000"/>
              </a:lnSpc>
              <a:buFont typeface="Wingdings" pitchFamily="2" charset="2"/>
              <a:buChar char="§"/>
            </a:pPr>
            <a:r>
              <a:rPr lang="ar-DZ" sz="2000" b="0" dirty="0" smtClean="0">
                <a:latin typeface="Sakkal Majalla" pitchFamily="2" charset="-78"/>
                <a:cs typeface="Sakkal Majalla" pitchFamily="2" charset="-78"/>
              </a:rPr>
              <a:t>ما </a:t>
            </a:r>
            <a:r>
              <a:rPr lang="ar-DZ" sz="2000" b="0" dirty="0">
                <a:latin typeface="Sakkal Majalla" pitchFamily="2" charset="-78"/>
                <a:cs typeface="Sakkal Majalla" pitchFamily="2" charset="-78"/>
              </a:rPr>
              <a:t>هي دوافع وأسباب مشادة المرأة الماكثة بالبيت للدراما التلفزيونية؟</a:t>
            </a:r>
            <a:endParaRPr lang="en-US" sz="2000" b="0" dirty="0">
              <a:latin typeface="Sakkal Majalla" pitchFamily="2" charset="-78"/>
              <a:cs typeface="Sakkal Majalla" pitchFamily="2" charset="-78"/>
            </a:endParaRPr>
          </a:p>
          <a:p>
            <a:pPr algn="just">
              <a:lnSpc>
                <a:spcPct val="150000"/>
              </a:lnSpc>
              <a:buFont typeface="Wingdings" pitchFamily="2" charset="2"/>
              <a:buChar char="§"/>
            </a:pPr>
            <a:r>
              <a:rPr lang="ar-DZ" sz="2000" b="0" dirty="0" smtClean="0">
                <a:latin typeface="Sakkal Majalla" pitchFamily="2" charset="-78"/>
                <a:cs typeface="Sakkal Majalla" pitchFamily="2" charset="-78"/>
              </a:rPr>
              <a:t>ما </a:t>
            </a:r>
            <a:r>
              <a:rPr lang="ar-DZ" sz="2000" b="0" dirty="0">
                <a:latin typeface="Sakkal Majalla" pitchFamily="2" charset="-78"/>
                <a:cs typeface="Sakkal Majalla" pitchFamily="2" charset="-78"/>
              </a:rPr>
              <a:t>هي </a:t>
            </a:r>
            <a:r>
              <a:rPr lang="ar-DZ" sz="2000" b="0" dirty="0" err="1">
                <a:latin typeface="Sakkal Majalla" pitchFamily="2" charset="-78"/>
                <a:cs typeface="Sakkal Majalla" pitchFamily="2" charset="-78"/>
              </a:rPr>
              <a:t>الإشباعات</a:t>
            </a:r>
            <a:r>
              <a:rPr lang="ar-DZ" sz="2000" b="0" dirty="0">
                <a:latin typeface="Sakkal Majalla" pitchFamily="2" charset="-78"/>
                <a:cs typeface="Sakkal Majalla" pitchFamily="2" charset="-78"/>
              </a:rPr>
              <a:t> والحاجات المحققة لها من طرف الدراما التلفزيونية؟</a:t>
            </a:r>
            <a:endParaRPr lang="en-US" sz="2000" b="0" dirty="0">
              <a:latin typeface="Sakkal Majalla" pitchFamily="2" charset="-78"/>
              <a:cs typeface="Sakkal Majalla" pitchFamily="2" charset="-78"/>
            </a:endParaRPr>
          </a:p>
          <a:p>
            <a:pPr algn="just">
              <a:lnSpc>
                <a:spcPct val="150000"/>
              </a:lnSpc>
              <a:buFont typeface="Wingdings" pitchFamily="2" charset="2"/>
              <a:buChar char="§"/>
            </a:pPr>
            <a:r>
              <a:rPr lang="ar-DZ" sz="2000" b="0" dirty="0" smtClean="0">
                <a:latin typeface="Sakkal Majalla" pitchFamily="2" charset="-78"/>
                <a:cs typeface="Sakkal Majalla" pitchFamily="2" charset="-78"/>
              </a:rPr>
              <a:t>ما </a:t>
            </a:r>
            <a:r>
              <a:rPr lang="ar-DZ" sz="2000" b="0" dirty="0">
                <a:latin typeface="Sakkal Majalla" pitchFamily="2" charset="-78"/>
                <a:cs typeface="Sakkal Majalla" pitchFamily="2" charset="-78"/>
              </a:rPr>
              <a:t>مدى قيام الدراما التلفزيونية بنشر الوعي الثقافي لدى المرأة الماكثة بالبيت</a:t>
            </a:r>
            <a:r>
              <a:rPr lang="ar-DZ" b="0" dirty="0"/>
              <a:t>؟</a:t>
            </a:r>
            <a:endParaRPr lang="en-US" b="0" dirty="0"/>
          </a:p>
          <a:p>
            <a:pPr>
              <a:lnSpc>
                <a:spcPct val="150000"/>
              </a:lnSpc>
            </a:pPr>
            <a:endParaRPr lang="en-US" b="0" dirty="0"/>
          </a:p>
        </p:txBody>
      </p:sp>
    </p:spTree>
    <p:extLst>
      <p:ext uri="{BB962C8B-B14F-4D97-AF65-F5344CB8AC3E}">
        <p14:creationId xmlns:p14="http://schemas.microsoft.com/office/powerpoint/2010/main" val="1706723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contenu 2"/>
          <p:cNvSpPr>
            <a:spLocks noGrp="1"/>
          </p:cNvSpPr>
          <p:nvPr>
            <p:ph idx="1"/>
          </p:nvPr>
        </p:nvSpPr>
        <p:spPr>
          <a:xfrm>
            <a:off x="214290" y="500034"/>
            <a:ext cx="6408712" cy="5616624"/>
          </a:xfrm>
        </p:spPr>
        <p:txBody>
          <a:bodyPr anchor="ctr">
            <a:normAutofit/>
          </a:bodyPr>
          <a:lstStyle/>
          <a:p>
            <a:pPr>
              <a:lnSpc>
                <a:spcPct val="170000"/>
              </a:lnSpc>
            </a:pPr>
            <a:r>
              <a:rPr lang="ar-DZ" b="0" dirty="0" smtClean="0"/>
              <a:t>         </a:t>
            </a:r>
          </a:p>
          <a:p>
            <a:pPr>
              <a:lnSpc>
                <a:spcPct val="170000"/>
              </a:lnSpc>
              <a:buFont typeface="+mj-lt"/>
              <a:buAutoNum type="arabicPeriod" startAt="3"/>
            </a:pPr>
            <a:r>
              <a:rPr lang="ar-DZ" sz="3200" u="sng" dirty="0" smtClean="0">
                <a:latin typeface="Sakkal Majalla" pitchFamily="2" charset="-78"/>
                <a:cs typeface="Sakkal Majalla" pitchFamily="2" charset="-78"/>
              </a:rPr>
              <a:t> أسباب الدراسة </a:t>
            </a:r>
          </a:p>
          <a:p>
            <a:pPr algn="just">
              <a:lnSpc>
                <a:spcPct val="170000"/>
              </a:lnSpc>
            </a:pPr>
            <a:r>
              <a:rPr lang="ar-DZ" sz="2000" b="0" dirty="0" smtClean="0"/>
              <a:t>    </a:t>
            </a:r>
            <a:r>
              <a:rPr lang="ar-DZ" sz="2000" b="0" dirty="0" smtClean="0">
                <a:latin typeface="Sakkal Majalla" pitchFamily="2" charset="-78"/>
                <a:cs typeface="Sakkal Majalla" pitchFamily="2" charset="-78"/>
              </a:rPr>
              <a:t>      من بين الأسباب التي دفعتنا إلى القيام بهذه الدراسة نذكر :</a:t>
            </a:r>
          </a:p>
          <a:p>
            <a:pPr algn="just">
              <a:lnSpc>
                <a:spcPct val="170000"/>
              </a:lnSpc>
              <a:buFont typeface="Wingdings" pitchFamily="2" charset="2"/>
              <a:buChar char="§"/>
            </a:pPr>
            <a:r>
              <a:rPr lang="ar-DZ" sz="2000" b="0" dirty="0" smtClean="0">
                <a:latin typeface="Sakkal Majalla" pitchFamily="2" charset="-78"/>
                <a:cs typeface="Sakkal Majalla" pitchFamily="2" charset="-78"/>
              </a:rPr>
              <a:t>الرغبة في دراسة الموضوع و اختبار المعارف المنهجية المكتسبة.</a:t>
            </a:r>
            <a:endParaRPr lang="en-US" sz="2000" b="0" dirty="0">
              <a:latin typeface="Sakkal Majalla" pitchFamily="2" charset="-78"/>
              <a:cs typeface="Sakkal Majalla" pitchFamily="2" charset="-78"/>
            </a:endParaRPr>
          </a:p>
          <a:p>
            <a:pPr algn="just">
              <a:lnSpc>
                <a:spcPct val="170000"/>
              </a:lnSpc>
              <a:buFont typeface="Wingdings" pitchFamily="2" charset="2"/>
              <a:buChar char="§"/>
            </a:pPr>
            <a:r>
              <a:rPr lang="ar-DZ" sz="2000" b="0" dirty="0" smtClean="0">
                <a:latin typeface="Sakkal Majalla" pitchFamily="2" charset="-78"/>
                <a:cs typeface="Sakkal Majalla" pitchFamily="2" charset="-78"/>
              </a:rPr>
              <a:t>جدة الموضوع و الرغبة في ا لتوسع فيه أكثر.</a:t>
            </a:r>
            <a:endParaRPr lang="en-US" sz="2000" b="0" dirty="0">
              <a:latin typeface="Sakkal Majalla" pitchFamily="2" charset="-78"/>
              <a:cs typeface="Sakkal Majalla" pitchFamily="2" charset="-78"/>
            </a:endParaRPr>
          </a:p>
          <a:p>
            <a:pPr marL="285750" indent="-285750" algn="just">
              <a:lnSpc>
                <a:spcPct val="170000"/>
              </a:lnSpc>
              <a:buFont typeface="Wingdings" pitchFamily="2" charset="2"/>
              <a:buChar char="§"/>
            </a:pPr>
            <a:r>
              <a:rPr lang="ar-DZ" sz="2000" b="0" dirty="0" smtClean="0">
                <a:latin typeface="Sakkal Majalla" pitchFamily="2" charset="-78"/>
                <a:cs typeface="Sakkal Majalla" pitchFamily="2" charset="-78"/>
              </a:rPr>
              <a:t>اضافة إلى ذلك كثافة مشاهدة الدراما التلفزيونية من طرف فئة الاناث و قلة الدراسات الجزائرية حول الموضوع.</a:t>
            </a:r>
          </a:p>
          <a:p>
            <a:pPr marL="0" indent="0">
              <a:lnSpc>
                <a:spcPct val="170000"/>
              </a:lnSpc>
            </a:pPr>
            <a:r>
              <a:rPr lang="ar-DZ" sz="2600" b="0" dirty="0" smtClean="0"/>
              <a:t> </a:t>
            </a:r>
            <a:endParaRPr lang="en-US" sz="2600" b="0" dirty="0"/>
          </a:p>
          <a:p>
            <a:pPr>
              <a:lnSpc>
                <a:spcPct val="150000"/>
              </a:lnSpc>
            </a:pPr>
            <a:endParaRPr lang="en-US" b="0" dirty="0"/>
          </a:p>
        </p:txBody>
      </p:sp>
    </p:spTree>
    <p:extLst>
      <p:ext uri="{BB962C8B-B14F-4D97-AF65-F5344CB8AC3E}">
        <p14:creationId xmlns:p14="http://schemas.microsoft.com/office/powerpoint/2010/main" val="3082575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contenu 2"/>
          <p:cNvSpPr>
            <a:spLocks noGrp="1"/>
          </p:cNvSpPr>
          <p:nvPr>
            <p:ph idx="1"/>
          </p:nvPr>
        </p:nvSpPr>
        <p:spPr>
          <a:xfrm>
            <a:off x="188640" y="827584"/>
            <a:ext cx="6408712" cy="6408712"/>
          </a:xfrm>
        </p:spPr>
        <p:txBody>
          <a:bodyPr anchor="ctr">
            <a:normAutofit fontScale="92500"/>
          </a:bodyPr>
          <a:lstStyle/>
          <a:p>
            <a:pPr>
              <a:lnSpc>
                <a:spcPct val="170000"/>
              </a:lnSpc>
              <a:buFont typeface="+mj-lt"/>
              <a:buAutoNum type="arabicPeriod" startAt="4"/>
            </a:pPr>
            <a:r>
              <a:rPr lang="ar-DZ" sz="3200" u="sng" dirty="0" smtClean="0">
                <a:latin typeface="Sakkal Majalla" pitchFamily="2" charset="-78"/>
                <a:cs typeface="Sakkal Majalla" pitchFamily="2" charset="-78"/>
              </a:rPr>
              <a:t>أهمية الدراسة </a:t>
            </a:r>
          </a:p>
          <a:p>
            <a:pPr>
              <a:lnSpc>
                <a:spcPct val="170000"/>
              </a:lnSpc>
            </a:pPr>
            <a:r>
              <a:rPr lang="ar-DZ" sz="2200" b="0" dirty="0" smtClean="0">
                <a:latin typeface="Sakkal Majalla" pitchFamily="2" charset="-78"/>
                <a:cs typeface="Sakkal Majalla" pitchFamily="2" charset="-78"/>
              </a:rPr>
              <a:t>             نلمس أهمية الدراسة في كونها:</a:t>
            </a:r>
          </a:p>
          <a:p>
            <a:pPr marL="285750" indent="-285750" algn="just">
              <a:lnSpc>
                <a:spcPct val="170000"/>
              </a:lnSpc>
              <a:buFont typeface="Wingdings" pitchFamily="2" charset="2"/>
              <a:buChar char="§"/>
            </a:pPr>
            <a:r>
              <a:rPr lang="ar-DZ" sz="2200" b="0" dirty="0" smtClean="0">
                <a:latin typeface="Sakkal Majalla" pitchFamily="2" charset="-78"/>
                <a:cs typeface="Sakkal Majalla" pitchFamily="2" charset="-78"/>
              </a:rPr>
              <a:t>تبحث </a:t>
            </a:r>
            <a:r>
              <a:rPr lang="ar-DZ" sz="2200" b="0" dirty="0">
                <a:latin typeface="Sakkal Majalla" pitchFamily="2" charset="-78"/>
                <a:cs typeface="Sakkal Majalla" pitchFamily="2" charset="-78"/>
              </a:rPr>
              <a:t>وتستقصي عن الدور الذي تلعبه الدراما التلفزيونية في نشر الوعي الثقافي لدى </a:t>
            </a:r>
            <a:r>
              <a:rPr lang="ar-DZ" sz="2200" b="0" dirty="0" smtClean="0">
                <a:latin typeface="Sakkal Majalla" pitchFamily="2" charset="-78"/>
                <a:cs typeface="Sakkal Majalla" pitchFamily="2" charset="-78"/>
              </a:rPr>
              <a:t>المرأة الجزائرية </a:t>
            </a:r>
            <a:r>
              <a:rPr lang="ar-DZ" sz="2200" b="0" dirty="0">
                <a:latin typeface="Sakkal Majalla" pitchFamily="2" charset="-78"/>
                <a:cs typeface="Sakkal Majalla" pitchFamily="2" charset="-78"/>
              </a:rPr>
              <a:t>وكذا أهم العادات والثقافات التي تتشكل لديها.</a:t>
            </a:r>
            <a:endParaRPr lang="en-US" sz="2200" b="0" dirty="0">
              <a:latin typeface="Sakkal Majalla" pitchFamily="2" charset="-78"/>
              <a:cs typeface="Sakkal Majalla" pitchFamily="2" charset="-78"/>
            </a:endParaRPr>
          </a:p>
          <a:p>
            <a:pPr marL="285750" indent="-285750" algn="just">
              <a:lnSpc>
                <a:spcPct val="170000"/>
              </a:lnSpc>
              <a:buFont typeface="Wingdings" pitchFamily="2" charset="2"/>
              <a:buChar char="§"/>
            </a:pPr>
            <a:r>
              <a:rPr lang="ar-DZ" sz="2200" b="0" dirty="0">
                <a:latin typeface="Sakkal Majalla" pitchFamily="2" charset="-78"/>
                <a:cs typeface="Sakkal Majalla" pitchFamily="2" charset="-78"/>
              </a:rPr>
              <a:t>تساعد على الحصول على مؤشرات علمية جديدة عن الموضوع محل الدراسة من </a:t>
            </a:r>
            <a:r>
              <a:rPr lang="ar-DZ" sz="2200" b="0" dirty="0" smtClean="0">
                <a:latin typeface="Sakkal Majalla" pitchFamily="2" charset="-78"/>
                <a:cs typeface="Sakkal Majalla" pitchFamily="2" charset="-78"/>
              </a:rPr>
              <a:t>خلال نتائج  </a:t>
            </a:r>
            <a:r>
              <a:rPr lang="ar-DZ" sz="2200" b="0" dirty="0">
                <a:latin typeface="Sakkal Majalla" pitchFamily="2" charset="-78"/>
                <a:cs typeface="Sakkal Majalla" pitchFamily="2" charset="-78"/>
              </a:rPr>
              <a:t>البحث المتحصل عليها.</a:t>
            </a:r>
            <a:endParaRPr lang="en-US" sz="2200" b="0" dirty="0">
              <a:latin typeface="Sakkal Majalla" pitchFamily="2" charset="-78"/>
              <a:cs typeface="Sakkal Majalla" pitchFamily="2" charset="-78"/>
            </a:endParaRPr>
          </a:p>
          <a:p>
            <a:pPr marL="285750" indent="-285750" algn="just">
              <a:lnSpc>
                <a:spcPct val="170000"/>
              </a:lnSpc>
              <a:buFont typeface="Wingdings" pitchFamily="2" charset="2"/>
              <a:buChar char="§"/>
            </a:pPr>
            <a:r>
              <a:rPr lang="ar-DZ" sz="2200" b="0" dirty="0">
                <a:latin typeface="Sakkal Majalla" pitchFamily="2" charset="-78"/>
                <a:cs typeface="Sakkal Majalla" pitchFamily="2" charset="-78"/>
              </a:rPr>
              <a:t>تتناول ظاهرة هامة من ظواهر العصر الذي نعيش فيه، وهي الدراما التلفزيونية التي </a:t>
            </a:r>
            <a:r>
              <a:rPr lang="ar-DZ" sz="2200" b="0" dirty="0" smtClean="0">
                <a:latin typeface="Sakkal Majalla" pitchFamily="2" charset="-78"/>
                <a:cs typeface="Sakkal Majalla" pitchFamily="2" charset="-78"/>
              </a:rPr>
              <a:t>أضحت من </a:t>
            </a:r>
            <a:r>
              <a:rPr lang="ar-DZ" sz="2200" b="0" dirty="0">
                <a:latin typeface="Sakkal Majalla" pitchFamily="2" charset="-78"/>
                <a:cs typeface="Sakkal Majalla" pitchFamily="2" charset="-78"/>
              </a:rPr>
              <a:t>العوامل الأساسية  والضرورية لنشر الوعي، خاصة الوعي </a:t>
            </a:r>
            <a:r>
              <a:rPr lang="ar-DZ" sz="2200" b="0" dirty="0" smtClean="0">
                <a:latin typeface="Sakkal Majalla" pitchFamily="2" charset="-78"/>
                <a:cs typeface="Sakkal Majalla" pitchFamily="2" charset="-78"/>
              </a:rPr>
              <a:t>الثقافي.</a:t>
            </a:r>
            <a:endParaRPr lang="ar-DZ" sz="2200" b="0" dirty="0">
              <a:latin typeface="Sakkal Majalla" pitchFamily="2" charset="-78"/>
              <a:cs typeface="Sakkal Majalla" pitchFamily="2" charset="-78"/>
            </a:endParaRPr>
          </a:p>
          <a:p>
            <a:pPr marL="285750" indent="-285750" algn="just">
              <a:lnSpc>
                <a:spcPct val="170000"/>
              </a:lnSpc>
              <a:buFont typeface="Wingdings" pitchFamily="2" charset="2"/>
              <a:buChar char="§"/>
            </a:pPr>
            <a:r>
              <a:rPr lang="ar-DZ" sz="2200" b="0" dirty="0">
                <a:latin typeface="Sakkal Majalla" pitchFamily="2" charset="-78"/>
                <a:cs typeface="Sakkal Majalla" pitchFamily="2" charset="-78"/>
              </a:rPr>
              <a:t>ا</a:t>
            </a:r>
            <a:r>
              <a:rPr lang="ar-DZ" sz="2200" b="0" dirty="0" smtClean="0">
                <a:latin typeface="Sakkal Majalla" pitchFamily="2" charset="-78"/>
                <a:cs typeface="Sakkal Majalla" pitchFamily="2" charset="-78"/>
              </a:rPr>
              <a:t>هتمامها </a:t>
            </a:r>
            <a:r>
              <a:rPr lang="ar-DZ" sz="2200" b="0" dirty="0">
                <a:latin typeface="Sakkal Majalla" pitchFamily="2" charset="-78"/>
                <a:cs typeface="Sakkal Majalla" pitchFamily="2" charset="-78"/>
              </a:rPr>
              <a:t>بفئة هامة من فئات المجتمع، ألا وهي المرأة التي أضحى من الضروري توعيتها بدورها اتجاه هذا المجتمع.</a:t>
            </a:r>
            <a:endParaRPr lang="en-US" sz="2200" b="0" dirty="0">
              <a:latin typeface="Sakkal Majalla" pitchFamily="2" charset="-78"/>
              <a:cs typeface="Sakkal Majalla" pitchFamily="2" charset="-78"/>
            </a:endParaRPr>
          </a:p>
          <a:p>
            <a:pPr>
              <a:lnSpc>
                <a:spcPct val="170000"/>
              </a:lnSpc>
            </a:pPr>
            <a:endParaRPr lang="en-US" b="0" dirty="0"/>
          </a:p>
        </p:txBody>
      </p:sp>
    </p:spTree>
    <p:extLst>
      <p:ext uri="{BB962C8B-B14F-4D97-AF65-F5344CB8AC3E}">
        <p14:creationId xmlns:p14="http://schemas.microsoft.com/office/powerpoint/2010/main" val="4163393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32656" y="467544"/>
            <a:ext cx="6192688" cy="6120680"/>
          </a:xfrm>
        </p:spPr>
        <p:txBody>
          <a:bodyPr/>
          <a:lstStyle/>
          <a:p>
            <a:endParaRPr lang="ar-DZ" dirty="0" smtClean="0"/>
          </a:p>
          <a:p>
            <a:pPr>
              <a:buFont typeface="+mj-lt"/>
              <a:buAutoNum type="arabicPeriod" startAt="5"/>
            </a:pPr>
            <a:r>
              <a:rPr lang="ar-DZ" sz="3200" u="sng" dirty="0" smtClean="0">
                <a:latin typeface="Sakkal Majalla" pitchFamily="2" charset="-78"/>
                <a:cs typeface="Sakkal Majalla" pitchFamily="2" charset="-78"/>
              </a:rPr>
              <a:t>أهداف الدراسة </a:t>
            </a:r>
          </a:p>
          <a:p>
            <a:pPr marL="0" indent="0" algn="just"/>
            <a:endParaRPr lang="ar-DZ" u="sng" dirty="0"/>
          </a:p>
          <a:p>
            <a:pPr lvl="0" algn="just">
              <a:lnSpc>
                <a:spcPct val="150000"/>
              </a:lnSpc>
              <a:buFont typeface="Wingdings" pitchFamily="2" charset="2"/>
              <a:buChar char="§"/>
            </a:pPr>
            <a:r>
              <a:rPr lang="ar-DZ" sz="2000" b="0" dirty="0" smtClean="0">
                <a:latin typeface="Sakkal Majalla" pitchFamily="2" charset="-78"/>
                <a:cs typeface="Sakkal Majalla" pitchFamily="2" charset="-78"/>
              </a:rPr>
              <a:t>معرفة </a:t>
            </a:r>
            <a:r>
              <a:rPr lang="ar-DZ" sz="2000" b="0" dirty="0">
                <a:latin typeface="Sakkal Majalla" pitchFamily="2" charset="-78"/>
                <a:cs typeface="Sakkal Majalla" pitchFamily="2" charset="-78"/>
              </a:rPr>
              <a:t>الدور الذي تلعبه الدراما التلفزيونية في نشر الوعي الثقافي لدى المرأة.</a:t>
            </a:r>
            <a:endParaRPr lang="en-US" sz="2000" b="0" dirty="0">
              <a:latin typeface="Sakkal Majalla" pitchFamily="2" charset="-78"/>
              <a:cs typeface="Sakkal Majalla" pitchFamily="2" charset="-78"/>
            </a:endParaRPr>
          </a:p>
          <a:p>
            <a:pPr lvl="0" algn="just">
              <a:lnSpc>
                <a:spcPct val="150000"/>
              </a:lnSpc>
              <a:buFont typeface="Wingdings" pitchFamily="2" charset="2"/>
              <a:buChar char="§"/>
            </a:pPr>
            <a:r>
              <a:rPr lang="ar-DZ" sz="2000" b="0" dirty="0" smtClean="0">
                <a:latin typeface="Sakkal Majalla" pitchFamily="2" charset="-78"/>
                <a:cs typeface="Sakkal Majalla" pitchFamily="2" charset="-78"/>
              </a:rPr>
              <a:t>الكشف </a:t>
            </a:r>
            <a:r>
              <a:rPr lang="ar-DZ" sz="2000" b="0" dirty="0">
                <a:latin typeface="Sakkal Majalla" pitchFamily="2" charset="-78"/>
                <a:cs typeface="Sakkal Majalla" pitchFamily="2" charset="-78"/>
              </a:rPr>
              <a:t>عن دوافع وأسباب تعرض المرأة الماكثة بالبيت للدراما التلفزيونية.</a:t>
            </a:r>
            <a:endParaRPr lang="en-US" sz="2000" b="0" dirty="0">
              <a:latin typeface="Sakkal Majalla" pitchFamily="2" charset="-78"/>
              <a:cs typeface="Sakkal Majalla" pitchFamily="2" charset="-78"/>
            </a:endParaRPr>
          </a:p>
          <a:p>
            <a:pPr lvl="0" algn="just">
              <a:lnSpc>
                <a:spcPct val="150000"/>
              </a:lnSpc>
              <a:buFont typeface="Wingdings" pitchFamily="2" charset="2"/>
              <a:buChar char="§"/>
            </a:pPr>
            <a:r>
              <a:rPr lang="ar-DZ" sz="2000" b="0" dirty="0" smtClean="0">
                <a:latin typeface="Sakkal Majalla" pitchFamily="2" charset="-78"/>
                <a:cs typeface="Sakkal Majalla" pitchFamily="2" charset="-78"/>
              </a:rPr>
              <a:t>التعرّف </a:t>
            </a:r>
            <a:r>
              <a:rPr lang="ar-DZ" sz="2000" b="0" dirty="0">
                <a:latin typeface="Sakkal Majalla" pitchFamily="2" charset="-78"/>
                <a:cs typeface="Sakkal Majalla" pitchFamily="2" charset="-78"/>
              </a:rPr>
              <a:t>على عادات وأنماط مشاهدة المرأة للدراما التلفزيونية.</a:t>
            </a:r>
            <a:endParaRPr lang="en-US" sz="2000" b="0" dirty="0">
              <a:latin typeface="Sakkal Majalla" pitchFamily="2" charset="-78"/>
              <a:cs typeface="Sakkal Majalla" pitchFamily="2" charset="-78"/>
            </a:endParaRPr>
          </a:p>
          <a:p>
            <a:pPr lvl="0" algn="just">
              <a:lnSpc>
                <a:spcPct val="150000"/>
              </a:lnSpc>
              <a:buFont typeface="Wingdings" pitchFamily="2" charset="2"/>
              <a:buChar char="§"/>
            </a:pPr>
            <a:r>
              <a:rPr lang="ar-DZ" sz="2000" b="0" dirty="0" smtClean="0">
                <a:latin typeface="Sakkal Majalla" pitchFamily="2" charset="-78"/>
                <a:cs typeface="Sakkal Majalla" pitchFamily="2" charset="-78"/>
              </a:rPr>
              <a:t>التعرّف </a:t>
            </a:r>
            <a:r>
              <a:rPr lang="ar-DZ" sz="2000" b="0" dirty="0">
                <a:latin typeface="Sakkal Majalla" pitchFamily="2" charset="-78"/>
                <a:cs typeface="Sakkal Majalla" pitchFamily="2" charset="-78"/>
              </a:rPr>
              <a:t>على </a:t>
            </a:r>
            <a:r>
              <a:rPr lang="ar-DZ" sz="2000" b="0" dirty="0" err="1">
                <a:latin typeface="Sakkal Majalla" pitchFamily="2" charset="-78"/>
                <a:cs typeface="Sakkal Majalla" pitchFamily="2" charset="-78"/>
              </a:rPr>
              <a:t>الإشباعات</a:t>
            </a:r>
            <a:r>
              <a:rPr lang="ar-DZ" sz="2000" b="0" dirty="0">
                <a:latin typeface="Sakkal Majalla" pitchFamily="2" charset="-78"/>
                <a:cs typeface="Sakkal Majalla" pitchFamily="2" charset="-78"/>
              </a:rPr>
              <a:t> المحققة للمرأة الماكثة بالبيت من خلال متابعة الدراما التلفزيونية.</a:t>
            </a:r>
            <a:endParaRPr lang="en-US" sz="2000" b="0" dirty="0">
              <a:latin typeface="Sakkal Majalla" pitchFamily="2" charset="-78"/>
              <a:cs typeface="Sakkal Majalla" pitchFamily="2" charset="-78"/>
            </a:endParaRPr>
          </a:p>
          <a:p>
            <a:pPr lvl="0" algn="just">
              <a:lnSpc>
                <a:spcPct val="150000"/>
              </a:lnSpc>
              <a:buFont typeface="Wingdings" pitchFamily="2" charset="2"/>
              <a:buChar char="§"/>
            </a:pPr>
            <a:r>
              <a:rPr lang="ar-DZ" sz="2000" b="0" dirty="0" smtClean="0">
                <a:latin typeface="Sakkal Majalla" pitchFamily="2" charset="-78"/>
                <a:cs typeface="Sakkal Majalla" pitchFamily="2" charset="-78"/>
              </a:rPr>
              <a:t>التعرّف </a:t>
            </a:r>
            <a:r>
              <a:rPr lang="ar-DZ" sz="2000" b="0" dirty="0">
                <a:latin typeface="Sakkal Majalla" pitchFamily="2" charset="-78"/>
                <a:cs typeface="Sakkal Majalla" pitchFamily="2" charset="-78"/>
              </a:rPr>
              <a:t>على مدى قيام الدراما التلفزيونية بنشر الوعي الثقافي لدى المرأة الماكثة بالبيت.</a:t>
            </a:r>
            <a:endParaRPr lang="en-US" sz="2000" b="0" dirty="0">
              <a:latin typeface="Sakkal Majalla" pitchFamily="2" charset="-78"/>
              <a:cs typeface="Sakkal Majalla" pitchFamily="2" charset="-78"/>
            </a:endParaRPr>
          </a:p>
          <a:p>
            <a:pPr marL="0" indent="0"/>
            <a:endParaRPr lang="ar-DZ" u="sng" dirty="0"/>
          </a:p>
        </p:txBody>
      </p:sp>
    </p:spTree>
    <p:extLst>
      <p:ext uri="{BB962C8B-B14F-4D97-AF65-F5344CB8AC3E}">
        <p14:creationId xmlns:p14="http://schemas.microsoft.com/office/powerpoint/2010/main" val="3953479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85728" y="857224"/>
            <a:ext cx="6264696" cy="5184576"/>
          </a:xfrm>
        </p:spPr>
        <p:txBody>
          <a:bodyPr/>
          <a:lstStyle/>
          <a:p>
            <a:r>
              <a:rPr lang="ar-DZ" sz="3200" u="sng" dirty="0" smtClean="0">
                <a:latin typeface="Sakkal Majalla" pitchFamily="2" charset="-78"/>
                <a:cs typeface="Sakkal Majalla" pitchFamily="2" charset="-78"/>
              </a:rPr>
              <a:t>6. منهج الدراسة </a:t>
            </a:r>
            <a:endParaRPr lang="ar-DZ" sz="3200" u="sng" dirty="0">
              <a:latin typeface="Sakkal Majalla" pitchFamily="2" charset="-78"/>
              <a:cs typeface="Sakkal Majalla" pitchFamily="2" charset="-78"/>
            </a:endParaRPr>
          </a:p>
          <a:p>
            <a:pPr marL="0" indent="0" algn="just">
              <a:lnSpc>
                <a:spcPct val="150000"/>
              </a:lnSpc>
            </a:pPr>
            <a:r>
              <a:rPr lang="ar-DZ" sz="2000" dirty="0">
                <a:latin typeface="Sakkal Majalla" pitchFamily="2" charset="-78"/>
                <a:cs typeface="Sakkal Majalla" pitchFamily="2" charset="-78"/>
              </a:rPr>
              <a:t> </a:t>
            </a:r>
            <a:r>
              <a:rPr lang="ar-DZ" sz="2000" dirty="0" smtClean="0">
                <a:latin typeface="Sakkal Majalla" pitchFamily="2" charset="-78"/>
                <a:cs typeface="Sakkal Majalla" pitchFamily="2" charset="-78"/>
              </a:rPr>
              <a:t>     </a:t>
            </a:r>
            <a:r>
              <a:rPr lang="ar-DZ" sz="2000" b="0" dirty="0" smtClean="0">
                <a:latin typeface="Sakkal Majalla" pitchFamily="2" charset="-78"/>
                <a:cs typeface="Sakkal Majalla" pitchFamily="2" charset="-78"/>
              </a:rPr>
              <a:t>اعتمدنا في دراستنا على المنهج الوصفي كأحد المناهج الملائمة لها.</a:t>
            </a:r>
          </a:p>
          <a:p>
            <a:pPr marL="0" indent="0" algn="just">
              <a:lnSpc>
                <a:spcPct val="150000"/>
              </a:lnSpc>
            </a:pPr>
            <a:r>
              <a:rPr lang="ar-DZ" sz="2000" b="0" dirty="0" smtClean="0">
                <a:latin typeface="Sakkal Majalla" pitchFamily="2" charset="-78"/>
                <a:cs typeface="Sakkal Majalla" pitchFamily="2" charset="-78"/>
              </a:rPr>
              <a:t>      واخترنا المنهج المسحي لجمع المعلومات و البيانات المتعلقة بالدراسة. واستندنا إلى منهج  المسح بنظام العينة.</a:t>
            </a:r>
          </a:p>
          <a:p>
            <a:pPr marL="0" indent="0" algn="just">
              <a:lnSpc>
                <a:spcPct val="150000"/>
              </a:lnSpc>
            </a:pPr>
            <a:r>
              <a:rPr lang="ar-DZ" sz="3200" b="0" u="sng" dirty="0" smtClean="0">
                <a:latin typeface="Sakkal Majalla" pitchFamily="2" charset="-78"/>
                <a:cs typeface="Sakkal Majalla" pitchFamily="2" charset="-78"/>
              </a:rPr>
              <a:t>7. </a:t>
            </a:r>
            <a:r>
              <a:rPr lang="ar-DZ" sz="3200" u="sng" dirty="0" smtClean="0">
                <a:latin typeface="Sakkal Majalla" pitchFamily="2" charset="-78"/>
                <a:cs typeface="Sakkal Majalla" pitchFamily="2" charset="-78"/>
              </a:rPr>
              <a:t>مجتمع الدراسة وعينتها</a:t>
            </a:r>
          </a:p>
          <a:p>
            <a:pPr marL="0" indent="0" algn="just">
              <a:lnSpc>
                <a:spcPct val="150000"/>
              </a:lnSpc>
            </a:pPr>
            <a:r>
              <a:rPr lang="ar-DZ" dirty="0"/>
              <a:t> </a:t>
            </a:r>
            <a:r>
              <a:rPr lang="ar-DZ" dirty="0" smtClean="0"/>
              <a:t>     </a:t>
            </a:r>
            <a:r>
              <a:rPr lang="ar-DZ" sz="2000" b="0" dirty="0" smtClean="0">
                <a:latin typeface="Sakkal Majalla" pitchFamily="2" charset="-78"/>
                <a:cs typeface="Sakkal Majalla" pitchFamily="2" charset="-78"/>
              </a:rPr>
              <a:t>تمثل مجتمع البحث في دراستنا في المرأة الجزائرية  أما العينة فهي قصدية و تمثلت في النساء الماكثات بالبيت بولاية أم البواقي.</a:t>
            </a:r>
          </a:p>
          <a:p>
            <a:pPr marL="0" indent="0">
              <a:lnSpc>
                <a:spcPct val="150000"/>
              </a:lnSpc>
            </a:pPr>
            <a:endParaRPr lang="ar-DZ" b="0" dirty="0"/>
          </a:p>
        </p:txBody>
      </p:sp>
    </p:spTree>
    <p:extLst>
      <p:ext uri="{BB962C8B-B14F-4D97-AF65-F5344CB8AC3E}">
        <p14:creationId xmlns:p14="http://schemas.microsoft.com/office/powerpoint/2010/main" val="2266721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88640" y="179512"/>
            <a:ext cx="6408712" cy="6061125"/>
          </a:xfrm>
        </p:spPr>
        <p:txBody>
          <a:bodyPr/>
          <a:lstStyle/>
          <a:p>
            <a:r>
              <a:rPr lang="ar-DZ" sz="3200" dirty="0" smtClean="0">
                <a:latin typeface="Sakkal Majalla" pitchFamily="2" charset="-78"/>
                <a:cs typeface="Sakkal Majalla" pitchFamily="2" charset="-78"/>
              </a:rPr>
              <a:t>8</a:t>
            </a:r>
            <a:r>
              <a:rPr lang="ar-DZ" sz="3200" u="sng" dirty="0" smtClean="0">
                <a:latin typeface="Sakkal Majalla" pitchFamily="2" charset="-78"/>
                <a:cs typeface="Sakkal Majalla" pitchFamily="2" charset="-78"/>
              </a:rPr>
              <a:t>. أدوات </a:t>
            </a:r>
            <a:r>
              <a:rPr lang="ar-DZ" sz="3200" u="sng" dirty="0">
                <a:latin typeface="Sakkal Majalla" pitchFamily="2" charset="-78"/>
                <a:cs typeface="Sakkal Majalla" pitchFamily="2" charset="-78"/>
              </a:rPr>
              <a:t>جمع البيانات </a:t>
            </a:r>
            <a:endParaRPr lang="ar-DZ" sz="3200" u="sng" dirty="0" smtClean="0">
              <a:latin typeface="Sakkal Majalla" pitchFamily="2" charset="-78"/>
              <a:cs typeface="Sakkal Majalla" pitchFamily="2" charset="-78"/>
            </a:endParaRPr>
          </a:p>
          <a:p>
            <a:endParaRPr lang="ar-DZ" sz="3200" dirty="0">
              <a:latin typeface="Sakkal Majalla" pitchFamily="2" charset="-78"/>
              <a:cs typeface="Sakkal Majalla" pitchFamily="2" charset="-78"/>
            </a:endParaRPr>
          </a:p>
          <a:p>
            <a:endParaRPr lang="ar-DZ" dirty="0" smtClean="0"/>
          </a:p>
          <a:p>
            <a:endParaRPr lang="ar-DZ" dirty="0"/>
          </a:p>
          <a:p>
            <a:endParaRPr lang="ar-DZ" dirty="0" smtClean="0"/>
          </a:p>
          <a:p>
            <a:endParaRPr lang="ar-DZ" dirty="0" smtClean="0"/>
          </a:p>
          <a:p>
            <a:pPr>
              <a:buFont typeface="Arial" pitchFamily="34" charset="0"/>
              <a:buChar char="•"/>
            </a:pPr>
            <a:r>
              <a:rPr lang="ar-DZ" sz="2000" b="0" dirty="0" smtClean="0">
                <a:latin typeface="Sakkal Majalla" pitchFamily="2" charset="-78"/>
                <a:cs typeface="Sakkal Majalla" pitchFamily="2" charset="-78"/>
              </a:rPr>
              <a:t>و قد تكونت استمارة الاستبيان من 24 سؤالا موزعة على (04) محاور بالإضافة إلى البيانات الشخصية.</a:t>
            </a:r>
          </a:p>
          <a:p>
            <a:pPr marL="0" indent="0"/>
            <a:endParaRPr lang="ar-DZ" b="0" dirty="0"/>
          </a:p>
        </p:txBody>
      </p:sp>
      <p:sp>
        <p:nvSpPr>
          <p:cNvPr id="4" name="Rectangle 3"/>
          <p:cNvSpPr/>
          <p:nvPr/>
        </p:nvSpPr>
        <p:spPr>
          <a:xfrm>
            <a:off x="2132856" y="600820"/>
            <a:ext cx="2592288" cy="504056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DZ" dirty="0" smtClean="0"/>
              <a:t>أدوات جمع البيانات</a:t>
            </a:r>
            <a:endParaRPr lang="ar-DZ" dirty="0"/>
          </a:p>
        </p:txBody>
      </p:sp>
      <p:sp>
        <p:nvSpPr>
          <p:cNvPr id="5" name="Rectangle 4"/>
          <p:cNvSpPr/>
          <p:nvPr/>
        </p:nvSpPr>
        <p:spPr>
          <a:xfrm>
            <a:off x="2141240" y="3707904"/>
            <a:ext cx="2592288" cy="504056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DZ" dirty="0" smtClean="0"/>
              <a:t>استمارة الاستبيان</a:t>
            </a:r>
            <a:endParaRPr lang="ar-DZ" dirty="0"/>
          </a:p>
        </p:txBody>
      </p:sp>
      <p:sp>
        <p:nvSpPr>
          <p:cNvPr id="6" name="Rectangle 5"/>
          <p:cNvSpPr/>
          <p:nvPr/>
        </p:nvSpPr>
        <p:spPr>
          <a:xfrm>
            <a:off x="260648" y="5668020"/>
            <a:ext cx="1473572" cy="106422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DZ" dirty="0" smtClean="0"/>
              <a:t>مدى قيام الدراما </a:t>
            </a:r>
            <a:r>
              <a:rPr lang="fr-FR" dirty="0" smtClean="0"/>
              <a:t>TV</a:t>
            </a:r>
            <a:r>
              <a:rPr lang="ar-DZ" dirty="0" smtClean="0"/>
              <a:t> بنشر الوعي الثقافي لدى المرأة الماكثة بالبيت</a:t>
            </a:r>
            <a:endParaRPr lang="ar-DZ" dirty="0"/>
          </a:p>
        </p:txBody>
      </p:sp>
      <p:sp>
        <p:nvSpPr>
          <p:cNvPr id="7" name="Rectangle 6"/>
          <p:cNvSpPr/>
          <p:nvPr/>
        </p:nvSpPr>
        <p:spPr>
          <a:xfrm>
            <a:off x="659284" y="1691680"/>
            <a:ext cx="1473572" cy="504056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DZ" dirty="0" smtClean="0"/>
              <a:t>الاستبيان</a:t>
            </a:r>
            <a:endParaRPr lang="ar-DZ" dirty="0"/>
          </a:p>
        </p:txBody>
      </p:sp>
      <p:sp>
        <p:nvSpPr>
          <p:cNvPr id="8" name="Rectangle 7"/>
          <p:cNvSpPr/>
          <p:nvPr/>
        </p:nvSpPr>
        <p:spPr>
          <a:xfrm>
            <a:off x="2692214" y="1691680"/>
            <a:ext cx="1473572" cy="504056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DZ" dirty="0" smtClean="0"/>
              <a:t>المقابلة</a:t>
            </a:r>
            <a:endParaRPr lang="ar-DZ" dirty="0"/>
          </a:p>
        </p:txBody>
      </p:sp>
      <p:sp>
        <p:nvSpPr>
          <p:cNvPr id="9" name="Rectangle 8"/>
          <p:cNvSpPr/>
          <p:nvPr/>
        </p:nvSpPr>
        <p:spPr>
          <a:xfrm>
            <a:off x="1929408" y="5667400"/>
            <a:ext cx="1473572" cy="106484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DZ" dirty="0" err="1" smtClean="0"/>
              <a:t>الإشباعــــات</a:t>
            </a:r>
            <a:r>
              <a:rPr lang="ar-DZ" dirty="0" smtClean="0"/>
              <a:t> و الحاجات المحققة للمرأة الماكثة بالبيت</a:t>
            </a:r>
            <a:endParaRPr lang="ar-DZ" dirty="0"/>
          </a:p>
        </p:txBody>
      </p:sp>
      <p:sp>
        <p:nvSpPr>
          <p:cNvPr id="10" name="Rectangle 9"/>
          <p:cNvSpPr/>
          <p:nvPr/>
        </p:nvSpPr>
        <p:spPr>
          <a:xfrm>
            <a:off x="3577952" y="5668020"/>
            <a:ext cx="1473572" cy="106422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DZ" dirty="0" smtClean="0"/>
              <a:t>أسباب و دوافع</a:t>
            </a:r>
          </a:p>
          <a:p>
            <a:pPr algn="ctr"/>
            <a:r>
              <a:rPr lang="ar-DZ" dirty="0" smtClean="0"/>
              <a:t>التعرض</a:t>
            </a:r>
            <a:endParaRPr lang="ar-DZ" dirty="0"/>
          </a:p>
        </p:txBody>
      </p:sp>
      <p:sp>
        <p:nvSpPr>
          <p:cNvPr id="11" name="Rectangle 10"/>
          <p:cNvSpPr/>
          <p:nvPr/>
        </p:nvSpPr>
        <p:spPr>
          <a:xfrm>
            <a:off x="5260900" y="5652120"/>
            <a:ext cx="1473572" cy="108012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DZ" dirty="0" smtClean="0"/>
              <a:t>عادات و أنماط</a:t>
            </a:r>
          </a:p>
          <a:p>
            <a:pPr algn="ctr"/>
            <a:r>
              <a:rPr lang="ar-DZ" dirty="0" smtClean="0"/>
              <a:t>تعرض المرأة الماكثة بالبيت للدراما </a:t>
            </a:r>
            <a:r>
              <a:rPr lang="fr-FR" dirty="0" smtClean="0"/>
              <a:t>TV</a:t>
            </a:r>
            <a:endParaRPr lang="ar-DZ" dirty="0"/>
          </a:p>
        </p:txBody>
      </p:sp>
      <p:sp>
        <p:nvSpPr>
          <p:cNvPr id="12" name="Rectangle 11"/>
          <p:cNvSpPr/>
          <p:nvPr/>
        </p:nvSpPr>
        <p:spPr>
          <a:xfrm>
            <a:off x="5243202" y="4644008"/>
            <a:ext cx="1473572" cy="504056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DZ" dirty="0" smtClean="0"/>
              <a:t>المحور الأول</a:t>
            </a:r>
            <a:endParaRPr lang="ar-DZ" dirty="0"/>
          </a:p>
        </p:txBody>
      </p:sp>
      <p:sp>
        <p:nvSpPr>
          <p:cNvPr id="13" name="Rectangle 12"/>
          <p:cNvSpPr/>
          <p:nvPr/>
        </p:nvSpPr>
        <p:spPr>
          <a:xfrm>
            <a:off x="3577952" y="4644008"/>
            <a:ext cx="1473572" cy="504056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DZ" dirty="0" smtClean="0"/>
              <a:t>المحور الثاني</a:t>
            </a:r>
            <a:endParaRPr lang="ar-DZ" dirty="0"/>
          </a:p>
        </p:txBody>
      </p:sp>
      <p:sp>
        <p:nvSpPr>
          <p:cNvPr id="14" name="Rectangle 13"/>
          <p:cNvSpPr/>
          <p:nvPr/>
        </p:nvSpPr>
        <p:spPr>
          <a:xfrm>
            <a:off x="1929408" y="4644008"/>
            <a:ext cx="1473572" cy="504056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DZ" dirty="0" smtClean="0"/>
              <a:t>المحور الثالث</a:t>
            </a:r>
            <a:endParaRPr lang="ar-DZ" dirty="0"/>
          </a:p>
        </p:txBody>
      </p:sp>
      <p:sp>
        <p:nvSpPr>
          <p:cNvPr id="15" name="Rectangle 14"/>
          <p:cNvSpPr/>
          <p:nvPr/>
        </p:nvSpPr>
        <p:spPr>
          <a:xfrm>
            <a:off x="260648" y="4644008"/>
            <a:ext cx="1473572" cy="504056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DZ" dirty="0" smtClean="0"/>
              <a:t>المحور الرابع</a:t>
            </a:r>
            <a:endParaRPr lang="ar-DZ" dirty="0"/>
          </a:p>
        </p:txBody>
      </p:sp>
      <p:sp>
        <p:nvSpPr>
          <p:cNvPr id="16" name="Rectangle 15"/>
          <p:cNvSpPr/>
          <p:nvPr/>
        </p:nvSpPr>
        <p:spPr>
          <a:xfrm>
            <a:off x="4691112" y="1691680"/>
            <a:ext cx="1473572" cy="504056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DZ" dirty="0" smtClean="0"/>
              <a:t>الملاحظة</a:t>
            </a:r>
            <a:endParaRPr lang="ar-DZ" dirty="0"/>
          </a:p>
        </p:txBody>
      </p:sp>
      <p:cxnSp>
        <p:nvCxnSpPr>
          <p:cNvPr id="18" name="Connecteur droit avec flèche 17"/>
          <p:cNvCxnSpPr/>
          <p:nvPr/>
        </p:nvCxnSpPr>
        <p:spPr>
          <a:xfrm>
            <a:off x="3429620" y="1104876"/>
            <a:ext cx="0" cy="58680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Connecteur droit avec flèche 19"/>
          <p:cNvCxnSpPr>
            <a:endCxn id="16" idx="0"/>
          </p:cNvCxnSpPr>
          <p:nvPr/>
        </p:nvCxnSpPr>
        <p:spPr>
          <a:xfrm>
            <a:off x="4314738" y="1104876"/>
            <a:ext cx="1113160" cy="58680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Connecteur droit avec flèche 21"/>
          <p:cNvCxnSpPr>
            <a:endCxn id="7" idx="0"/>
          </p:cNvCxnSpPr>
          <p:nvPr/>
        </p:nvCxnSpPr>
        <p:spPr>
          <a:xfrm flipH="1">
            <a:off x="1396070" y="1104876"/>
            <a:ext cx="1270124" cy="58680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Connecteur droit avec flèche 23"/>
          <p:cNvCxnSpPr>
            <a:stCxn id="15" idx="2"/>
            <a:endCxn id="6" idx="0"/>
          </p:cNvCxnSpPr>
          <p:nvPr/>
        </p:nvCxnSpPr>
        <p:spPr>
          <a:xfrm>
            <a:off x="997434" y="5148064"/>
            <a:ext cx="0" cy="5199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Connecteur droit avec flèche 25"/>
          <p:cNvCxnSpPr>
            <a:stCxn id="14" idx="2"/>
            <a:endCxn id="9" idx="0"/>
          </p:cNvCxnSpPr>
          <p:nvPr/>
        </p:nvCxnSpPr>
        <p:spPr>
          <a:xfrm>
            <a:off x="2666194" y="5148064"/>
            <a:ext cx="0" cy="51933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Connecteur droit avec flèche 27"/>
          <p:cNvCxnSpPr>
            <a:stCxn id="13" idx="2"/>
            <a:endCxn id="10" idx="0"/>
          </p:cNvCxnSpPr>
          <p:nvPr/>
        </p:nvCxnSpPr>
        <p:spPr>
          <a:xfrm>
            <a:off x="4314738" y="5148064"/>
            <a:ext cx="0" cy="5199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Connecteur droit avec flèche 29"/>
          <p:cNvCxnSpPr>
            <a:stCxn id="12" idx="2"/>
            <a:endCxn id="11" idx="0"/>
          </p:cNvCxnSpPr>
          <p:nvPr/>
        </p:nvCxnSpPr>
        <p:spPr>
          <a:xfrm>
            <a:off x="5979988" y="5148064"/>
            <a:ext cx="17698" cy="5040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Connecteur droit 31"/>
          <p:cNvCxnSpPr/>
          <p:nvPr/>
        </p:nvCxnSpPr>
        <p:spPr>
          <a:xfrm>
            <a:off x="997434" y="4427984"/>
            <a:ext cx="498255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Connecteur droit avec flèche 33"/>
          <p:cNvCxnSpPr>
            <a:endCxn id="15" idx="0"/>
          </p:cNvCxnSpPr>
          <p:nvPr/>
        </p:nvCxnSpPr>
        <p:spPr>
          <a:xfrm>
            <a:off x="997434" y="4427984"/>
            <a:ext cx="0" cy="21602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Connecteur droit avec flèche 37"/>
          <p:cNvCxnSpPr>
            <a:endCxn id="14" idx="0"/>
          </p:cNvCxnSpPr>
          <p:nvPr/>
        </p:nvCxnSpPr>
        <p:spPr>
          <a:xfrm>
            <a:off x="2666194" y="4427984"/>
            <a:ext cx="0" cy="21602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Connecteur droit avec flèche 39"/>
          <p:cNvCxnSpPr>
            <a:endCxn id="13" idx="0"/>
          </p:cNvCxnSpPr>
          <p:nvPr/>
        </p:nvCxnSpPr>
        <p:spPr>
          <a:xfrm>
            <a:off x="4314738" y="4427984"/>
            <a:ext cx="0" cy="21602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Connecteur droit avec flèche 43"/>
          <p:cNvCxnSpPr>
            <a:stCxn id="5" idx="2"/>
          </p:cNvCxnSpPr>
          <p:nvPr/>
        </p:nvCxnSpPr>
        <p:spPr>
          <a:xfrm>
            <a:off x="3437384" y="4211960"/>
            <a:ext cx="0" cy="21602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Connecteur droit avec flèche 45"/>
          <p:cNvCxnSpPr>
            <a:endCxn id="12" idx="0"/>
          </p:cNvCxnSpPr>
          <p:nvPr/>
        </p:nvCxnSpPr>
        <p:spPr>
          <a:xfrm>
            <a:off x="5979988" y="4427984"/>
            <a:ext cx="0" cy="21602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5545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85728" y="785786"/>
            <a:ext cx="6264696" cy="5832648"/>
          </a:xfrm>
        </p:spPr>
        <p:txBody>
          <a:bodyPr>
            <a:normAutofit fontScale="92500" lnSpcReduction="20000"/>
          </a:bodyPr>
          <a:lstStyle/>
          <a:p>
            <a:r>
              <a:rPr lang="ar-DZ" sz="3200" u="sng" dirty="0" smtClean="0">
                <a:latin typeface="Sakkal Majalla" pitchFamily="2" charset="-78"/>
                <a:cs typeface="Sakkal Majalla" pitchFamily="2" charset="-78"/>
              </a:rPr>
              <a:t>9. أهم نتائج الدراسة </a:t>
            </a:r>
          </a:p>
          <a:p>
            <a:pPr algn="just">
              <a:lnSpc>
                <a:spcPct val="150000"/>
              </a:lnSpc>
            </a:pPr>
            <a:r>
              <a:rPr lang="ar-DZ" sz="2200" b="0" dirty="0" smtClean="0">
                <a:latin typeface="Sakkal Majalla" pitchFamily="2" charset="-78"/>
                <a:cs typeface="Sakkal Majalla" pitchFamily="2" charset="-78"/>
              </a:rPr>
              <a:t>        توصلت </a:t>
            </a:r>
            <a:r>
              <a:rPr lang="ar-DZ" sz="2200" b="0" dirty="0">
                <a:latin typeface="Sakkal Majalla" pitchFamily="2" charset="-78"/>
                <a:cs typeface="Sakkal Majalla" pitchFamily="2" charset="-78"/>
              </a:rPr>
              <a:t>الطالبتان إلى عدة نتائج، من أهمها:</a:t>
            </a:r>
            <a:endParaRPr lang="en-US" sz="2200" b="0" dirty="0">
              <a:latin typeface="Sakkal Majalla" pitchFamily="2" charset="-78"/>
              <a:cs typeface="Sakkal Majalla" pitchFamily="2" charset="-78"/>
            </a:endParaRPr>
          </a:p>
          <a:p>
            <a:pPr algn="just">
              <a:lnSpc>
                <a:spcPct val="150000"/>
              </a:lnSpc>
              <a:buFont typeface="+mj-cs"/>
              <a:buAutoNum type="arabic2Minus"/>
            </a:pPr>
            <a:r>
              <a:rPr lang="ar-DZ" sz="2200" b="0" dirty="0" smtClean="0">
                <a:latin typeface="Sakkal Majalla" pitchFamily="2" charset="-78"/>
                <a:cs typeface="Sakkal Majalla" pitchFamily="2" charset="-78"/>
              </a:rPr>
              <a:t> </a:t>
            </a:r>
            <a:r>
              <a:rPr lang="ar-DZ" sz="2200" b="0" dirty="0">
                <a:latin typeface="Sakkal Majalla" pitchFamily="2" charset="-78"/>
                <a:cs typeface="Sakkal Majalla" pitchFamily="2" charset="-78"/>
              </a:rPr>
              <a:t>أثبتت نتائج الدراسة أن النساء اللواتي يشاهدن الدراما </a:t>
            </a:r>
            <a:r>
              <a:rPr lang="ar-DZ" sz="2200" b="0" dirty="0" smtClean="0">
                <a:latin typeface="Sakkal Majalla" pitchFamily="2" charset="-78"/>
                <a:cs typeface="Sakkal Majalla" pitchFamily="2" charset="-78"/>
              </a:rPr>
              <a:t>التلفزيونية هن نساء متزوجات  </a:t>
            </a:r>
            <a:r>
              <a:rPr lang="ar-DZ" sz="2200" b="0" dirty="0" err="1" smtClean="0">
                <a:latin typeface="Sakkal Majalla" pitchFamily="2" charset="-78"/>
                <a:cs typeface="Sakkal Majalla" pitchFamily="2" charset="-78"/>
              </a:rPr>
              <a:t>و</a:t>
            </a:r>
            <a:r>
              <a:rPr lang="ar-DZ" sz="2200" b="0" dirty="0" smtClean="0">
                <a:latin typeface="Sakkal Majalla" pitchFamily="2" charset="-78"/>
                <a:cs typeface="Sakkal Majalla" pitchFamily="2" charset="-78"/>
              </a:rPr>
              <a:t> تتراوح </a:t>
            </a:r>
            <a:r>
              <a:rPr lang="ar-DZ" sz="2200" b="0" dirty="0">
                <a:latin typeface="Sakkal Majalla" pitchFamily="2" charset="-78"/>
                <a:cs typeface="Sakkal Majalla" pitchFamily="2" charset="-78"/>
              </a:rPr>
              <a:t>أعمارهن من 31 سنة فما </a:t>
            </a:r>
            <a:r>
              <a:rPr lang="ar-DZ" sz="2200" b="0" dirty="0" smtClean="0">
                <a:latin typeface="Sakkal Majalla" pitchFamily="2" charset="-78"/>
                <a:cs typeface="Sakkal Majalla" pitchFamily="2" charset="-78"/>
              </a:rPr>
              <a:t>فوق و الفترة الليلية هي المفضلة لديهن.</a:t>
            </a:r>
            <a:endParaRPr lang="en-US" sz="2200" b="0" dirty="0">
              <a:latin typeface="Sakkal Majalla" pitchFamily="2" charset="-78"/>
              <a:cs typeface="Sakkal Majalla" pitchFamily="2" charset="-78"/>
            </a:endParaRPr>
          </a:p>
          <a:p>
            <a:pPr algn="just">
              <a:lnSpc>
                <a:spcPct val="150000"/>
              </a:lnSpc>
              <a:buFont typeface="+mj-cs"/>
              <a:buAutoNum type="arabic2Minus"/>
            </a:pPr>
            <a:r>
              <a:rPr lang="ar-DZ" sz="2200" b="0" dirty="0" smtClean="0">
                <a:latin typeface="Sakkal Majalla" pitchFamily="2" charset="-78"/>
                <a:cs typeface="Sakkal Majalla" pitchFamily="2" charset="-78"/>
              </a:rPr>
              <a:t> </a:t>
            </a:r>
            <a:r>
              <a:rPr lang="ar-DZ" sz="2200" b="0" dirty="0">
                <a:latin typeface="Sakkal Majalla" pitchFamily="2" charset="-78"/>
                <a:cs typeface="Sakkal Majalla" pitchFamily="2" charset="-78"/>
              </a:rPr>
              <a:t>أنه من أفضل أنواع الدراما التلفزيونية لدى المرأة الماكثة بالبيت هي الدراما التركية بنسبة 84,1</a:t>
            </a:r>
            <a:r>
              <a:rPr lang="fr-FR" sz="2200" b="0" dirty="0">
                <a:latin typeface="Sakkal Majalla" pitchFamily="2" charset="-78"/>
                <a:cs typeface="Sakkal Majalla" pitchFamily="2" charset="-78"/>
              </a:rPr>
              <a:t>%</a:t>
            </a:r>
            <a:r>
              <a:rPr lang="ar-DZ" sz="2200" b="0" dirty="0">
                <a:latin typeface="Sakkal Majalla" pitchFamily="2" charset="-78"/>
                <a:cs typeface="Sakkal Majalla" pitchFamily="2" charset="-78"/>
              </a:rPr>
              <a:t>، وهذا ما أكدته أغلب الدراسات والبحوث المتعلقة بالدراما التركية، وحصلت قناة </a:t>
            </a:r>
            <a:r>
              <a:rPr lang="fr-FR" sz="2200" b="0" dirty="0" err="1">
                <a:latin typeface="Sakkal Majalla" pitchFamily="2" charset="-78"/>
                <a:cs typeface="Sakkal Majalla" pitchFamily="2" charset="-78"/>
              </a:rPr>
              <a:t>mbc</a:t>
            </a:r>
            <a:r>
              <a:rPr lang="ar-DZ" sz="2200" b="0" dirty="0">
                <a:latin typeface="Sakkal Majalla" pitchFamily="2" charset="-78"/>
                <a:cs typeface="Sakkal Majalla" pitchFamily="2" charset="-78"/>
              </a:rPr>
              <a:t> على أعلى نسبة مشاهدة من طرف المرأة الماكثة بالبيت</a:t>
            </a:r>
            <a:r>
              <a:rPr lang="ar-DZ" sz="2200" b="0" dirty="0" smtClean="0">
                <a:latin typeface="Sakkal Majalla" pitchFamily="2" charset="-78"/>
                <a:cs typeface="Sakkal Majalla" pitchFamily="2" charset="-78"/>
              </a:rPr>
              <a:t>.</a:t>
            </a:r>
          </a:p>
          <a:p>
            <a:pPr algn="just">
              <a:lnSpc>
                <a:spcPct val="150000"/>
              </a:lnSpc>
              <a:buFont typeface="+mj-cs"/>
              <a:buAutoNum type="arabic2Minus"/>
            </a:pPr>
            <a:r>
              <a:rPr lang="ar-DZ" sz="2200" b="0" dirty="0">
                <a:latin typeface="Sakkal Majalla" pitchFamily="2" charset="-78"/>
                <a:cs typeface="Sakkal Majalla" pitchFamily="2" charset="-78"/>
              </a:rPr>
              <a:t>خلصت الدراسة أيضا أن الدراما التلفزيونية تؤثر بشكل كبير على المرأة </a:t>
            </a:r>
            <a:r>
              <a:rPr lang="ar-DZ" sz="2200" b="0" dirty="0" smtClean="0">
                <a:latin typeface="Sakkal Majalla" pitchFamily="2" charset="-78"/>
                <a:cs typeface="Sakkal Majalla" pitchFamily="2" charset="-78"/>
              </a:rPr>
              <a:t>الماكثة بالبيت </a:t>
            </a:r>
            <a:r>
              <a:rPr lang="ar-DZ" sz="2200" b="0" dirty="0">
                <a:latin typeface="Sakkal Majalla" pitchFamily="2" charset="-78"/>
                <a:cs typeface="Sakkal Majalla" pitchFamily="2" charset="-78"/>
              </a:rPr>
              <a:t>حيث وصلت نسبتها المئوية إلى 70</a:t>
            </a:r>
            <a:r>
              <a:rPr lang="fr-FR" sz="2200" b="0" dirty="0">
                <a:latin typeface="Sakkal Majalla" pitchFamily="2" charset="-78"/>
                <a:cs typeface="Sakkal Majalla" pitchFamily="2" charset="-78"/>
              </a:rPr>
              <a:t>%</a:t>
            </a:r>
            <a:r>
              <a:rPr lang="ar-DZ" sz="2200" b="0" dirty="0">
                <a:latin typeface="Sakkal Majalla" pitchFamily="2" charset="-78"/>
                <a:cs typeface="Sakkal Majalla" pitchFamily="2" charset="-78"/>
              </a:rPr>
              <a:t> </a:t>
            </a:r>
            <a:r>
              <a:rPr lang="ar-DZ" sz="2200" b="0" dirty="0" smtClean="0">
                <a:latin typeface="Sakkal Majalla" pitchFamily="2" charset="-78"/>
                <a:cs typeface="Sakkal Majalla" pitchFamily="2" charset="-78"/>
              </a:rPr>
              <a:t>,لأنها تفضل المشاهدة من أجل التثقيف والقيم الثقافية والاجتماعية التي تحملها الدراما التلفزيونية .</a:t>
            </a:r>
          </a:p>
          <a:p>
            <a:pPr algn="just">
              <a:lnSpc>
                <a:spcPct val="150000"/>
              </a:lnSpc>
              <a:buFont typeface="+mj-cs"/>
              <a:buAutoNum type="arabic2Minus"/>
            </a:pPr>
            <a:r>
              <a:rPr lang="ar-DZ" sz="2200" b="0" dirty="0">
                <a:latin typeface="Sakkal Majalla" pitchFamily="2" charset="-78"/>
                <a:cs typeface="Sakkal Majalla" pitchFamily="2" charset="-78"/>
              </a:rPr>
              <a:t>الدراما التلفزيونية حققت عدة حاجات </a:t>
            </a:r>
            <a:r>
              <a:rPr lang="ar-DZ" sz="2200" b="0" dirty="0" smtClean="0">
                <a:latin typeface="Sakkal Majalla" pitchFamily="2" charset="-78"/>
                <a:cs typeface="Sakkal Majalla" pitchFamily="2" charset="-78"/>
              </a:rPr>
              <a:t>و </a:t>
            </a:r>
            <a:r>
              <a:rPr lang="ar-DZ" sz="2200" b="0" dirty="0" err="1" smtClean="0">
                <a:latin typeface="Sakkal Majalla" pitchFamily="2" charset="-78"/>
                <a:cs typeface="Sakkal Majalla" pitchFamily="2" charset="-78"/>
              </a:rPr>
              <a:t>إشباعات</a:t>
            </a:r>
            <a:r>
              <a:rPr lang="ar-DZ" sz="2200" b="0" dirty="0" smtClean="0">
                <a:latin typeface="Sakkal Majalla" pitchFamily="2" charset="-78"/>
                <a:cs typeface="Sakkal Majalla" pitchFamily="2" charset="-78"/>
              </a:rPr>
              <a:t> </a:t>
            </a:r>
            <a:r>
              <a:rPr lang="ar-DZ" sz="2200" b="0" dirty="0">
                <a:latin typeface="Sakkal Majalla" pitchFamily="2" charset="-78"/>
                <a:cs typeface="Sakkal Majalla" pitchFamily="2" charset="-78"/>
              </a:rPr>
              <a:t>للمرأة الماكثة بالبيت أهمها الحاجة إلى التعليم والمعرفة، كما تعزز من مستواها الثقافي.</a:t>
            </a:r>
            <a:endParaRPr lang="en-US" sz="2200" b="0" dirty="0">
              <a:latin typeface="Sakkal Majalla" pitchFamily="2" charset="-78"/>
              <a:cs typeface="Sakkal Majalla" pitchFamily="2" charset="-78"/>
            </a:endParaRPr>
          </a:p>
          <a:p>
            <a:endParaRPr lang="ar-DZ" dirty="0"/>
          </a:p>
        </p:txBody>
      </p:sp>
    </p:spTree>
    <p:extLst>
      <p:ext uri="{BB962C8B-B14F-4D97-AF65-F5344CB8AC3E}">
        <p14:creationId xmlns:p14="http://schemas.microsoft.com/office/powerpoint/2010/main" val="1360286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ngles">
  <a:themeElements>
    <a:clrScheme name="Angles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Angle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ngle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Angles</Template>
  <TotalTime>265</TotalTime>
  <Words>797</Words>
  <Application>Microsoft Office PowerPoint</Application>
  <PresentationFormat>Affichage à l'écran (4:3)</PresentationFormat>
  <Paragraphs>94</Paragraphs>
  <Slides>10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10</vt:i4>
      </vt:variant>
    </vt:vector>
  </HeadingPairs>
  <TitlesOfParts>
    <vt:vector size="11" baseType="lpstr">
      <vt:lpstr>Angles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الجمهورية الجزائرية الديمقراطية الشعبية وزارة التعليم العالي والبحث العلمي  جامعة العربي بن مهيدي - أم البواقي-</dc:title>
  <dc:creator>user</dc:creator>
  <cp:lastModifiedBy>user</cp:lastModifiedBy>
  <cp:revision>54</cp:revision>
  <dcterms:created xsi:type="dcterms:W3CDTF">2016-05-09T08:47:33Z</dcterms:created>
  <dcterms:modified xsi:type="dcterms:W3CDTF">2016-05-11T09:29:15Z</dcterms:modified>
</cp:coreProperties>
</file>