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64" r:id="rId1"/>
    <p:sldMasterId id="2147483890" r:id="rId2"/>
  </p:sldMasterIdLst>
  <p:notesMasterIdLst>
    <p:notesMasterId r:id="rId30"/>
  </p:notesMasterIdLst>
  <p:sldIdLst>
    <p:sldId id="288" r:id="rId3"/>
    <p:sldId id="286" r:id="rId4"/>
    <p:sldId id="292" r:id="rId5"/>
    <p:sldId id="300" r:id="rId6"/>
    <p:sldId id="301" r:id="rId7"/>
    <p:sldId id="303" r:id="rId8"/>
    <p:sldId id="302" r:id="rId9"/>
    <p:sldId id="267" r:id="rId10"/>
    <p:sldId id="258" r:id="rId11"/>
    <p:sldId id="269" r:id="rId12"/>
    <p:sldId id="270" r:id="rId13"/>
    <p:sldId id="271" r:id="rId14"/>
    <p:sldId id="273" r:id="rId15"/>
    <p:sldId id="274" r:id="rId16"/>
    <p:sldId id="276" r:id="rId17"/>
    <p:sldId id="277" r:id="rId18"/>
    <p:sldId id="306" r:id="rId19"/>
    <p:sldId id="307" r:id="rId20"/>
    <p:sldId id="308" r:id="rId21"/>
    <p:sldId id="309" r:id="rId22"/>
    <p:sldId id="310" r:id="rId23"/>
    <p:sldId id="311" r:id="rId24"/>
    <p:sldId id="280" r:id="rId25"/>
    <p:sldId id="312" r:id="rId26"/>
    <p:sldId id="282" r:id="rId27"/>
    <p:sldId id="290" r:id="rId28"/>
    <p:sldId id="291" r:id="rId2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66FF33"/>
    <a:srgbClr val="33CCFF"/>
    <a:srgbClr val="0099FF"/>
    <a:srgbClr val="FF3300"/>
    <a:srgbClr val="B769B9"/>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94624" autoAdjust="0"/>
  </p:normalViewPr>
  <p:slideViewPr>
    <p:cSldViewPr>
      <p:cViewPr varScale="1">
        <p:scale>
          <a:sx n="64" d="100"/>
          <a:sy n="64" d="100"/>
        </p:scale>
        <p:origin x="1458"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62" d="100"/>
          <a:sy n="62" d="100"/>
        </p:scale>
        <p:origin x="-260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6B31D9-1962-4F50-AF4D-8B3BE6085E42}" type="datetimeFigureOut">
              <a:rPr lang="fr-FR" smtClean="0"/>
              <a:pPr/>
              <a:t>08/06/2016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478354-EF83-425E-B5BC-5DA3C295D14E}" type="slidenum">
              <a:rPr lang="fr-FR" smtClean="0"/>
              <a:pPr/>
              <a:t>‹N°›</a:t>
            </a:fld>
            <a:endParaRPr lang="fr-FR"/>
          </a:p>
        </p:txBody>
      </p:sp>
    </p:spTree>
    <p:extLst>
      <p:ext uri="{BB962C8B-B14F-4D97-AF65-F5344CB8AC3E}">
        <p14:creationId xmlns:p14="http://schemas.microsoft.com/office/powerpoint/2010/main" val="1523738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08/06/2016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mc:AlternateContent xmlns:mc="http://schemas.openxmlformats.org/markup-compatibility/2006" xmlns:p14="http://schemas.microsoft.com/office/powerpoint/2010/main">
    <mc:Choice Requires="p14">
      <p:transition spd="slow" p14:dur="5250" advClick="0">
        <p14:prism/>
      </p:transition>
    </mc:Choice>
    <mc:Fallback xmlns="">
      <p:transition spd="slow"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08/06/2016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mc:AlternateContent xmlns:mc="http://schemas.openxmlformats.org/markup-compatibility/2006" xmlns:p14="http://schemas.microsoft.com/office/powerpoint/2010/main">
    <mc:Choice Requires="p14">
      <p:transition spd="slow" p14:dur="5250" advClick="0">
        <p14:prism/>
      </p:transition>
    </mc:Choice>
    <mc:Fallback xmlns="">
      <p:transition spd="slow"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08/06/2016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mc:AlternateContent xmlns:mc="http://schemas.openxmlformats.org/markup-compatibility/2006" xmlns:p14="http://schemas.microsoft.com/office/powerpoint/2010/main">
    <mc:Choice Requires="p14">
      <p:transition spd="slow" p14:dur="5250" advClick="0">
        <p14:prism/>
      </p:transition>
    </mc:Choice>
    <mc:Fallback xmlns="">
      <p:transition spd="slow"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4500"/>
            </a:lvl1pPr>
          </a:lstStyle>
          <a:p>
            <a:r>
              <a:rPr lang="fr-FR" smtClean="0"/>
              <a:t>Modifiez le style du titre</a:t>
            </a:r>
            <a:endParaRPr lang="ar-DZ"/>
          </a:p>
        </p:txBody>
      </p:sp>
      <p:sp>
        <p:nvSpPr>
          <p:cNvPr id="3" name="Sous-titr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smtClean="0"/>
              <a:t>Modifiez le style des sous-titres du masque</a:t>
            </a:r>
            <a:endParaRPr lang="ar-DZ"/>
          </a:p>
        </p:txBody>
      </p:sp>
      <p:sp>
        <p:nvSpPr>
          <p:cNvPr id="4" name="Espace réservé de la date 3"/>
          <p:cNvSpPr>
            <a:spLocks noGrp="1"/>
          </p:cNvSpPr>
          <p:nvPr>
            <p:ph type="dt" sz="half" idx="10"/>
          </p:nvPr>
        </p:nvSpPr>
        <p:spPr/>
        <p:txBody>
          <a:bodyPr/>
          <a:lstStyle/>
          <a:p>
            <a:pPr>
              <a:defRPr/>
            </a:pPr>
            <a:endParaRPr lang="fr-FR">
              <a:solidFill>
                <a:srgbClr val="000000"/>
              </a:solidFill>
            </a:endParaRPr>
          </a:p>
        </p:txBody>
      </p:sp>
      <p:sp>
        <p:nvSpPr>
          <p:cNvPr id="5" name="Espace réservé du pied de page 4"/>
          <p:cNvSpPr>
            <a:spLocks noGrp="1"/>
          </p:cNvSpPr>
          <p:nvPr>
            <p:ph type="ftr" sz="quarter" idx="11"/>
          </p:nvPr>
        </p:nvSpPr>
        <p:spPr/>
        <p:txBody>
          <a:bodyPr/>
          <a:lstStyle/>
          <a:p>
            <a:pPr>
              <a:defRPr/>
            </a:pPr>
            <a:endParaRPr lang="fr-FR">
              <a:solidFill>
                <a:srgbClr val="000000"/>
              </a:solidFill>
            </a:endParaRPr>
          </a:p>
        </p:txBody>
      </p:sp>
      <p:sp>
        <p:nvSpPr>
          <p:cNvPr id="6" name="Espace réservé du numéro de diapositive 5"/>
          <p:cNvSpPr>
            <a:spLocks noGrp="1"/>
          </p:cNvSpPr>
          <p:nvPr>
            <p:ph type="sldNum" sz="quarter" idx="12"/>
          </p:nvPr>
        </p:nvSpPr>
        <p:spPr/>
        <p:txBody>
          <a:bodyPr/>
          <a:lstStyle/>
          <a:p>
            <a:pPr>
              <a:defRPr/>
            </a:pPr>
            <a:fld id="{0C39AA5C-2DFB-4837-BD06-1FF034B4ECDC}" type="slidenum">
              <a:rPr lang="ar-SA" smtClean="0">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576823781"/>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advClick="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ar-DZ"/>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4" name="Espace réservé de la date 3"/>
          <p:cNvSpPr>
            <a:spLocks noGrp="1"/>
          </p:cNvSpPr>
          <p:nvPr>
            <p:ph type="dt" sz="half" idx="10"/>
          </p:nvPr>
        </p:nvSpPr>
        <p:spPr/>
        <p:txBody>
          <a:bodyPr/>
          <a:lstStyle/>
          <a:p>
            <a:pPr>
              <a:defRPr/>
            </a:pPr>
            <a:endParaRPr lang="fr-FR">
              <a:solidFill>
                <a:srgbClr val="000000"/>
              </a:solidFill>
            </a:endParaRPr>
          </a:p>
        </p:txBody>
      </p:sp>
      <p:sp>
        <p:nvSpPr>
          <p:cNvPr id="5" name="Espace réservé du pied de page 4"/>
          <p:cNvSpPr>
            <a:spLocks noGrp="1"/>
          </p:cNvSpPr>
          <p:nvPr>
            <p:ph type="ftr" sz="quarter" idx="11"/>
          </p:nvPr>
        </p:nvSpPr>
        <p:spPr/>
        <p:txBody>
          <a:bodyPr/>
          <a:lstStyle/>
          <a:p>
            <a:pPr>
              <a:defRPr/>
            </a:pPr>
            <a:endParaRPr lang="fr-FR">
              <a:solidFill>
                <a:srgbClr val="000000"/>
              </a:solidFill>
            </a:endParaRPr>
          </a:p>
        </p:txBody>
      </p:sp>
      <p:sp>
        <p:nvSpPr>
          <p:cNvPr id="6" name="Espace réservé du numéro de diapositive 5"/>
          <p:cNvSpPr>
            <a:spLocks noGrp="1"/>
          </p:cNvSpPr>
          <p:nvPr>
            <p:ph type="sldNum" sz="quarter" idx="12"/>
          </p:nvPr>
        </p:nvSpPr>
        <p:spPr/>
        <p:txBody>
          <a:bodyPr/>
          <a:lstStyle/>
          <a:p>
            <a:pPr>
              <a:defRPr/>
            </a:pPr>
            <a:fld id="{461097E7-8698-451E-BD24-1A7BA78EF694}" type="slidenum">
              <a:rPr lang="ar-SA" smtClean="0">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2348462496"/>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advClick="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39"/>
            <a:ext cx="7886700" cy="2852737"/>
          </a:xfrm>
        </p:spPr>
        <p:txBody>
          <a:bodyPr anchor="b"/>
          <a:lstStyle>
            <a:lvl1pPr>
              <a:defRPr sz="4500"/>
            </a:lvl1pPr>
          </a:lstStyle>
          <a:p>
            <a:r>
              <a:rPr lang="fr-FR" smtClean="0"/>
              <a:t>Modifiez le style du titre</a:t>
            </a:r>
            <a:endParaRPr lang="ar-DZ"/>
          </a:p>
        </p:txBody>
      </p:sp>
      <p:sp>
        <p:nvSpPr>
          <p:cNvPr id="3" name="Espace réservé du texte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pPr>
              <a:defRPr/>
            </a:pPr>
            <a:endParaRPr lang="fr-FR">
              <a:solidFill>
                <a:srgbClr val="000000"/>
              </a:solidFill>
            </a:endParaRPr>
          </a:p>
        </p:txBody>
      </p:sp>
      <p:sp>
        <p:nvSpPr>
          <p:cNvPr id="5" name="Espace réservé du pied de page 4"/>
          <p:cNvSpPr>
            <a:spLocks noGrp="1"/>
          </p:cNvSpPr>
          <p:nvPr>
            <p:ph type="ftr" sz="quarter" idx="11"/>
          </p:nvPr>
        </p:nvSpPr>
        <p:spPr/>
        <p:txBody>
          <a:bodyPr/>
          <a:lstStyle/>
          <a:p>
            <a:pPr>
              <a:defRPr/>
            </a:pPr>
            <a:endParaRPr lang="fr-FR">
              <a:solidFill>
                <a:srgbClr val="000000"/>
              </a:solidFill>
            </a:endParaRPr>
          </a:p>
        </p:txBody>
      </p:sp>
      <p:sp>
        <p:nvSpPr>
          <p:cNvPr id="6" name="Espace réservé du numéro de diapositive 5"/>
          <p:cNvSpPr>
            <a:spLocks noGrp="1"/>
          </p:cNvSpPr>
          <p:nvPr>
            <p:ph type="sldNum" sz="quarter" idx="12"/>
          </p:nvPr>
        </p:nvSpPr>
        <p:spPr/>
        <p:txBody>
          <a:bodyPr/>
          <a:lstStyle/>
          <a:p>
            <a:pPr>
              <a:defRPr/>
            </a:pPr>
            <a:fld id="{682B98A8-0D62-45A1-80B4-57A0DFC348A9}" type="slidenum">
              <a:rPr lang="ar-SA" smtClean="0">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989851384"/>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advClick="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ar-DZ"/>
          </a:p>
        </p:txBody>
      </p:sp>
      <p:sp>
        <p:nvSpPr>
          <p:cNvPr id="3" name="Espace réservé du contenu 2"/>
          <p:cNvSpPr>
            <a:spLocks noGrp="1"/>
          </p:cNvSpPr>
          <p:nvPr>
            <p:ph sz="half" idx="1"/>
          </p:nvPr>
        </p:nvSpPr>
        <p:spPr>
          <a:xfrm>
            <a:off x="6286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4" name="Espace réservé du contenu 3"/>
          <p:cNvSpPr>
            <a:spLocks noGrp="1"/>
          </p:cNvSpPr>
          <p:nvPr>
            <p:ph sz="half" idx="2"/>
          </p:nvPr>
        </p:nvSpPr>
        <p:spPr>
          <a:xfrm>
            <a:off x="46291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5" name="Espace réservé de la date 4"/>
          <p:cNvSpPr>
            <a:spLocks noGrp="1"/>
          </p:cNvSpPr>
          <p:nvPr>
            <p:ph type="dt" sz="half" idx="10"/>
          </p:nvPr>
        </p:nvSpPr>
        <p:spPr/>
        <p:txBody>
          <a:bodyPr/>
          <a:lstStyle/>
          <a:p>
            <a:pPr>
              <a:defRPr/>
            </a:pPr>
            <a:endParaRPr lang="fr-FR">
              <a:solidFill>
                <a:srgbClr val="000000"/>
              </a:solidFill>
            </a:endParaRPr>
          </a:p>
        </p:txBody>
      </p:sp>
      <p:sp>
        <p:nvSpPr>
          <p:cNvPr id="6" name="Espace réservé du pied de page 5"/>
          <p:cNvSpPr>
            <a:spLocks noGrp="1"/>
          </p:cNvSpPr>
          <p:nvPr>
            <p:ph type="ftr" sz="quarter" idx="11"/>
          </p:nvPr>
        </p:nvSpPr>
        <p:spPr/>
        <p:txBody>
          <a:bodyPr/>
          <a:lstStyle/>
          <a:p>
            <a:pPr>
              <a:defRPr/>
            </a:pPr>
            <a:endParaRPr lang="fr-FR">
              <a:solidFill>
                <a:srgbClr val="000000"/>
              </a:solidFill>
            </a:endParaRPr>
          </a:p>
        </p:txBody>
      </p:sp>
      <p:sp>
        <p:nvSpPr>
          <p:cNvPr id="7" name="Espace réservé du numéro de diapositive 6"/>
          <p:cNvSpPr>
            <a:spLocks noGrp="1"/>
          </p:cNvSpPr>
          <p:nvPr>
            <p:ph type="sldNum" sz="quarter" idx="12"/>
          </p:nvPr>
        </p:nvSpPr>
        <p:spPr/>
        <p:txBody>
          <a:bodyPr/>
          <a:lstStyle/>
          <a:p>
            <a:pPr>
              <a:defRPr/>
            </a:pPr>
            <a:fld id="{1A5940F9-F36D-486C-B40B-4A8FFF578AEB}" type="slidenum">
              <a:rPr lang="ar-SA" smtClean="0">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1364698060"/>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advClick="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29841" y="365126"/>
            <a:ext cx="7886700" cy="1325563"/>
          </a:xfrm>
        </p:spPr>
        <p:txBody>
          <a:bodyPr/>
          <a:lstStyle/>
          <a:p>
            <a:r>
              <a:rPr lang="fr-FR" smtClean="0"/>
              <a:t>Modifiez le style du titre</a:t>
            </a:r>
            <a:endParaRPr lang="ar-DZ"/>
          </a:p>
        </p:txBody>
      </p:sp>
      <p:sp>
        <p:nvSpPr>
          <p:cNvPr id="3" name="Espace réservé du texte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Modifiez les styles du texte du masque</a:t>
            </a:r>
          </a:p>
        </p:txBody>
      </p:sp>
      <p:sp>
        <p:nvSpPr>
          <p:cNvPr id="4" name="Espace réservé du contenu 3"/>
          <p:cNvSpPr>
            <a:spLocks noGrp="1"/>
          </p:cNvSpPr>
          <p:nvPr>
            <p:ph sz="half" idx="2"/>
          </p:nvPr>
        </p:nvSpPr>
        <p:spPr>
          <a:xfrm>
            <a:off x="629842" y="2505075"/>
            <a:ext cx="3868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5" name="Espace réservé du texte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Modifiez les styles du texte du masque</a:t>
            </a:r>
          </a:p>
        </p:txBody>
      </p:sp>
      <p:sp>
        <p:nvSpPr>
          <p:cNvPr id="6" name="Espace réservé du contenu 5"/>
          <p:cNvSpPr>
            <a:spLocks noGrp="1"/>
          </p:cNvSpPr>
          <p:nvPr>
            <p:ph sz="quarter" idx="4"/>
          </p:nvPr>
        </p:nvSpPr>
        <p:spPr>
          <a:xfrm>
            <a:off x="4629150" y="2505075"/>
            <a:ext cx="3887391"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7" name="Espace réservé de la date 6"/>
          <p:cNvSpPr>
            <a:spLocks noGrp="1"/>
          </p:cNvSpPr>
          <p:nvPr>
            <p:ph type="dt" sz="half" idx="10"/>
          </p:nvPr>
        </p:nvSpPr>
        <p:spPr/>
        <p:txBody>
          <a:bodyPr/>
          <a:lstStyle/>
          <a:p>
            <a:pPr>
              <a:defRPr/>
            </a:pPr>
            <a:endParaRPr lang="fr-FR">
              <a:solidFill>
                <a:srgbClr val="000000"/>
              </a:solidFill>
            </a:endParaRPr>
          </a:p>
        </p:txBody>
      </p:sp>
      <p:sp>
        <p:nvSpPr>
          <p:cNvPr id="8" name="Espace réservé du pied de page 7"/>
          <p:cNvSpPr>
            <a:spLocks noGrp="1"/>
          </p:cNvSpPr>
          <p:nvPr>
            <p:ph type="ftr" sz="quarter" idx="11"/>
          </p:nvPr>
        </p:nvSpPr>
        <p:spPr/>
        <p:txBody>
          <a:bodyPr/>
          <a:lstStyle/>
          <a:p>
            <a:pPr>
              <a:defRPr/>
            </a:pPr>
            <a:endParaRPr lang="fr-FR">
              <a:solidFill>
                <a:srgbClr val="000000"/>
              </a:solidFill>
            </a:endParaRPr>
          </a:p>
        </p:txBody>
      </p:sp>
      <p:sp>
        <p:nvSpPr>
          <p:cNvPr id="9" name="Espace réservé du numéro de diapositive 8"/>
          <p:cNvSpPr>
            <a:spLocks noGrp="1"/>
          </p:cNvSpPr>
          <p:nvPr>
            <p:ph type="sldNum" sz="quarter" idx="12"/>
          </p:nvPr>
        </p:nvSpPr>
        <p:spPr/>
        <p:txBody>
          <a:bodyPr/>
          <a:lstStyle/>
          <a:p>
            <a:pPr>
              <a:defRPr/>
            </a:pPr>
            <a:fld id="{71E72074-48A6-4019-8C9C-A51257C8400A}" type="slidenum">
              <a:rPr lang="ar-SA" smtClean="0">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2034717349"/>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advClick="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ar-DZ"/>
          </a:p>
        </p:txBody>
      </p:sp>
      <p:sp>
        <p:nvSpPr>
          <p:cNvPr id="3" name="Espace réservé de la date 2"/>
          <p:cNvSpPr>
            <a:spLocks noGrp="1"/>
          </p:cNvSpPr>
          <p:nvPr>
            <p:ph type="dt" sz="half" idx="10"/>
          </p:nvPr>
        </p:nvSpPr>
        <p:spPr/>
        <p:txBody>
          <a:bodyPr/>
          <a:lstStyle/>
          <a:p>
            <a:pPr>
              <a:defRPr/>
            </a:pPr>
            <a:endParaRPr lang="fr-FR">
              <a:solidFill>
                <a:srgbClr val="000000"/>
              </a:solidFill>
            </a:endParaRPr>
          </a:p>
        </p:txBody>
      </p:sp>
      <p:sp>
        <p:nvSpPr>
          <p:cNvPr id="4" name="Espace réservé du pied de page 3"/>
          <p:cNvSpPr>
            <a:spLocks noGrp="1"/>
          </p:cNvSpPr>
          <p:nvPr>
            <p:ph type="ftr" sz="quarter" idx="11"/>
          </p:nvPr>
        </p:nvSpPr>
        <p:spPr/>
        <p:txBody>
          <a:bodyPr/>
          <a:lstStyle/>
          <a:p>
            <a:pPr>
              <a:defRPr/>
            </a:pPr>
            <a:endParaRPr lang="fr-FR">
              <a:solidFill>
                <a:srgbClr val="000000"/>
              </a:solidFill>
            </a:endParaRPr>
          </a:p>
        </p:txBody>
      </p:sp>
      <p:sp>
        <p:nvSpPr>
          <p:cNvPr id="5" name="Espace réservé du numéro de diapositive 4"/>
          <p:cNvSpPr>
            <a:spLocks noGrp="1"/>
          </p:cNvSpPr>
          <p:nvPr>
            <p:ph type="sldNum" sz="quarter" idx="12"/>
          </p:nvPr>
        </p:nvSpPr>
        <p:spPr/>
        <p:txBody>
          <a:bodyPr/>
          <a:lstStyle/>
          <a:p>
            <a:pPr>
              <a:defRPr/>
            </a:pPr>
            <a:fld id="{29856AC0-66E5-42BB-96EE-5F3529986B4C}" type="slidenum">
              <a:rPr lang="ar-SA" smtClean="0">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122782830"/>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advClick="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defRPr/>
            </a:pPr>
            <a:endParaRPr lang="fr-FR">
              <a:solidFill>
                <a:srgbClr val="000000"/>
              </a:solidFill>
            </a:endParaRPr>
          </a:p>
        </p:txBody>
      </p:sp>
      <p:sp>
        <p:nvSpPr>
          <p:cNvPr id="3" name="Espace réservé du pied de page 2"/>
          <p:cNvSpPr>
            <a:spLocks noGrp="1"/>
          </p:cNvSpPr>
          <p:nvPr>
            <p:ph type="ftr" sz="quarter" idx="11"/>
          </p:nvPr>
        </p:nvSpPr>
        <p:spPr/>
        <p:txBody>
          <a:bodyPr/>
          <a:lstStyle/>
          <a:p>
            <a:pPr>
              <a:defRPr/>
            </a:pPr>
            <a:endParaRPr lang="fr-FR">
              <a:solidFill>
                <a:srgbClr val="000000"/>
              </a:solidFill>
            </a:endParaRPr>
          </a:p>
        </p:txBody>
      </p:sp>
      <p:sp>
        <p:nvSpPr>
          <p:cNvPr id="4" name="Espace réservé du numéro de diapositive 3"/>
          <p:cNvSpPr>
            <a:spLocks noGrp="1"/>
          </p:cNvSpPr>
          <p:nvPr>
            <p:ph type="sldNum" sz="quarter" idx="12"/>
          </p:nvPr>
        </p:nvSpPr>
        <p:spPr/>
        <p:txBody>
          <a:bodyPr/>
          <a:lstStyle/>
          <a:p>
            <a:pPr>
              <a:defRPr/>
            </a:pPr>
            <a:fld id="{D0BCBD28-5ECE-49EB-8176-8124914AA9C4}" type="slidenum">
              <a:rPr lang="ar-SA" smtClean="0">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29074557"/>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advClick="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smtClean="0"/>
              <a:t>Modifiez le style du titre</a:t>
            </a:r>
            <a:endParaRPr lang="ar-DZ"/>
          </a:p>
        </p:txBody>
      </p:sp>
      <p:sp>
        <p:nvSpPr>
          <p:cNvPr id="3" name="Espace réservé du contenu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pPr>
              <a:defRPr/>
            </a:pPr>
            <a:endParaRPr lang="fr-FR">
              <a:solidFill>
                <a:srgbClr val="000000"/>
              </a:solidFill>
            </a:endParaRPr>
          </a:p>
        </p:txBody>
      </p:sp>
      <p:sp>
        <p:nvSpPr>
          <p:cNvPr id="6" name="Espace réservé du pied de page 5"/>
          <p:cNvSpPr>
            <a:spLocks noGrp="1"/>
          </p:cNvSpPr>
          <p:nvPr>
            <p:ph type="ftr" sz="quarter" idx="11"/>
          </p:nvPr>
        </p:nvSpPr>
        <p:spPr/>
        <p:txBody>
          <a:bodyPr/>
          <a:lstStyle/>
          <a:p>
            <a:pPr>
              <a:defRPr/>
            </a:pPr>
            <a:endParaRPr lang="fr-FR">
              <a:solidFill>
                <a:srgbClr val="000000"/>
              </a:solidFill>
            </a:endParaRPr>
          </a:p>
        </p:txBody>
      </p:sp>
      <p:sp>
        <p:nvSpPr>
          <p:cNvPr id="7" name="Espace réservé du numéro de diapositive 6"/>
          <p:cNvSpPr>
            <a:spLocks noGrp="1"/>
          </p:cNvSpPr>
          <p:nvPr>
            <p:ph type="sldNum" sz="quarter" idx="12"/>
          </p:nvPr>
        </p:nvSpPr>
        <p:spPr/>
        <p:txBody>
          <a:bodyPr/>
          <a:lstStyle/>
          <a:p>
            <a:pPr>
              <a:defRPr/>
            </a:pPr>
            <a:fld id="{F02DE1A9-50E2-46C9-8E4D-102F237F67B9}" type="slidenum">
              <a:rPr lang="ar-SA" smtClean="0">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875860321"/>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advClick="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08/06/2016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mc:AlternateContent xmlns:mc="http://schemas.openxmlformats.org/markup-compatibility/2006" xmlns:p14="http://schemas.microsoft.com/office/powerpoint/2010/main">
    <mc:Choice Requires="p14">
      <p:transition spd="slow" p14:dur="5250" advClick="0">
        <p14:prism/>
      </p:transition>
    </mc:Choice>
    <mc:Fallback xmlns="">
      <p:transition spd="slow" advClick="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2400"/>
            </a:lvl1pPr>
          </a:lstStyle>
          <a:p>
            <a:r>
              <a:rPr lang="fr-FR" smtClean="0"/>
              <a:t>Modifiez le style du titre</a:t>
            </a:r>
            <a:endParaRPr lang="ar-DZ"/>
          </a:p>
        </p:txBody>
      </p:sp>
      <p:sp>
        <p:nvSpPr>
          <p:cNvPr id="3" name="Espace réservé pour une image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ar-DZ"/>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pPr>
              <a:defRPr/>
            </a:pPr>
            <a:endParaRPr lang="fr-FR">
              <a:solidFill>
                <a:srgbClr val="000000"/>
              </a:solidFill>
            </a:endParaRPr>
          </a:p>
        </p:txBody>
      </p:sp>
      <p:sp>
        <p:nvSpPr>
          <p:cNvPr id="6" name="Espace réservé du pied de page 5"/>
          <p:cNvSpPr>
            <a:spLocks noGrp="1"/>
          </p:cNvSpPr>
          <p:nvPr>
            <p:ph type="ftr" sz="quarter" idx="11"/>
          </p:nvPr>
        </p:nvSpPr>
        <p:spPr/>
        <p:txBody>
          <a:bodyPr/>
          <a:lstStyle/>
          <a:p>
            <a:pPr>
              <a:defRPr/>
            </a:pPr>
            <a:endParaRPr lang="fr-FR">
              <a:solidFill>
                <a:srgbClr val="000000"/>
              </a:solidFill>
            </a:endParaRPr>
          </a:p>
        </p:txBody>
      </p:sp>
      <p:sp>
        <p:nvSpPr>
          <p:cNvPr id="7" name="Espace réservé du numéro de diapositive 6"/>
          <p:cNvSpPr>
            <a:spLocks noGrp="1"/>
          </p:cNvSpPr>
          <p:nvPr>
            <p:ph type="sldNum" sz="quarter" idx="12"/>
          </p:nvPr>
        </p:nvSpPr>
        <p:spPr/>
        <p:txBody>
          <a:bodyPr/>
          <a:lstStyle/>
          <a:p>
            <a:pPr>
              <a:defRPr/>
            </a:pPr>
            <a:fld id="{6C07B5F8-CDD9-491F-B1A2-236B71E33A7D}" type="slidenum">
              <a:rPr lang="ar-SA" smtClean="0">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1776369857"/>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advClick="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ar-DZ"/>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4" name="Espace réservé de la date 3"/>
          <p:cNvSpPr>
            <a:spLocks noGrp="1"/>
          </p:cNvSpPr>
          <p:nvPr>
            <p:ph type="dt" sz="half" idx="10"/>
          </p:nvPr>
        </p:nvSpPr>
        <p:spPr/>
        <p:txBody>
          <a:bodyPr/>
          <a:lstStyle/>
          <a:p>
            <a:pPr>
              <a:defRPr/>
            </a:pPr>
            <a:endParaRPr lang="fr-FR">
              <a:solidFill>
                <a:srgbClr val="000000"/>
              </a:solidFill>
            </a:endParaRPr>
          </a:p>
        </p:txBody>
      </p:sp>
      <p:sp>
        <p:nvSpPr>
          <p:cNvPr id="5" name="Espace réservé du pied de page 4"/>
          <p:cNvSpPr>
            <a:spLocks noGrp="1"/>
          </p:cNvSpPr>
          <p:nvPr>
            <p:ph type="ftr" sz="quarter" idx="11"/>
          </p:nvPr>
        </p:nvSpPr>
        <p:spPr/>
        <p:txBody>
          <a:bodyPr/>
          <a:lstStyle/>
          <a:p>
            <a:pPr>
              <a:defRPr/>
            </a:pPr>
            <a:endParaRPr lang="fr-FR">
              <a:solidFill>
                <a:srgbClr val="000000"/>
              </a:solidFill>
            </a:endParaRPr>
          </a:p>
        </p:txBody>
      </p:sp>
      <p:sp>
        <p:nvSpPr>
          <p:cNvPr id="6" name="Espace réservé du numéro de diapositive 5"/>
          <p:cNvSpPr>
            <a:spLocks noGrp="1"/>
          </p:cNvSpPr>
          <p:nvPr>
            <p:ph type="sldNum" sz="quarter" idx="12"/>
          </p:nvPr>
        </p:nvSpPr>
        <p:spPr/>
        <p:txBody>
          <a:bodyPr/>
          <a:lstStyle/>
          <a:p>
            <a:pPr>
              <a:defRPr/>
            </a:pPr>
            <a:fld id="{C6A5FB77-F26C-4364-8FF5-491170FCD572}" type="slidenum">
              <a:rPr lang="ar-SA" smtClean="0">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3302742111"/>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advClick="0">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365125"/>
            <a:ext cx="1971675" cy="5811838"/>
          </a:xfrm>
        </p:spPr>
        <p:txBody>
          <a:bodyPr vert="eaVert"/>
          <a:lstStyle/>
          <a:p>
            <a:r>
              <a:rPr lang="fr-FR" smtClean="0"/>
              <a:t>Modifiez le style du titre</a:t>
            </a:r>
            <a:endParaRPr lang="ar-DZ"/>
          </a:p>
        </p:txBody>
      </p:sp>
      <p:sp>
        <p:nvSpPr>
          <p:cNvPr id="3" name="Espace réservé du texte vertical 2"/>
          <p:cNvSpPr>
            <a:spLocks noGrp="1"/>
          </p:cNvSpPr>
          <p:nvPr>
            <p:ph type="body" orient="vert" idx="1"/>
          </p:nvPr>
        </p:nvSpPr>
        <p:spPr>
          <a:xfrm>
            <a:off x="628650" y="365125"/>
            <a:ext cx="5800725"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4" name="Espace réservé de la date 3"/>
          <p:cNvSpPr>
            <a:spLocks noGrp="1"/>
          </p:cNvSpPr>
          <p:nvPr>
            <p:ph type="dt" sz="half" idx="10"/>
          </p:nvPr>
        </p:nvSpPr>
        <p:spPr/>
        <p:txBody>
          <a:bodyPr/>
          <a:lstStyle/>
          <a:p>
            <a:pPr>
              <a:defRPr/>
            </a:pPr>
            <a:endParaRPr lang="fr-FR">
              <a:solidFill>
                <a:srgbClr val="000000"/>
              </a:solidFill>
            </a:endParaRPr>
          </a:p>
        </p:txBody>
      </p:sp>
      <p:sp>
        <p:nvSpPr>
          <p:cNvPr id="5" name="Espace réservé du pied de page 4"/>
          <p:cNvSpPr>
            <a:spLocks noGrp="1"/>
          </p:cNvSpPr>
          <p:nvPr>
            <p:ph type="ftr" sz="quarter" idx="11"/>
          </p:nvPr>
        </p:nvSpPr>
        <p:spPr/>
        <p:txBody>
          <a:bodyPr/>
          <a:lstStyle/>
          <a:p>
            <a:pPr>
              <a:defRPr/>
            </a:pPr>
            <a:endParaRPr lang="fr-FR">
              <a:solidFill>
                <a:srgbClr val="000000"/>
              </a:solidFill>
            </a:endParaRPr>
          </a:p>
        </p:txBody>
      </p:sp>
      <p:sp>
        <p:nvSpPr>
          <p:cNvPr id="6" name="Espace réservé du numéro de diapositive 5"/>
          <p:cNvSpPr>
            <a:spLocks noGrp="1"/>
          </p:cNvSpPr>
          <p:nvPr>
            <p:ph type="sldNum" sz="quarter" idx="12"/>
          </p:nvPr>
        </p:nvSpPr>
        <p:spPr/>
        <p:txBody>
          <a:bodyPr/>
          <a:lstStyle/>
          <a:p>
            <a:pPr>
              <a:defRPr/>
            </a:pPr>
            <a:fld id="{7D7551AB-8987-4AB4-9C29-A2A0A6E42A55}" type="slidenum">
              <a:rPr lang="ar-SA" smtClean="0">
                <a:solidFill>
                  <a:srgbClr val="000000"/>
                </a:solidFill>
              </a:rPr>
              <a:pPr>
                <a:defRPr/>
              </a:pPr>
              <a:t>‹N°›</a:t>
            </a:fld>
            <a:endParaRPr lang="fr-FR">
              <a:solidFill>
                <a:srgbClr val="000000"/>
              </a:solidFill>
            </a:endParaRPr>
          </a:p>
        </p:txBody>
      </p:sp>
    </p:spTree>
    <p:extLst>
      <p:ext uri="{BB962C8B-B14F-4D97-AF65-F5344CB8AC3E}">
        <p14:creationId xmlns:p14="http://schemas.microsoft.com/office/powerpoint/2010/main" val="273642969"/>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advClick="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AA309A6D-C09C-4548-B29A-6CF363A7E532}" type="datetimeFigureOut">
              <a:rPr lang="fr-FR" smtClean="0"/>
              <a:pPr/>
              <a:t>08/06/2016</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mc:AlternateContent xmlns:mc="http://schemas.openxmlformats.org/markup-compatibility/2006" xmlns:p14="http://schemas.microsoft.com/office/powerpoint/2010/main">
    <mc:Choice Requires="p14">
      <p:transition spd="slow" p14:dur="5250" advClick="0">
        <p14:prism/>
      </p:transition>
    </mc:Choice>
    <mc:Fallback xmlns="">
      <p:transition spd="slow"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08/06/2016</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mc:AlternateContent xmlns:mc="http://schemas.openxmlformats.org/markup-compatibility/2006" xmlns:p14="http://schemas.microsoft.com/office/powerpoint/2010/main">
    <mc:Choice Requires="p14">
      <p:transition spd="slow" p14:dur="5250" advClick="0">
        <p14:prism/>
      </p:transition>
    </mc:Choice>
    <mc:Fallback xmlns="">
      <p:transition spd="slow"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A309A6D-C09C-4548-B29A-6CF363A7E532}" type="datetimeFigureOut">
              <a:rPr lang="fr-FR" smtClean="0"/>
              <a:pPr/>
              <a:t>08/06/2016</a:t>
            </a:fld>
            <a:endParaRPr lang="fr-BE"/>
          </a:p>
        </p:txBody>
      </p:sp>
      <p:sp>
        <p:nvSpPr>
          <p:cNvPr id="8" name="Espace réservé du pied de page 7"/>
          <p:cNvSpPr>
            <a:spLocks noGrp="1"/>
          </p:cNvSpPr>
          <p:nvPr>
            <p:ph type="ftr" sz="quarter" idx="11"/>
          </p:nvPr>
        </p:nvSpPr>
        <p:spPr/>
        <p:txBody>
          <a:bodyPr/>
          <a:lstStyle/>
          <a:p>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mc:AlternateContent xmlns:mc="http://schemas.openxmlformats.org/markup-compatibility/2006" xmlns:p14="http://schemas.microsoft.com/office/powerpoint/2010/main">
    <mc:Choice Requires="p14">
      <p:transition spd="slow" p14:dur="5250" advClick="0">
        <p14:prism/>
      </p:transition>
    </mc:Choice>
    <mc:Fallback xmlns="">
      <p:transition spd="slow"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A309A6D-C09C-4548-B29A-6CF363A7E532}" type="datetimeFigureOut">
              <a:rPr lang="fr-FR" smtClean="0"/>
              <a:pPr/>
              <a:t>08/06/2016</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mc:AlternateContent xmlns:mc="http://schemas.openxmlformats.org/markup-compatibility/2006" xmlns:p14="http://schemas.microsoft.com/office/powerpoint/2010/main">
    <mc:Choice Requires="p14">
      <p:transition spd="slow" p14:dur="5250" advClick="0">
        <p14:prism/>
      </p:transition>
    </mc:Choice>
    <mc:Fallback xmlns="">
      <p:transition spd="slow"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A309A6D-C09C-4548-B29A-6CF363A7E532}" type="datetimeFigureOut">
              <a:rPr lang="fr-FR" smtClean="0"/>
              <a:pPr/>
              <a:t>08/06/2016</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mc:AlternateContent xmlns:mc="http://schemas.openxmlformats.org/markup-compatibility/2006" xmlns:p14="http://schemas.microsoft.com/office/powerpoint/2010/main">
    <mc:Choice Requires="p14">
      <p:transition spd="slow" p14:dur="5250" advClick="0">
        <p14:prism/>
      </p:transition>
    </mc:Choice>
    <mc:Fallback xmlns="">
      <p:transition spd="slow"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08/06/2016</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mc:AlternateContent xmlns:mc="http://schemas.openxmlformats.org/markup-compatibility/2006" xmlns:p14="http://schemas.microsoft.com/office/powerpoint/2010/main">
    <mc:Choice Requires="p14">
      <p:transition spd="slow" p14:dur="5250" advClick="0">
        <p14:prism/>
      </p:transition>
    </mc:Choice>
    <mc:Fallback xmlns="">
      <p:transition spd="slow"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AA309A6D-C09C-4548-B29A-6CF363A7E532}" type="datetimeFigureOut">
              <a:rPr lang="fr-FR" smtClean="0"/>
              <a:pPr/>
              <a:t>08/06/2016</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mc:AlternateContent xmlns:mc="http://schemas.openxmlformats.org/markup-compatibility/2006" xmlns:p14="http://schemas.microsoft.com/office/powerpoint/2010/main">
    <mc:Choice Requires="p14">
      <p:transition spd="slow" p14:dur="5250" advClick="0">
        <p14:prism/>
      </p:transition>
    </mc:Choice>
    <mc:Fallback xmlns="">
      <p:transition spd="slow"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309A6D-C09C-4548-B29A-6CF363A7E532}" type="datetimeFigureOut">
              <a:rPr lang="fr-FR" smtClean="0"/>
              <a:pPr/>
              <a:t>08/06/2016</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mc:AlternateContent xmlns:mc="http://schemas.openxmlformats.org/markup-compatibility/2006" xmlns:p14="http://schemas.microsoft.com/office/powerpoint/2010/main">
    <mc:Choice Requires="p14">
      <p:transition spd="slow" p14:dur="5250" advClick="0">
        <p14:prism/>
      </p:transition>
    </mc:Choice>
    <mc:Fallback xmlns="">
      <p:transition spd="slow" advClick="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fr-FR" smtClean="0"/>
              <a:t>Modifiez le style du titre</a:t>
            </a:r>
            <a:endParaRPr lang="ar-DZ"/>
          </a:p>
        </p:txBody>
      </p:sp>
      <p:sp>
        <p:nvSpPr>
          <p:cNvPr id="3" name="Espace réservé du texte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ar-DZ"/>
          </a:p>
        </p:txBody>
      </p:sp>
      <p:sp>
        <p:nvSpPr>
          <p:cNvPr id="4" name="Espace réservé de la date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900">
                <a:solidFill>
                  <a:schemeClr val="tx1">
                    <a:tint val="75000"/>
                  </a:schemeClr>
                </a:solidFill>
              </a:defRPr>
            </a:lvl1pPr>
          </a:lstStyle>
          <a:p>
            <a:fld id="{AA309A6D-C09C-4548-B29A-6CF363A7E532}" type="datetimeFigureOut">
              <a:rPr lang="fr-FR" smtClean="0"/>
              <a:pPr/>
              <a:t>08/06/2016</a:t>
            </a:fld>
            <a:endParaRPr lang="fr-BE"/>
          </a:p>
        </p:txBody>
      </p:sp>
      <p:sp>
        <p:nvSpPr>
          <p:cNvPr id="5" name="Espace réservé du pied de page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900">
                <a:solidFill>
                  <a:schemeClr val="tx1">
                    <a:tint val="75000"/>
                  </a:schemeClr>
                </a:solidFill>
              </a:defRPr>
            </a:lvl1pPr>
          </a:lstStyle>
          <a:p>
            <a:endParaRPr lang="fr-BE"/>
          </a:p>
        </p:txBody>
      </p:sp>
      <p:sp>
        <p:nvSpPr>
          <p:cNvPr id="6" name="Espace réservé du numéro de diapositive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900">
                <a:solidFill>
                  <a:schemeClr val="tx1">
                    <a:tint val="75000"/>
                  </a:schemeClr>
                </a:solidFill>
              </a:defRPr>
            </a:lvl1pPr>
          </a:lstStyle>
          <a:p>
            <a:fld id="{CF4668DC-857F-487D-BFFA-8C0CA5037977}" type="slidenum">
              <a:rPr lang="fr-BE" smtClean="0"/>
              <a:pPr/>
              <a:t>‹N°›</a:t>
            </a:fld>
            <a:endParaRPr lang="fr-BE"/>
          </a:p>
        </p:txBody>
      </p:sp>
    </p:spTree>
    <p:extLst>
      <p:ext uri="{BB962C8B-B14F-4D97-AF65-F5344CB8AC3E}">
        <p14:creationId xmlns:p14="http://schemas.microsoft.com/office/powerpoint/2010/main" val="1825161800"/>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 id="2147483900" r:id="rId10"/>
    <p:sldLayoutId id="2147483901" r:id="rId11"/>
  </p:sldLayoutIdLst>
  <mc:AlternateContent xmlns:mc="http://schemas.openxmlformats.org/markup-compatibility/2006" xmlns:p14="http://schemas.microsoft.com/office/powerpoint/2010/main">
    <mc:Choice Requires="p14">
      <p:transition spd="slow" p14:dur="5250">
        <p14:prism/>
      </p:transition>
    </mc:Choice>
    <mc:Fallback xmlns="">
      <p:transition spd="slow" advClick="0">
        <p:fade/>
      </p:transition>
    </mc:Fallback>
  </mc:AlternateContent>
  <p:timing>
    <p:tnLst>
      <p:par>
        <p:cTn id="1" dur="indefinite" restart="never" nodeType="tmRoot"/>
      </p:par>
    </p:tnLst>
  </p:timing>
  <p:txStyles>
    <p:titleStyle>
      <a:lvl1pPr algn="r" defTabSz="685800" rtl="1"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ar-DZ"/>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2.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4D9643BC-5D70-4A56-98C1-29C5D90B6343}" type="slidenum">
              <a:rPr lang="ar-SA"/>
              <a:pPr>
                <a:defRPr/>
              </a:pPr>
              <a:t>1</a:t>
            </a:fld>
            <a:endParaRPr lang="fr-FR"/>
          </a:p>
        </p:txBody>
      </p:sp>
      <p:pic>
        <p:nvPicPr>
          <p:cNvPr id="13315" name="Picture 6" descr="Image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187396" name="Picture 2" descr="a_rosen9"/>
          <p:cNvPicPr>
            <a:picLocks noChangeAspect="1" noChangeArrowheads="1" noCrop="1"/>
          </p:cNvPicPr>
          <p:nvPr/>
        </p:nvPicPr>
        <p:blipFill>
          <a:blip r:embed="rId3"/>
          <a:srcRect/>
          <a:stretch>
            <a:fillRect/>
          </a:stretch>
        </p:blipFill>
        <p:spPr bwMode="auto">
          <a:xfrm>
            <a:off x="304800" y="5281613"/>
            <a:ext cx="8569325" cy="1576387"/>
          </a:xfrm>
          <a:prstGeom prst="rect">
            <a:avLst/>
          </a:prstGeom>
          <a:noFill/>
          <a:ln w="9525">
            <a:noFill/>
            <a:miter lim="800000"/>
            <a:headEnd/>
            <a:tailEnd/>
          </a:ln>
        </p:spPr>
      </p:pic>
      <p:pic>
        <p:nvPicPr>
          <p:cNvPr id="187397" name="Picture 3" descr="00A0940208E4_207"/>
          <p:cNvPicPr>
            <a:picLocks noChangeAspect="1" noChangeArrowheads="1" noCrop="1"/>
          </p:cNvPicPr>
          <p:nvPr/>
        </p:nvPicPr>
        <p:blipFill>
          <a:blip r:embed="rId4"/>
          <a:srcRect/>
          <a:stretch>
            <a:fillRect/>
          </a:stretch>
        </p:blipFill>
        <p:spPr bwMode="auto">
          <a:xfrm>
            <a:off x="1114043" y="548680"/>
            <a:ext cx="6950837" cy="4228877"/>
          </a:xfrm>
          <a:prstGeom prst="rect">
            <a:avLst/>
          </a:prstGeom>
          <a:noFill/>
          <a:ln w="9525">
            <a:noFill/>
            <a:miter lim="800000"/>
            <a:headEnd/>
            <a:tailEnd/>
          </a:ln>
        </p:spPr>
      </p:pic>
    </p:spTree>
    <p:extLst>
      <p:ext uri="{BB962C8B-B14F-4D97-AF65-F5344CB8AC3E}">
        <p14:creationId xmlns:p14="http://schemas.microsoft.com/office/powerpoint/2010/main" val="1518108155"/>
      </p:ext>
    </p:extLst>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187396"/>
                                        </p:tgtEl>
                                        <p:attrNameLst>
                                          <p:attrName>style.visibility</p:attrName>
                                        </p:attrNameLst>
                                      </p:cBhvr>
                                      <p:to>
                                        <p:strVal val="visible"/>
                                      </p:to>
                                    </p:set>
                                    <p:animEffect transition="in" filter="fade">
                                      <p:cBhvr>
                                        <p:cTn id="7" dur="2000"/>
                                        <p:tgtEl>
                                          <p:spTgt spid="187396"/>
                                        </p:tgtEl>
                                      </p:cBhvr>
                                    </p:animEffect>
                                    <p:anim calcmode="lin" valueType="num">
                                      <p:cBhvr>
                                        <p:cTn id="8" dur="2000" fill="hold"/>
                                        <p:tgtEl>
                                          <p:spTgt spid="187396"/>
                                        </p:tgtEl>
                                        <p:attrNameLst>
                                          <p:attrName>style.rotation</p:attrName>
                                        </p:attrNameLst>
                                      </p:cBhvr>
                                      <p:tavLst>
                                        <p:tav tm="0">
                                          <p:val>
                                            <p:fltVal val="720"/>
                                          </p:val>
                                        </p:tav>
                                        <p:tav tm="100000">
                                          <p:val>
                                            <p:fltVal val="0"/>
                                          </p:val>
                                        </p:tav>
                                      </p:tavLst>
                                    </p:anim>
                                    <p:anim calcmode="lin" valueType="num">
                                      <p:cBhvr>
                                        <p:cTn id="9" dur="2000" fill="hold"/>
                                        <p:tgtEl>
                                          <p:spTgt spid="187396"/>
                                        </p:tgtEl>
                                        <p:attrNameLst>
                                          <p:attrName>ppt_h</p:attrName>
                                        </p:attrNameLst>
                                      </p:cBhvr>
                                      <p:tavLst>
                                        <p:tav tm="0">
                                          <p:val>
                                            <p:fltVal val="0"/>
                                          </p:val>
                                        </p:tav>
                                        <p:tav tm="100000">
                                          <p:val>
                                            <p:strVal val="#ppt_h"/>
                                          </p:val>
                                        </p:tav>
                                      </p:tavLst>
                                    </p:anim>
                                    <p:anim calcmode="lin" valueType="num">
                                      <p:cBhvr>
                                        <p:cTn id="10" dur="2000" fill="hold"/>
                                        <p:tgtEl>
                                          <p:spTgt spid="187396"/>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19" presetClass="entr" presetSubtype="10" fill="hold" nodeType="afterEffect">
                                  <p:stCondLst>
                                    <p:cond delay="0"/>
                                  </p:stCondLst>
                                  <p:childTnLst>
                                    <p:set>
                                      <p:cBhvr>
                                        <p:cTn id="13" dur="1" fill="hold">
                                          <p:stCondLst>
                                            <p:cond delay="0"/>
                                          </p:stCondLst>
                                        </p:cTn>
                                        <p:tgtEl>
                                          <p:spTgt spid="187397"/>
                                        </p:tgtEl>
                                        <p:attrNameLst>
                                          <p:attrName>style.visibility</p:attrName>
                                        </p:attrNameLst>
                                      </p:cBhvr>
                                      <p:to>
                                        <p:strVal val="visible"/>
                                      </p:to>
                                    </p:set>
                                    <p:anim calcmode="lin" valueType="num">
                                      <p:cBhvr>
                                        <p:cTn id="14" dur="5000" fill="hold"/>
                                        <p:tgtEl>
                                          <p:spTgt spid="187397"/>
                                        </p:tgtEl>
                                        <p:attrNameLst>
                                          <p:attrName>ppt_w</p:attrName>
                                        </p:attrNameLst>
                                      </p:cBhvr>
                                      <p:tavLst>
                                        <p:tav tm="0" fmla="#ppt_w*sin(2.5*pi*$)">
                                          <p:val>
                                            <p:fltVal val="0"/>
                                          </p:val>
                                        </p:tav>
                                        <p:tav tm="100000">
                                          <p:val>
                                            <p:fltVal val="1"/>
                                          </p:val>
                                        </p:tav>
                                      </p:tavLst>
                                    </p:anim>
                                    <p:anim calcmode="lin" valueType="num">
                                      <p:cBhvr>
                                        <p:cTn id="15" dur="5000" fill="hold"/>
                                        <p:tgtEl>
                                          <p:spTgt spid="18739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à coins arrondis 11"/>
          <p:cNvSpPr/>
          <p:nvPr/>
        </p:nvSpPr>
        <p:spPr>
          <a:xfrm>
            <a:off x="0" y="4581128"/>
            <a:ext cx="6984776" cy="2160240"/>
          </a:xfrm>
          <a:prstGeom prst="round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r" rtl="1" fontAlgn="base">
              <a:spcBef>
                <a:spcPct val="0"/>
              </a:spcBef>
              <a:spcAft>
                <a:spcPct val="0"/>
              </a:spcAft>
            </a:pPr>
            <a:r>
              <a:rPr lang="ar-DZ" sz="2000" dirty="0" smtClean="0">
                <a:solidFill>
                  <a:srgbClr val="002060"/>
                </a:solidFill>
              </a:rPr>
              <a:t>تمثل </a:t>
            </a:r>
            <a:r>
              <a:rPr lang="ar-DZ" sz="2000" dirty="0">
                <a:solidFill>
                  <a:srgbClr val="002060"/>
                </a:solidFill>
              </a:rPr>
              <a:t>مجتمع البحث في </a:t>
            </a:r>
            <a:r>
              <a:rPr lang="ar-DZ" sz="2000" dirty="0" smtClean="0">
                <a:solidFill>
                  <a:srgbClr val="002060"/>
                </a:solidFill>
              </a:rPr>
              <a:t>تلاميذ فرق كرة اليد في ثانويات دائرة عين البيضاء.</a:t>
            </a:r>
          </a:p>
          <a:p>
            <a:pPr lvl="0" algn="r" rtl="1" fontAlgn="base">
              <a:spcBef>
                <a:spcPct val="0"/>
              </a:spcBef>
              <a:spcAft>
                <a:spcPct val="0"/>
              </a:spcAft>
            </a:pPr>
            <a:r>
              <a:rPr lang="ar-DZ" sz="2000" dirty="0" smtClean="0">
                <a:solidFill>
                  <a:srgbClr val="002060"/>
                </a:solidFill>
              </a:rPr>
              <a:t>اما بالنسبة لعينة </a:t>
            </a:r>
            <a:r>
              <a:rPr lang="ar-DZ" sz="2000" dirty="0">
                <a:solidFill>
                  <a:srgbClr val="002060"/>
                </a:solidFill>
              </a:rPr>
              <a:t>البحث </a:t>
            </a:r>
            <a:r>
              <a:rPr lang="ar-DZ" sz="2000" dirty="0" smtClean="0">
                <a:solidFill>
                  <a:srgbClr val="002060"/>
                </a:solidFill>
              </a:rPr>
              <a:t>فتكونت من 66 تلميذا والتي </a:t>
            </a:r>
            <a:r>
              <a:rPr lang="ar-DZ" sz="2000" dirty="0">
                <a:solidFill>
                  <a:srgbClr val="002060"/>
                </a:solidFill>
              </a:rPr>
              <a:t>تم اختيارها بالطريقة </a:t>
            </a:r>
            <a:r>
              <a:rPr lang="ar-DZ" sz="2000" dirty="0" smtClean="0">
                <a:solidFill>
                  <a:srgbClr val="002060"/>
                </a:solidFill>
              </a:rPr>
              <a:t>العمدية من ثلاث ثانويات (زيناي الحاج بلقاسم، عبابسة عبد الحميد، لخضر بوكفة).</a:t>
            </a:r>
            <a:endParaRPr kumimoji="0" lang="fr-FR" sz="2000" i="0" u="none" strike="noStrike" kern="0" cap="none" spc="0" normalizeH="0" baseline="0" noProof="0" dirty="0" smtClean="0">
              <a:ln>
                <a:noFill/>
              </a:ln>
              <a:solidFill>
                <a:srgbClr val="002060"/>
              </a:solidFill>
              <a:effectLst/>
              <a:uLnTx/>
              <a:uFillTx/>
              <a:latin typeface="Arial" pitchFamily="34" charset="0"/>
              <a:cs typeface="Arial" pitchFamily="34" charset="0"/>
            </a:endParaRPr>
          </a:p>
        </p:txBody>
      </p:sp>
      <p:sp>
        <p:nvSpPr>
          <p:cNvPr id="13" name="Rectangle à coins arrondis 12"/>
          <p:cNvSpPr/>
          <p:nvPr/>
        </p:nvSpPr>
        <p:spPr>
          <a:xfrm>
            <a:off x="3995936" y="3406499"/>
            <a:ext cx="5106257" cy="670573"/>
          </a:xfrm>
          <a:prstGeom prst="round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r" rtl="1" fontAlgn="base">
              <a:spcBef>
                <a:spcPct val="0"/>
              </a:spcBef>
              <a:spcAft>
                <a:spcPct val="0"/>
              </a:spcAft>
              <a:tabLst>
                <a:tab pos="6029325" algn="r"/>
              </a:tabLst>
            </a:pPr>
            <a:r>
              <a:rPr kumimoji="0" lang="ar-DZ" b="1" i="0" u="none" strike="noStrike" kern="0" cap="none" spc="0" normalizeH="0" baseline="0" noProof="0" dirty="0" smtClean="0">
                <a:ln>
                  <a:noFill/>
                </a:ln>
                <a:solidFill>
                  <a:srgbClr val="002060"/>
                </a:solidFill>
                <a:effectLst/>
                <a:uLnTx/>
                <a:uFillTx/>
                <a:latin typeface="Simplified Arabic" pitchFamily="18" charset="-78"/>
                <a:ea typeface="Times New Roman" pitchFamily="18" charset="0"/>
                <a:cs typeface="Simplified Arabic" pitchFamily="18" charset="-78"/>
              </a:rPr>
              <a:t>استخدم الباحثان</a:t>
            </a:r>
            <a:r>
              <a:rPr lang="ar-SA" b="1" dirty="0" smtClean="0">
                <a:solidFill>
                  <a:srgbClr val="002060"/>
                </a:solidFill>
              </a:rPr>
              <a:t> </a:t>
            </a:r>
            <a:r>
              <a:rPr lang="ar-SA" b="1" dirty="0">
                <a:solidFill>
                  <a:srgbClr val="002060"/>
                </a:solidFill>
              </a:rPr>
              <a:t>المنهج </a:t>
            </a:r>
            <a:r>
              <a:rPr lang="ar-DZ" b="1" dirty="0" smtClean="0">
                <a:solidFill>
                  <a:srgbClr val="002060"/>
                </a:solidFill>
              </a:rPr>
              <a:t>الوصفي التحليلي</a:t>
            </a:r>
            <a:r>
              <a:rPr lang="ar-SA" b="1" dirty="0" smtClean="0">
                <a:solidFill>
                  <a:srgbClr val="002060"/>
                </a:solidFill>
              </a:rPr>
              <a:t> </a:t>
            </a:r>
            <a:r>
              <a:rPr lang="ar-SA" b="1" dirty="0">
                <a:solidFill>
                  <a:srgbClr val="002060"/>
                </a:solidFill>
              </a:rPr>
              <a:t>وهذا لملائمته لموضوع </a:t>
            </a:r>
            <a:r>
              <a:rPr lang="ar-DZ" b="1" dirty="0" smtClean="0">
                <a:solidFill>
                  <a:srgbClr val="002060"/>
                </a:solidFill>
              </a:rPr>
              <a:t>الدراسة</a:t>
            </a:r>
            <a:endParaRPr kumimoji="0" lang="ar-DZ" b="1" i="0" u="none" strike="noStrike" kern="0" cap="none" spc="0" normalizeH="0" baseline="0" noProof="0" dirty="0" smtClean="0">
              <a:ln>
                <a:noFill/>
              </a:ln>
              <a:solidFill>
                <a:srgbClr val="002060"/>
              </a:solidFill>
              <a:effectLst/>
              <a:uLnTx/>
              <a:uFillTx/>
              <a:latin typeface="Arial" pitchFamily="34" charset="0"/>
              <a:cs typeface="Arial" pitchFamily="34" charset="0"/>
            </a:endParaRPr>
          </a:p>
        </p:txBody>
      </p:sp>
      <p:sp>
        <p:nvSpPr>
          <p:cNvPr id="16" name="Ellipse 15"/>
          <p:cNvSpPr/>
          <p:nvPr/>
        </p:nvSpPr>
        <p:spPr>
          <a:xfrm>
            <a:off x="6699176" y="1865657"/>
            <a:ext cx="2423192" cy="1540842"/>
          </a:xfrm>
          <a:prstGeom prst="ellipse">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2800" b="1" i="0" u="none" strike="noStrike" kern="0" cap="none" spc="0" normalizeH="0" baseline="0" noProof="0" dirty="0">
                <a:ln>
                  <a:noFill/>
                </a:ln>
                <a:solidFill>
                  <a:srgbClr val="C00000"/>
                </a:solidFill>
                <a:effectLst/>
                <a:uLnTx/>
                <a:uFillTx/>
                <a:latin typeface="Simplified Arabic" pitchFamily="18" charset="-78"/>
                <a:ea typeface="Times New Roman" pitchFamily="18" charset="0"/>
                <a:cs typeface="Simplified Arabic" pitchFamily="18" charset="-78"/>
              </a:rPr>
              <a:t>ا</a:t>
            </a:r>
            <a:r>
              <a:rPr kumimoji="0" lang="ar-DZ" sz="2400" b="1" i="0" u="none" strike="noStrike" kern="0" cap="none" spc="0" normalizeH="0" baseline="0" noProof="0" dirty="0">
                <a:ln>
                  <a:noFill/>
                </a:ln>
                <a:solidFill>
                  <a:srgbClr val="C00000"/>
                </a:solidFill>
                <a:effectLst/>
                <a:uLnTx/>
                <a:uFillTx/>
                <a:latin typeface="Simplified Arabic" pitchFamily="18" charset="-78"/>
                <a:ea typeface="Times New Roman" pitchFamily="18" charset="0"/>
                <a:cs typeface="Simplified Arabic" pitchFamily="18" charset="-78"/>
              </a:rPr>
              <a:t>لمنهج </a:t>
            </a:r>
            <a:r>
              <a:rPr kumimoji="0" lang="ar-DZ" sz="2400" b="1" i="0" u="none" strike="noStrike" kern="0" cap="none" spc="0" normalizeH="0" baseline="0" noProof="0" dirty="0" smtClean="0">
                <a:ln>
                  <a:noFill/>
                </a:ln>
                <a:solidFill>
                  <a:srgbClr val="C00000"/>
                </a:solidFill>
                <a:effectLst/>
                <a:uLnTx/>
                <a:uFillTx/>
                <a:latin typeface="Simplified Arabic" pitchFamily="18" charset="-78"/>
                <a:ea typeface="Times New Roman" pitchFamily="18" charset="0"/>
                <a:cs typeface="Simplified Arabic" pitchFamily="18" charset="-78"/>
              </a:rPr>
              <a:t>المتبع</a:t>
            </a:r>
            <a:endParaRPr kumimoji="0" lang="fr-FR" sz="2400" b="0" i="0" u="none" strike="noStrike" kern="0" cap="none" spc="0" normalizeH="0" baseline="0" noProof="0" dirty="0">
              <a:ln>
                <a:noFill/>
              </a:ln>
              <a:solidFill>
                <a:srgbClr val="C00000"/>
              </a:solidFill>
              <a:effectLst/>
              <a:uLnTx/>
              <a:uFillTx/>
              <a:latin typeface="Calibri"/>
            </a:endParaRPr>
          </a:p>
        </p:txBody>
      </p:sp>
      <p:sp>
        <p:nvSpPr>
          <p:cNvPr id="17" name="Ellipse 16"/>
          <p:cNvSpPr/>
          <p:nvPr/>
        </p:nvSpPr>
        <p:spPr>
          <a:xfrm>
            <a:off x="0" y="2813268"/>
            <a:ext cx="2915816" cy="1767860"/>
          </a:xfrm>
          <a:prstGeom prst="ellipse">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1800" b="1" i="0" u="none" strike="noStrike" kern="0" cap="none" spc="0" normalizeH="0" baseline="0" noProof="0" dirty="0" smtClean="0">
                <a:ln>
                  <a:noFill/>
                </a:ln>
                <a:solidFill>
                  <a:srgbClr val="FF0000"/>
                </a:solidFill>
                <a:effectLst/>
                <a:uLnTx/>
                <a:uFillTx/>
                <a:latin typeface="Calibri"/>
                <a:ea typeface="+mn-ea"/>
                <a:cs typeface="Arial"/>
              </a:rPr>
              <a:t> </a:t>
            </a:r>
            <a:r>
              <a:rPr kumimoji="0" lang="ar-DZ" sz="3600" b="1" i="0" u="none" strike="noStrike" kern="0" cap="none" spc="0" normalizeH="0" baseline="0" noProof="0" dirty="0">
                <a:ln>
                  <a:noFill/>
                </a:ln>
                <a:solidFill>
                  <a:srgbClr val="C00000"/>
                </a:solidFill>
                <a:effectLst/>
                <a:uLnTx/>
                <a:uFillTx/>
                <a:latin typeface="Sakkal Majalla" pitchFamily="2" charset="-78"/>
                <a:cs typeface="Sakkal Majalla" pitchFamily="2" charset="-78"/>
              </a:rPr>
              <a:t>مجتمع وعينة </a:t>
            </a:r>
            <a:r>
              <a:rPr kumimoji="0" lang="ar-DZ" sz="3600" b="1" i="0" u="none" strike="noStrike" kern="0" cap="none" spc="0" normalizeH="0" baseline="0" noProof="0" dirty="0" smtClean="0">
                <a:ln>
                  <a:noFill/>
                </a:ln>
                <a:solidFill>
                  <a:srgbClr val="C00000"/>
                </a:solidFill>
                <a:effectLst/>
                <a:uLnTx/>
                <a:uFillTx/>
                <a:latin typeface="Sakkal Majalla" pitchFamily="2" charset="-78"/>
                <a:cs typeface="Sakkal Majalla" pitchFamily="2" charset="-78"/>
              </a:rPr>
              <a:t>البحث</a:t>
            </a:r>
            <a:endParaRPr kumimoji="0" lang="fr-FR" sz="1800" b="0" i="0" u="none" strike="noStrike" kern="0" cap="none" spc="0" normalizeH="0" baseline="0" noProof="0" dirty="0">
              <a:ln>
                <a:noFill/>
              </a:ln>
              <a:solidFill>
                <a:srgbClr val="C00000"/>
              </a:solidFill>
              <a:effectLst/>
              <a:uLnTx/>
              <a:uFillTx/>
              <a:latin typeface="Sakkal Majalla" pitchFamily="2" charset="-78"/>
              <a:cs typeface="Sakkal Majalla" pitchFamily="2" charset="-78"/>
            </a:endParaRPr>
          </a:p>
        </p:txBody>
      </p:sp>
      <p:sp>
        <p:nvSpPr>
          <p:cNvPr id="18" name="Flèche vers le bas 17"/>
          <p:cNvSpPr/>
          <p:nvPr/>
        </p:nvSpPr>
        <p:spPr>
          <a:xfrm>
            <a:off x="1943708" y="116632"/>
            <a:ext cx="5400600" cy="864096"/>
          </a:xfrm>
          <a:prstGeom prst="downArrow">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tab pos="6029325" algn="r"/>
              </a:tabLst>
              <a:defRPr/>
            </a:pPr>
            <a:r>
              <a:rPr kumimoji="0" lang="ar-DZ" sz="3600" b="1" i="0" u="none" strike="noStrike" kern="0" cap="none" spc="0" normalizeH="0" baseline="0" noProof="0" dirty="0">
                <a:ln>
                  <a:noFill/>
                </a:ln>
                <a:solidFill>
                  <a:srgbClr val="FF3300"/>
                </a:solidFill>
                <a:effectLst/>
                <a:uLnTx/>
                <a:uFillTx/>
                <a:latin typeface="Simplified Arabic" pitchFamily="18" charset="-78"/>
                <a:ea typeface="Times New Roman" pitchFamily="18" charset="0"/>
                <a:cs typeface="Simplified Arabic" pitchFamily="18" charset="-78"/>
              </a:rPr>
              <a:t>الجانب </a:t>
            </a:r>
            <a:r>
              <a:rPr kumimoji="0" lang="ar-DZ" sz="3600" b="1" i="0" u="none" strike="noStrike" kern="0" cap="none" spc="0" normalizeH="0" baseline="0" noProof="0" dirty="0" smtClean="0">
                <a:ln>
                  <a:noFill/>
                </a:ln>
                <a:solidFill>
                  <a:srgbClr val="FF3300"/>
                </a:solidFill>
                <a:effectLst/>
                <a:uLnTx/>
                <a:uFillTx/>
                <a:latin typeface="Simplified Arabic" pitchFamily="18" charset="-78"/>
                <a:ea typeface="Times New Roman" pitchFamily="18" charset="0"/>
                <a:cs typeface="Simplified Arabic" pitchFamily="18" charset="-78"/>
              </a:rPr>
              <a:t>التطبيقي</a:t>
            </a:r>
            <a:endParaRPr kumimoji="0" lang="ar-DZ" sz="3600" b="0" i="0" u="none" strike="noStrike" kern="0" cap="none" spc="0" normalizeH="0" baseline="0" noProof="0" dirty="0">
              <a:ln>
                <a:noFill/>
              </a:ln>
              <a:solidFill>
                <a:srgbClr val="FF3300"/>
              </a:solidFill>
              <a:effectLst/>
              <a:uLnTx/>
              <a:uFillTx/>
              <a:latin typeface="Arial" pitchFamily="34" charset="0"/>
              <a:cs typeface="Arial" pitchFamily="34" charset="0"/>
            </a:endParaRPr>
          </a:p>
        </p:txBody>
      </p:sp>
      <p:sp>
        <p:nvSpPr>
          <p:cNvPr id="19" name="Rectangle à coins arrondis 18"/>
          <p:cNvSpPr/>
          <p:nvPr/>
        </p:nvSpPr>
        <p:spPr>
          <a:xfrm>
            <a:off x="1943708" y="1106488"/>
            <a:ext cx="5400600" cy="576064"/>
          </a:xfrm>
          <a:prstGeom prst="roundRect">
            <a:avLst/>
          </a:prstGeom>
          <a:gradFill flip="none" rotWithShape="1">
            <a:gsLst>
              <a:gs pos="0">
                <a:srgbClr val="FF00FF">
                  <a:tint val="66000"/>
                  <a:satMod val="160000"/>
                </a:srgbClr>
              </a:gs>
              <a:gs pos="50000">
                <a:srgbClr val="FF00FF">
                  <a:tint val="44500"/>
                  <a:satMod val="160000"/>
                </a:srgbClr>
              </a:gs>
              <a:gs pos="100000">
                <a:srgbClr val="FF00FF">
                  <a:tint val="23500"/>
                  <a:satMod val="160000"/>
                </a:srgbClr>
              </a:gs>
            </a:gsLst>
            <a:path path="circle">
              <a:fillToRect l="50000" t="50000" r="50000" b="50000"/>
            </a:path>
            <a:tileRect/>
          </a:gradFill>
          <a:ln w="9525" cap="flat" cmpd="sng" algn="ctr">
            <a:solidFill>
              <a:srgbClr val="FF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2800" b="1" i="0" u="none" strike="noStrike" kern="0" cap="none" spc="0" normalizeH="0" baseline="0" noProof="0" dirty="0">
                <a:ln>
                  <a:noFill/>
                </a:ln>
                <a:solidFill>
                  <a:srgbClr val="7030A0"/>
                </a:solidFill>
                <a:effectLst/>
                <a:uLnTx/>
                <a:uFillTx/>
                <a:latin typeface="Calibri"/>
                <a:ea typeface="+mn-ea"/>
                <a:cs typeface="Arial"/>
              </a:rPr>
              <a:t>الفصل </a:t>
            </a:r>
            <a:r>
              <a:rPr kumimoji="0" lang="ar-DZ" sz="2800" b="1" i="0" u="none" strike="noStrike" kern="0" cap="none" spc="0" normalizeH="0" baseline="0" noProof="0" dirty="0" smtClean="0">
                <a:ln>
                  <a:noFill/>
                </a:ln>
                <a:solidFill>
                  <a:srgbClr val="7030A0"/>
                </a:solidFill>
                <a:effectLst/>
                <a:uLnTx/>
                <a:uFillTx/>
                <a:latin typeface="Calibri"/>
                <a:ea typeface="+mn-ea"/>
                <a:cs typeface="Arial"/>
              </a:rPr>
              <a:t>الرابع: </a:t>
            </a:r>
            <a:r>
              <a:rPr kumimoji="0" lang="ar-DZ" sz="2800" b="1" i="0" u="none" strike="noStrike" kern="0" cap="none" spc="0" normalizeH="0" baseline="0" noProof="0" dirty="0" smtClean="0">
                <a:ln>
                  <a:noFill/>
                </a:ln>
                <a:solidFill>
                  <a:srgbClr val="C00000"/>
                </a:solidFill>
                <a:effectLst/>
                <a:uLnTx/>
                <a:uFillTx/>
                <a:latin typeface="Calibri"/>
                <a:ea typeface="+mn-ea"/>
                <a:cs typeface="Arial"/>
              </a:rPr>
              <a:t>الطرق المنهجية</a:t>
            </a:r>
            <a:r>
              <a:rPr kumimoji="0" lang="ar-DZ" sz="2800" b="1" i="0" u="none" strike="noStrike" kern="0" cap="none" spc="0" normalizeH="0" noProof="0" dirty="0" smtClean="0">
                <a:ln>
                  <a:noFill/>
                </a:ln>
                <a:solidFill>
                  <a:srgbClr val="C00000"/>
                </a:solidFill>
                <a:effectLst/>
                <a:uLnTx/>
                <a:uFillTx/>
                <a:latin typeface="Calibri"/>
                <a:ea typeface="+mn-ea"/>
                <a:cs typeface="Arial"/>
              </a:rPr>
              <a:t> للبحث</a:t>
            </a:r>
            <a:endParaRPr kumimoji="0" lang="fr-FR" sz="2800" b="1" i="0" u="none" strike="noStrike" kern="0" cap="none" spc="0" normalizeH="0" baseline="0" noProof="0" dirty="0">
              <a:ln>
                <a:noFill/>
              </a:ln>
              <a:solidFill>
                <a:srgbClr val="C00000"/>
              </a:solidFill>
              <a:effectLst/>
              <a:uLnTx/>
              <a:uFillTx/>
              <a:latin typeface="Calibri"/>
              <a:ea typeface="+mn-ea"/>
            </a:endParaRPr>
          </a:p>
        </p:txBody>
      </p:sp>
    </p:spTree>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6"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à coins arrondis 10"/>
          <p:cNvSpPr/>
          <p:nvPr/>
        </p:nvSpPr>
        <p:spPr>
          <a:xfrm>
            <a:off x="971600" y="285728"/>
            <a:ext cx="6886548" cy="992292"/>
          </a:xfrm>
          <a:prstGeom prst="roundRect">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5400" b="1" i="0" u="none" strike="noStrike" kern="0" cap="none" spc="0" normalizeH="0" baseline="0" noProof="0" dirty="0" smtClean="0">
                <a:ln>
                  <a:noFill/>
                </a:ln>
                <a:solidFill>
                  <a:srgbClr val="C00000"/>
                </a:solidFill>
                <a:effectLst/>
                <a:uLnTx/>
                <a:uFillTx/>
                <a:latin typeface="Sakkal Majalla" pitchFamily="2" charset="-78"/>
                <a:cs typeface="Sakkal Majalla" pitchFamily="2" charset="-78"/>
              </a:rPr>
              <a:t>متغيرات البحث:</a:t>
            </a:r>
            <a:r>
              <a:rPr kumimoji="0" lang="ar-DZ" sz="5400" b="1" i="0" u="none" strike="noStrike" kern="0" cap="none" spc="0" normalizeH="0" baseline="0" noProof="0" dirty="0" smtClean="0">
                <a:ln>
                  <a:noFill/>
                </a:ln>
                <a:solidFill>
                  <a:sysClr val="windowText" lastClr="000000"/>
                </a:solidFill>
                <a:effectLst/>
                <a:uLnTx/>
                <a:uFillTx/>
                <a:latin typeface="Sakkal Majalla" pitchFamily="2" charset="-78"/>
                <a:cs typeface="Sakkal Majalla" pitchFamily="2" charset="-78"/>
              </a:rPr>
              <a:t> </a:t>
            </a:r>
            <a:endParaRPr kumimoji="0" lang="fr-FR" sz="5400" b="0" i="0" u="none" strike="noStrike" kern="0" cap="none" spc="0" normalizeH="0" baseline="0" noProof="0" dirty="0">
              <a:ln>
                <a:noFill/>
              </a:ln>
              <a:solidFill>
                <a:sysClr val="windowText" lastClr="000000"/>
              </a:solidFill>
              <a:effectLst/>
              <a:uLnTx/>
              <a:uFillTx/>
              <a:latin typeface="Sakkal Majalla" pitchFamily="2" charset="-78"/>
              <a:cs typeface="Sakkal Majalla" pitchFamily="2" charset="-78"/>
            </a:endParaRPr>
          </a:p>
        </p:txBody>
      </p:sp>
      <p:sp>
        <p:nvSpPr>
          <p:cNvPr id="12" name="Flèche vers le bas 11"/>
          <p:cNvSpPr/>
          <p:nvPr/>
        </p:nvSpPr>
        <p:spPr>
          <a:xfrm>
            <a:off x="1643042" y="1278020"/>
            <a:ext cx="357190" cy="854836"/>
          </a:xfrm>
          <a:prstGeom prst="downArrow">
            <a:avLst>
              <a:gd name="adj1" fmla="val 63837"/>
              <a:gd name="adj2" fmla="val 50000"/>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 name="Flèche vers le bas 12"/>
          <p:cNvSpPr/>
          <p:nvPr/>
        </p:nvSpPr>
        <p:spPr>
          <a:xfrm>
            <a:off x="6800041" y="1285860"/>
            <a:ext cx="357190" cy="714380"/>
          </a:xfrm>
          <a:prstGeom prst="downArrow">
            <a:avLst>
              <a:gd name="adj1" fmla="val 63837"/>
              <a:gd name="adj2" fmla="val 50000"/>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 name="Ellipse 13"/>
          <p:cNvSpPr/>
          <p:nvPr/>
        </p:nvSpPr>
        <p:spPr>
          <a:xfrm>
            <a:off x="1208949" y="2000240"/>
            <a:ext cx="2852960" cy="114300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3200" b="1" i="0" u="none" strike="noStrike" kern="0" cap="none" spc="0" normalizeH="0" baseline="0" noProof="0" dirty="0" smtClean="0">
                <a:ln>
                  <a:noFill/>
                </a:ln>
                <a:solidFill>
                  <a:srgbClr val="002060"/>
                </a:solidFill>
                <a:effectLst/>
                <a:uLnTx/>
                <a:uFillTx/>
                <a:latin typeface="Calibri"/>
                <a:ea typeface="+mn-ea"/>
                <a:cs typeface="Arial"/>
              </a:rPr>
              <a:t>المتغير التابع</a:t>
            </a:r>
            <a:endParaRPr kumimoji="0" lang="fr-FR" sz="3200" b="0" i="0" u="none" strike="noStrike" kern="0" cap="none" spc="0" normalizeH="0" baseline="0" noProof="0" dirty="0">
              <a:ln>
                <a:noFill/>
              </a:ln>
              <a:solidFill>
                <a:srgbClr val="002060"/>
              </a:solidFill>
              <a:effectLst/>
              <a:uLnTx/>
              <a:uFillTx/>
              <a:latin typeface="Calibri"/>
              <a:ea typeface="+mn-ea"/>
            </a:endParaRPr>
          </a:p>
        </p:txBody>
      </p:sp>
      <p:sp>
        <p:nvSpPr>
          <p:cNvPr id="15" name="Ellipse 14"/>
          <p:cNvSpPr/>
          <p:nvPr/>
        </p:nvSpPr>
        <p:spPr>
          <a:xfrm>
            <a:off x="4643438" y="1928802"/>
            <a:ext cx="3143272" cy="1068150"/>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50000" t="50000" r="50000" b="50000"/>
            </a:path>
            <a:tileRect/>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3200" b="1" i="0" u="none" strike="noStrike" kern="0" cap="none" spc="0" normalizeH="0" baseline="0" noProof="0" dirty="0" smtClean="0">
                <a:ln>
                  <a:noFill/>
                </a:ln>
                <a:solidFill>
                  <a:srgbClr val="002060"/>
                </a:solidFill>
                <a:effectLst/>
                <a:uLnTx/>
                <a:uFillTx/>
                <a:latin typeface="Calibri"/>
                <a:ea typeface="+mn-ea"/>
                <a:cs typeface="Arial"/>
              </a:rPr>
              <a:t>المتغير المستقل </a:t>
            </a:r>
            <a:endParaRPr kumimoji="0" lang="fr-FR" sz="3200" b="0" i="0" u="none" strike="noStrike" kern="0" cap="none" spc="0" normalizeH="0" baseline="0" noProof="0" dirty="0">
              <a:ln>
                <a:noFill/>
              </a:ln>
              <a:solidFill>
                <a:srgbClr val="002060"/>
              </a:solidFill>
              <a:effectLst/>
              <a:uLnTx/>
              <a:uFillTx/>
              <a:latin typeface="Calibri"/>
              <a:ea typeface="+mn-ea"/>
            </a:endParaRPr>
          </a:p>
        </p:txBody>
      </p:sp>
      <p:sp>
        <p:nvSpPr>
          <p:cNvPr id="16" name="Rectangle à coins arrondis 15"/>
          <p:cNvSpPr/>
          <p:nvPr/>
        </p:nvSpPr>
        <p:spPr>
          <a:xfrm>
            <a:off x="4643438" y="2996952"/>
            <a:ext cx="3384946" cy="2857520"/>
          </a:xfrm>
          <a:prstGeom prst="round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2800" b="1" i="0" u="none" strike="noStrike" kern="0" cap="none" spc="0" normalizeH="0" baseline="0" noProof="0" dirty="0" smtClean="0">
                <a:ln>
                  <a:noFill/>
                </a:ln>
                <a:solidFill>
                  <a:srgbClr val="002060"/>
                </a:solidFill>
                <a:effectLst/>
                <a:uLnTx/>
                <a:uFillTx/>
                <a:latin typeface="Sakkal Majalla" pitchFamily="2" charset="-78"/>
                <a:cs typeface="Sakkal Majalla" pitchFamily="2" charset="-78"/>
              </a:rPr>
              <a:t>ويتمثل المتغير المستقل في</a:t>
            </a:r>
            <a:r>
              <a:rPr lang="ar-DZ" sz="2800" b="1" kern="0" dirty="0" smtClean="0">
                <a:solidFill>
                  <a:srgbClr val="002060"/>
                </a:solidFill>
                <a:latin typeface="Sakkal Majalla" pitchFamily="2" charset="-78"/>
                <a:cs typeface="Sakkal Majalla" pitchFamily="2" charset="-78"/>
              </a:rPr>
              <a:t> الطلاقة النفسية </a:t>
            </a:r>
            <a:endParaRPr kumimoji="0" lang="fr-FR" sz="2800" b="0" i="0" u="none" strike="noStrike" kern="0" cap="none" spc="0" normalizeH="0" baseline="0" noProof="0" dirty="0">
              <a:ln>
                <a:noFill/>
              </a:ln>
              <a:solidFill>
                <a:srgbClr val="002060"/>
              </a:solidFill>
              <a:effectLst/>
              <a:uLnTx/>
              <a:uFillTx/>
              <a:latin typeface="Sakkal Majalla" pitchFamily="2" charset="-78"/>
              <a:cs typeface="Sakkal Majalla" pitchFamily="2" charset="-78"/>
            </a:endParaRPr>
          </a:p>
        </p:txBody>
      </p:sp>
      <p:sp>
        <p:nvSpPr>
          <p:cNvPr id="17" name="Rectangle à coins arrondis 16"/>
          <p:cNvSpPr/>
          <p:nvPr/>
        </p:nvSpPr>
        <p:spPr>
          <a:xfrm>
            <a:off x="611560" y="3143248"/>
            <a:ext cx="3243780" cy="3071834"/>
          </a:xfrm>
          <a:prstGeom prst="round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2800" b="1" i="0" u="none" strike="noStrike" kern="0" cap="none" spc="0" normalizeH="0" baseline="0" noProof="0" dirty="0" smtClean="0">
                <a:ln>
                  <a:noFill/>
                </a:ln>
                <a:solidFill>
                  <a:srgbClr val="002060"/>
                </a:solidFill>
                <a:effectLst/>
                <a:uLnTx/>
                <a:uFillTx/>
                <a:latin typeface="Sakkal Majalla" pitchFamily="2" charset="-78"/>
                <a:cs typeface="Sakkal Majalla" pitchFamily="2" charset="-78"/>
              </a:rPr>
              <a:t>ويتمثل المتغير التابع في مهارة التصويب في كرة اليد </a:t>
            </a:r>
            <a:endParaRPr kumimoji="0" lang="fr-FR" sz="2800" b="0" i="0" u="none" strike="noStrike" kern="0" cap="none" spc="0" normalizeH="0" baseline="0" noProof="0" dirty="0">
              <a:ln>
                <a:noFill/>
              </a:ln>
              <a:solidFill>
                <a:srgbClr val="002060"/>
              </a:solidFill>
              <a:effectLst/>
              <a:uLnTx/>
              <a:uFillTx/>
              <a:latin typeface="Sakkal Majalla" pitchFamily="2" charset="-78"/>
              <a:cs typeface="Sakkal Majalla" pitchFamily="2" charset="-78"/>
            </a:endParaRPr>
          </a:p>
        </p:txBody>
      </p:sp>
    </p:spTree>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à coins arrondis 15"/>
          <p:cNvSpPr/>
          <p:nvPr/>
        </p:nvSpPr>
        <p:spPr>
          <a:xfrm>
            <a:off x="1571604" y="357166"/>
            <a:ext cx="5715040" cy="1214446"/>
          </a:xfrm>
          <a:prstGeom prst="roundRect">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5400" b="1" i="0" u="none" strike="noStrike" kern="0" cap="none" spc="0" normalizeH="0" baseline="0" noProof="0" dirty="0" smtClean="0">
                <a:ln>
                  <a:noFill/>
                </a:ln>
                <a:solidFill>
                  <a:srgbClr val="C00000"/>
                </a:solidFill>
                <a:effectLst/>
                <a:uLnTx/>
                <a:uFillTx/>
                <a:latin typeface="Calibri"/>
                <a:ea typeface="+mn-ea"/>
                <a:cs typeface="Arial"/>
              </a:rPr>
              <a:t>مجالات البحث</a:t>
            </a:r>
            <a:endParaRPr kumimoji="0" lang="fr-FR" sz="5400" b="1" i="0" u="none" strike="noStrike" kern="0" cap="none" spc="0" normalizeH="0" baseline="0" noProof="0" dirty="0">
              <a:ln>
                <a:noFill/>
              </a:ln>
              <a:solidFill>
                <a:srgbClr val="C00000"/>
              </a:solidFill>
              <a:effectLst/>
              <a:uLnTx/>
              <a:uFillTx/>
              <a:latin typeface="Calibri"/>
              <a:ea typeface="+mn-ea"/>
            </a:endParaRPr>
          </a:p>
        </p:txBody>
      </p:sp>
      <p:sp>
        <p:nvSpPr>
          <p:cNvPr id="17" name="Flèche courbée vers la droite 16"/>
          <p:cNvSpPr/>
          <p:nvPr/>
        </p:nvSpPr>
        <p:spPr>
          <a:xfrm>
            <a:off x="500034" y="928670"/>
            <a:ext cx="1071570" cy="1500198"/>
          </a:xfrm>
          <a:prstGeom prst="curvedRight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8064A2">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8" name="Flèche courbée vers la gauche 17"/>
          <p:cNvSpPr/>
          <p:nvPr/>
        </p:nvSpPr>
        <p:spPr>
          <a:xfrm>
            <a:off x="7286644" y="857232"/>
            <a:ext cx="1071570" cy="1571636"/>
          </a:xfrm>
          <a:prstGeom prst="curvedLeft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8064A2">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9" name="Flèche vers le bas 18"/>
          <p:cNvSpPr/>
          <p:nvPr/>
        </p:nvSpPr>
        <p:spPr>
          <a:xfrm>
            <a:off x="4032004" y="1571604"/>
            <a:ext cx="571504" cy="1306696"/>
          </a:xfrm>
          <a:prstGeom prst="down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8064A2">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 name="Rectangle avec flèche vers le bas 19"/>
          <p:cNvSpPr/>
          <p:nvPr/>
        </p:nvSpPr>
        <p:spPr>
          <a:xfrm>
            <a:off x="357158" y="2285992"/>
            <a:ext cx="1928826" cy="857256"/>
          </a:xfrm>
          <a:prstGeom prst="downArrowCallout">
            <a:avLst/>
          </a:prstGeom>
          <a:gradFill flip="none" rotWithShape="1">
            <a:gsLst>
              <a:gs pos="0">
                <a:srgbClr val="66FF33">
                  <a:tint val="66000"/>
                  <a:satMod val="160000"/>
                </a:srgbClr>
              </a:gs>
              <a:gs pos="50000">
                <a:srgbClr val="66FF33">
                  <a:tint val="44500"/>
                  <a:satMod val="160000"/>
                </a:srgbClr>
              </a:gs>
              <a:gs pos="100000">
                <a:srgbClr val="66FF33">
                  <a:tint val="23500"/>
                  <a:satMod val="160000"/>
                </a:srgbClr>
              </a:gs>
            </a:gsLst>
            <a:path path="circle">
              <a:fillToRect l="50000" t="50000" r="50000" b="50000"/>
            </a:path>
            <a:tileRect/>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1800" b="1" i="0" u="none" strike="noStrike" kern="0" cap="none" spc="0" normalizeH="0" baseline="0" noProof="0" dirty="0" smtClean="0">
                <a:ln>
                  <a:noFill/>
                </a:ln>
                <a:solidFill>
                  <a:sysClr val="windowText" lastClr="000000"/>
                </a:solidFill>
                <a:effectLst/>
                <a:uLnTx/>
                <a:uFillTx/>
                <a:latin typeface="Calibri"/>
                <a:ea typeface="+mn-ea"/>
                <a:cs typeface="Arial"/>
              </a:rPr>
              <a:t>المجال البشري</a:t>
            </a:r>
            <a:endParaRPr kumimoji="0" lang="fr-FR"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1" name="Rectangle avec flèche vers le bas 20"/>
          <p:cNvSpPr/>
          <p:nvPr/>
        </p:nvSpPr>
        <p:spPr>
          <a:xfrm>
            <a:off x="6572264" y="2285992"/>
            <a:ext cx="1928826" cy="928694"/>
          </a:xfrm>
          <a:prstGeom prst="downArrowCallout">
            <a:avLst/>
          </a:prstGeom>
          <a:gradFill flip="none" rotWithShape="1">
            <a:gsLst>
              <a:gs pos="0">
                <a:srgbClr val="66FF33">
                  <a:tint val="66000"/>
                  <a:satMod val="160000"/>
                </a:srgbClr>
              </a:gs>
              <a:gs pos="50000">
                <a:srgbClr val="66FF33">
                  <a:tint val="44500"/>
                  <a:satMod val="160000"/>
                </a:srgbClr>
              </a:gs>
              <a:gs pos="100000">
                <a:srgbClr val="66FF33">
                  <a:tint val="23500"/>
                  <a:satMod val="160000"/>
                </a:srgbClr>
              </a:gs>
            </a:gsLst>
            <a:path path="circle">
              <a:fillToRect l="50000" t="50000" r="50000" b="50000"/>
            </a:path>
            <a:tileRect/>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88900" algn="ctr" defTabSz="914400" rtl="1" eaLnBrk="1" fontAlgn="base" latinLnBrk="0" hangingPunct="1">
              <a:lnSpc>
                <a:spcPct val="100000"/>
              </a:lnSpc>
              <a:spcBef>
                <a:spcPct val="0"/>
              </a:spcBef>
              <a:spcAft>
                <a:spcPct val="0"/>
              </a:spcAft>
              <a:buClrTx/>
              <a:buSzTx/>
              <a:buFontTx/>
              <a:buNone/>
              <a:tabLst/>
              <a:defRPr/>
            </a:pPr>
            <a:r>
              <a:rPr kumimoji="0" lang="ar-DZ" sz="1800" b="1" i="0" u="none" strike="noStrike" kern="0" cap="none" spc="0" normalizeH="0" baseline="0" noProof="0" dirty="0">
                <a:ln>
                  <a:noFill/>
                </a:ln>
                <a:solidFill>
                  <a:sysClr val="windowText" lastClr="000000"/>
                </a:solidFill>
                <a:effectLst/>
                <a:uLnTx/>
                <a:uFillTx/>
                <a:latin typeface="Simplified Arabic" pitchFamily="18" charset="-78"/>
                <a:ea typeface="Calibri" pitchFamily="34" charset="0"/>
                <a:cs typeface="Simplified Arabic" pitchFamily="18" charset="-78"/>
              </a:rPr>
              <a:t>المجال </a:t>
            </a:r>
            <a:r>
              <a:rPr kumimoji="0" lang="ar-DZ" sz="1800" b="1" i="0" u="none" strike="noStrike" kern="0" cap="none" spc="0" normalizeH="0" baseline="0" noProof="0" dirty="0" smtClean="0">
                <a:ln>
                  <a:noFill/>
                </a:ln>
                <a:solidFill>
                  <a:sysClr val="windowText" lastClr="000000"/>
                </a:solidFill>
                <a:effectLst/>
                <a:uLnTx/>
                <a:uFillTx/>
                <a:latin typeface="Simplified Arabic" pitchFamily="18" charset="-78"/>
                <a:ea typeface="Calibri" pitchFamily="34" charset="0"/>
                <a:cs typeface="Simplified Arabic" pitchFamily="18" charset="-78"/>
              </a:rPr>
              <a:t>الزمني</a:t>
            </a:r>
            <a:r>
              <a:rPr kumimoji="0" lang="fr-FR" sz="1800" b="0" i="0" u="none" strike="noStrike" kern="0" cap="none" spc="0" normalizeH="0" baseline="0" noProof="0" dirty="0" smtClean="0">
                <a:ln>
                  <a:noFill/>
                </a:ln>
                <a:solidFill>
                  <a:sysClr val="windowText" lastClr="000000"/>
                </a:solidFill>
                <a:effectLst/>
                <a:uLnTx/>
                <a:uFillTx/>
                <a:latin typeface="Simplified Arabic" pitchFamily="18" charset="-78"/>
                <a:ea typeface="Calibri" pitchFamily="34" charset="0"/>
                <a:cs typeface="Simplified Arabic" pitchFamily="18" charset="-78"/>
              </a:rPr>
              <a:t>:</a:t>
            </a:r>
            <a:endParaRPr kumimoji="0" lang="fr-FR" sz="2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22" name="Rectangle avec flèche vers le bas 21"/>
          <p:cNvSpPr/>
          <p:nvPr/>
        </p:nvSpPr>
        <p:spPr>
          <a:xfrm>
            <a:off x="2818664" y="2878300"/>
            <a:ext cx="1928826" cy="928694"/>
          </a:xfrm>
          <a:prstGeom prst="downArrowCallout">
            <a:avLst/>
          </a:prstGeom>
          <a:gradFill flip="none" rotWithShape="1">
            <a:gsLst>
              <a:gs pos="0">
                <a:srgbClr val="66FF33">
                  <a:tint val="66000"/>
                  <a:satMod val="160000"/>
                </a:srgbClr>
              </a:gs>
              <a:gs pos="50000">
                <a:srgbClr val="66FF33">
                  <a:tint val="44500"/>
                  <a:satMod val="160000"/>
                </a:srgbClr>
              </a:gs>
              <a:gs pos="100000">
                <a:srgbClr val="66FF33">
                  <a:tint val="23500"/>
                  <a:satMod val="160000"/>
                </a:srgbClr>
              </a:gs>
            </a:gsLst>
            <a:path path="circle">
              <a:fillToRect l="50000" t="50000" r="50000" b="50000"/>
            </a:path>
            <a:tileRect/>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DZ" sz="1800" b="1" i="0" u="none" strike="noStrike" kern="0" cap="none" spc="0" normalizeH="0" baseline="0" noProof="0" dirty="0">
                <a:ln>
                  <a:noFill/>
                </a:ln>
                <a:solidFill>
                  <a:sysClr val="windowText" lastClr="000000"/>
                </a:solidFill>
                <a:effectLst/>
                <a:uLnTx/>
                <a:uFillTx/>
                <a:latin typeface="Simplified Arabic" pitchFamily="18" charset="-78"/>
                <a:ea typeface="Calibri" pitchFamily="34" charset="0"/>
                <a:cs typeface="Simplified Arabic" pitchFamily="18" charset="-78"/>
              </a:rPr>
              <a:t>المجال </a:t>
            </a:r>
            <a:r>
              <a:rPr kumimoji="0" lang="ar-DZ" sz="1800" b="1" i="0" u="none" strike="noStrike" kern="0" cap="none" spc="0" normalizeH="0" baseline="0" noProof="0" dirty="0" smtClean="0">
                <a:ln>
                  <a:noFill/>
                </a:ln>
                <a:solidFill>
                  <a:sysClr val="windowText" lastClr="000000"/>
                </a:solidFill>
                <a:effectLst/>
                <a:uLnTx/>
                <a:uFillTx/>
                <a:latin typeface="Simplified Arabic" pitchFamily="18" charset="-78"/>
                <a:ea typeface="Calibri" pitchFamily="34" charset="0"/>
                <a:cs typeface="Simplified Arabic" pitchFamily="18" charset="-78"/>
              </a:rPr>
              <a:t>المكاني</a:t>
            </a:r>
            <a:endParaRPr kumimoji="0" lang="ar-DZ" sz="2000" b="0" i="0" u="none" strike="noStrike" kern="0" cap="none" spc="0" normalizeH="0" baseline="0" noProof="0" dirty="0">
              <a:ln>
                <a:noFill/>
              </a:ln>
              <a:solidFill>
                <a:sysClr val="windowText" lastClr="000000"/>
              </a:solidFill>
              <a:effectLst/>
              <a:uLnTx/>
              <a:uFillTx/>
              <a:latin typeface="Arial" pitchFamily="34" charset="0"/>
              <a:ea typeface="+mn-ea"/>
              <a:cs typeface="Arial" pitchFamily="34" charset="0"/>
            </a:endParaRPr>
          </a:p>
        </p:txBody>
      </p:sp>
      <p:sp>
        <p:nvSpPr>
          <p:cNvPr id="23" name="Rectangle à coins arrondis 22"/>
          <p:cNvSpPr/>
          <p:nvPr/>
        </p:nvSpPr>
        <p:spPr>
          <a:xfrm>
            <a:off x="285720" y="3143248"/>
            <a:ext cx="2143140" cy="3598120"/>
          </a:xfrm>
          <a:prstGeom prst="round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justLow" rtl="1" fontAlgn="base">
              <a:spcBef>
                <a:spcPct val="0"/>
              </a:spcBef>
              <a:spcAft>
                <a:spcPct val="0"/>
              </a:spcAft>
            </a:pPr>
            <a:r>
              <a:rPr lang="ar-DZ" sz="2000" noProof="0" dirty="0" smtClean="0">
                <a:solidFill>
                  <a:srgbClr val="002060"/>
                </a:solidFill>
              </a:rPr>
              <a:t>تلاميذ فرق كرة اليد بثانويات </a:t>
            </a:r>
            <a:r>
              <a:rPr lang="ar-DZ" sz="2000" dirty="0">
                <a:solidFill>
                  <a:srgbClr val="002060"/>
                </a:solidFill>
              </a:rPr>
              <a:t>عين </a:t>
            </a:r>
            <a:r>
              <a:rPr lang="ar-DZ" sz="2000" dirty="0" smtClean="0">
                <a:solidFill>
                  <a:srgbClr val="002060"/>
                </a:solidFill>
              </a:rPr>
              <a:t>البيضاء:(ثانوية </a:t>
            </a:r>
            <a:r>
              <a:rPr lang="ar-DZ" sz="2000" dirty="0">
                <a:solidFill>
                  <a:srgbClr val="002060"/>
                </a:solidFill>
              </a:rPr>
              <a:t>عبابسة عبد الحميد، ثانوية لخضر بوكفة، ثانوية زيناي الحاج </a:t>
            </a:r>
            <a:r>
              <a:rPr lang="ar-DZ" sz="2000" dirty="0" smtClean="0">
                <a:solidFill>
                  <a:srgbClr val="002060"/>
                </a:solidFill>
              </a:rPr>
              <a:t>بلقاسم) و الذين قدر عددهم ب 66 تلميذ، كل ثانوية يمثلها 22 تلميذ .</a:t>
            </a:r>
            <a:endParaRPr kumimoji="0" lang="ar-DZ" sz="2000" b="1" i="0" u="none" strike="noStrike" kern="0" cap="none" spc="0" normalizeH="0" baseline="0" noProof="0" dirty="0" smtClean="0">
              <a:ln>
                <a:noFill/>
              </a:ln>
              <a:solidFill>
                <a:srgbClr val="002060"/>
              </a:solidFill>
              <a:effectLst/>
              <a:uLnTx/>
              <a:uFillTx/>
              <a:latin typeface="Arial" pitchFamily="34" charset="0"/>
              <a:cs typeface="Arial" pitchFamily="34" charset="0"/>
            </a:endParaRPr>
          </a:p>
        </p:txBody>
      </p:sp>
      <p:sp>
        <p:nvSpPr>
          <p:cNvPr id="24" name="Rectangle à coins arrondis 23"/>
          <p:cNvSpPr/>
          <p:nvPr/>
        </p:nvSpPr>
        <p:spPr>
          <a:xfrm>
            <a:off x="5076056" y="3231216"/>
            <a:ext cx="3960440" cy="3366136"/>
          </a:xfrm>
          <a:prstGeom prst="round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rtlCol="0" anchor="ctr"/>
          <a:lstStyle/>
          <a:p>
            <a:pPr algn="just" rtl="1"/>
            <a:r>
              <a:rPr lang="ar-SA" b="1" dirty="0">
                <a:solidFill>
                  <a:srgbClr val="002060"/>
                </a:solidFill>
              </a:rPr>
              <a:t> </a:t>
            </a:r>
            <a:r>
              <a:rPr lang="ar-SA" sz="1600" b="1" dirty="0">
                <a:solidFill>
                  <a:srgbClr val="002060"/>
                </a:solidFill>
              </a:rPr>
              <a:t>امتد المجال الزماني للدراسة من شهر فيفري 2016 م حيث بدأنا في جمع المادة العلمية</a:t>
            </a:r>
          </a:p>
          <a:p>
            <a:pPr algn="just" rtl="1"/>
            <a:r>
              <a:rPr lang="ar-SA" sz="1600" b="1" dirty="0">
                <a:solidFill>
                  <a:srgbClr val="002060"/>
                </a:solidFill>
              </a:rPr>
              <a:t>لإثراء الجانب النظري من الدراسة، من مختلف المصادر والمراجع أما الدراسة الميدانية فقد  انطلقت من 8/02/2016 إلى 25/04/2016 ومرت على عدة مراحل نستهلها بالدراسة الاستطلاعية واستهدفت بعض تلاميذ الثانويات الممارسة للتربية البدنية و الرياضية.</a:t>
            </a:r>
          </a:p>
          <a:p>
            <a:pPr algn="just" rtl="1"/>
            <a:r>
              <a:rPr lang="ar-SA" sz="1600" b="1" dirty="0">
                <a:solidFill>
                  <a:srgbClr val="002060"/>
                </a:solidFill>
              </a:rPr>
              <a:t>       وكان ذلك بغرض جمع البيانات الأولية حول موضوع الدراسة، بحيث قمنا بتوزيع الاستمارة على عينة قوامها 22 تلميذا من كل فريق ثانوي، لمعرفة مدى فهم واستيعاب التلاميذ للأسئلة، وبعد استرجاع الاستمارات وجدنا </a:t>
            </a:r>
            <a:r>
              <a:rPr lang="ar-SA" sz="1600" b="1" dirty="0" err="1">
                <a:solidFill>
                  <a:srgbClr val="002060"/>
                </a:solidFill>
              </a:rPr>
              <a:t>ان</a:t>
            </a:r>
            <a:r>
              <a:rPr lang="ar-SA" sz="1600" b="1" dirty="0">
                <a:solidFill>
                  <a:srgbClr val="002060"/>
                </a:solidFill>
              </a:rPr>
              <a:t> الأسئلة في متناول التلاميذ ومفهومة </a:t>
            </a:r>
            <a:r>
              <a:rPr lang="ar-SA" sz="1600" b="1" dirty="0" err="1">
                <a:solidFill>
                  <a:srgbClr val="002060"/>
                </a:solidFill>
              </a:rPr>
              <a:t>الى</a:t>
            </a:r>
            <a:r>
              <a:rPr lang="ar-SA" sz="1600" b="1" dirty="0">
                <a:solidFill>
                  <a:srgbClr val="002060"/>
                </a:solidFill>
              </a:rPr>
              <a:t> حد كبير</a:t>
            </a:r>
            <a:endParaRPr lang="ar-DZ" sz="1600" dirty="0" smtClean="0"/>
          </a:p>
        </p:txBody>
      </p:sp>
      <p:sp>
        <p:nvSpPr>
          <p:cNvPr id="25" name="Rectangle à coins arrondis 24"/>
          <p:cNvSpPr/>
          <p:nvPr/>
        </p:nvSpPr>
        <p:spPr>
          <a:xfrm>
            <a:off x="2701432" y="3806994"/>
            <a:ext cx="2071702" cy="2934374"/>
          </a:xfrm>
          <a:prstGeom prst="round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justLow" rtl="1" fontAlgn="base">
              <a:spcBef>
                <a:spcPct val="0"/>
              </a:spcBef>
              <a:spcAft>
                <a:spcPct val="0"/>
              </a:spcAft>
            </a:pPr>
            <a:r>
              <a:rPr lang="ar-SA" sz="1600" b="1" dirty="0">
                <a:solidFill>
                  <a:schemeClr val="tx2"/>
                </a:solidFill>
              </a:rPr>
              <a:t> </a:t>
            </a:r>
            <a:r>
              <a:rPr lang="ar-SA" b="1" dirty="0"/>
              <a:t>لقد </a:t>
            </a:r>
            <a:r>
              <a:rPr lang="ar-SA" b="1" dirty="0" err="1"/>
              <a:t>اجريت</a:t>
            </a:r>
            <a:r>
              <a:rPr lang="ar-SA" b="1" dirty="0"/>
              <a:t> دراستنا الميدانية بثانويات مدينة عين البيضاء: ثانوية عبابسة عبد الحميد، ثانوية لخضر بوكفة، ثانوية زيناي الحاج </a:t>
            </a:r>
            <a:r>
              <a:rPr lang="ar-SA" b="1" dirty="0" smtClean="0"/>
              <a:t>بلقاسم</a:t>
            </a:r>
            <a:r>
              <a:rPr lang="ar-DZ" b="1" dirty="0" smtClean="0"/>
              <a:t>.</a:t>
            </a:r>
            <a:endParaRPr kumimoji="0" lang="ar-DZ" b="1" i="0" u="none" strike="noStrike" kern="0" cap="none" spc="0" normalizeH="0" baseline="0" noProof="0" dirty="0" smtClean="0">
              <a:ln>
                <a:noFill/>
              </a:ln>
              <a:effectLst/>
              <a:uLnTx/>
              <a:uFillTx/>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anim calcmode="lin" valueType="num">
                                      <p:cBhvr>
                                        <p:cTn id="20" dur="1000" fill="hold"/>
                                        <p:tgtEl>
                                          <p:spTgt spid="22"/>
                                        </p:tgtEl>
                                        <p:attrNameLst>
                                          <p:attrName>ppt_x</p:attrName>
                                        </p:attrNameLst>
                                      </p:cBhvr>
                                      <p:tavLst>
                                        <p:tav tm="0">
                                          <p:val>
                                            <p:strVal val="#ppt_x"/>
                                          </p:val>
                                        </p:tav>
                                        <p:tav tm="100000">
                                          <p:val>
                                            <p:strVal val="#ppt_x"/>
                                          </p:val>
                                        </p:tav>
                                      </p:tavLst>
                                    </p:anim>
                                    <p:anim calcmode="lin" valueType="num">
                                      <p:cBhvr>
                                        <p:cTn id="21" dur="1000" fill="hold"/>
                                        <p:tgtEl>
                                          <p:spTgt spid="2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1000"/>
                                        <p:tgtEl>
                                          <p:spTgt spid="20"/>
                                        </p:tgtEl>
                                      </p:cBhvr>
                                    </p:animEffect>
                                    <p:anim calcmode="lin" valueType="num">
                                      <p:cBhvr>
                                        <p:cTn id="32" dur="1000" fill="hold"/>
                                        <p:tgtEl>
                                          <p:spTgt spid="20"/>
                                        </p:tgtEl>
                                        <p:attrNameLst>
                                          <p:attrName>ppt_x</p:attrName>
                                        </p:attrNameLst>
                                      </p:cBhvr>
                                      <p:tavLst>
                                        <p:tav tm="0">
                                          <p:val>
                                            <p:strVal val="#ppt_x"/>
                                          </p:val>
                                        </p:tav>
                                        <p:tav tm="100000">
                                          <p:val>
                                            <p:strVal val="#ppt_x"/>
                                          </p:val>
                                        </p:tav>
                                      </p:tavLst>
                                    </p:anim>
                                    <p:anim calcmode="lin" valueType="num">
                                      <p:cBhvr>
                                        <p:cTn id="33" dur="1000" fill="hold"/>
                                        <p:tgtEl>
                                          <p:spTgt spid="2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lèche vers le bas 15"/>
          <p:cNvSpPr/>
          <p:nvPr/>
        </p:nvSpPr>
        <p:spPr>
          <a:xfrm>
            <a:off x="4466838" y="1197874"/>
            <a:ext cx="714380" cy="957293"/>
          </a:xfrm>
          <a:prstGeom prst="down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7" name="Rectangle à coins arrondis 16"/>
          <p:cNvSpPr/>
          <p:nvPr/>
        </p:nvSpPr>
        <p:spPr>
          <a:xfrm>
            <a:off x="3819673" y="2180112"/>
            <a:ext cx="1656184" cy="2545031"/>
          </a:xfrm>
          <a:prstGeom prst="roundRect">
            <a:avLst/>
          </a:prstGeom>
          <a:gradFill flip="none" rotWithShape="1">
            <a:gsLst>
              <a:gs pos="0">
                <a:srgbClr val="66FF33">
                  <a:tint val="66000"/>
                  <a:satMod val="160000"/>
                </a:srgbClr>
              </a:gs>
              <a:gs pos="50000">
                <a:srgbClr val="66FF33">
                  <a:tint val="44500"/>
                  <a:satMod val="160000"/>
                </a:srgbClr>
              </a:gs>
              <a:gs pos="100000">
                <a:srgbClr val="66FF33">
                  <a:tint val="23500"/>
                  <a:satMod val="160000"/>
                </a:srgbClr>
              </a:gs>
            </a:gsLst>
            <a:path path="circle">
              <a:fillToRect l="50000" t="50000" r="50000" b="50000"/>
            </a:path>
            <a:tileRect/>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ar-DZ" sz="2000" b="1" dirty="0" smtClean="0">
                <a:solidFill>
                  <a:srgbClr val="002060"/>
                </a:solidFill>
              </a:rPr>
              <a:t>- استمارة استبيان</a:t>
            </a:r>
          </a:p>
          <a:p>
            <a:pPr marL="0" marR="0" lvl="0" indent="0" algn="ctr" defTabSz="914400" eaLnBrk="1" fontAlgn="auto" latinLnBrk="0" hangingPunct="1">
              <a:lnSpc>
                <a:spcPct val="100000"/>
              </a:lnSpc>
              <a:spcBef>
                <a:spcPts val="0"/>
              </a:spcBef>
              <a:spcAft>
                <a:spcPts val="0"/>
              </a:spcAft>
              <a:buClrTx/>
              <a:buSzTx/>
              <a:buFontTx/>
              <a:buNone/>
              <a:tabLst/>
              <a:defRPr/>
            </a:pPr>
            <a:r>
              <a:rPr lang="ar-DZ" sz="2000" b="1" dirty="0" smtClean="0">
                <a:solidFill>
                  <a:srgbClr val="002060"/>
                </a:solidFill>
              </a:rPr>
              <a:t>- اختبارات التصويب </a:t>
            </a:r>
            <a:endParaRPr lang="fr-FR" sz="2000" b="1" dirty="0">
              <a:solidFill>
                <a:srgbClr val="002060"/>
              </a:solidFill>
            </a:endParaRPr>
          </a:p>
        </p:txBody>
      </p:sp>
      <p:sp>
        <p:nvSpPr>
          <p:cNvPr id="20" name="Flèche vers le bas 19"/>
          <p:cNvSpPr/>
          <p:nvPr/>
        </p:nvSpPr>
        <p:spPr>
          <a:xfrm rot="1832554">
            <a:off x="1345218" y="872741"/>
            <a:ext cx="581537" cy="1610587"/>
          </a:xfrm>
          <a:prstGeom prst="downArrow">
            <a:avLst>
              <a:gd name="adj1" fmla="val 50000"/>
              <a:gd name="adj2" fmla="val 62749"/>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1" name="Flèche vers le bas 20"/>
          <p:cNvSpPr/>
          <p:nvPr/>
        </p:nvSpPr>
        <p:spPr>
          <a:xfrm rot="18733732">
            <a:off x="6317241" y="959212"/>
            <a:ext cx="591477" cy="1599132"/>
          </a:xfrm>
          <a:prstGeom prst="downArrow">
            <a:avLst>
              <a:gd name="adj1" fmla="val 50000"/>
              <a:gd name="adj2" fmla="val 62749"/>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 name="Rectangle à coins arrondis 27"/>
          <p:cNvSpPr/>
          <p:nvPr/>
        </p:nvSpPr>
        <p:spPr>
          <a:xfrm>
            <a:off x="94847" y="2276872"/>
            <a:ext cx="1576079" cy="2448271"/>
          </a:xfrm>
          <a:prstGeom prst="roundRect">
            <a:avLst/>
          </a:prstGeom>
          <a:gradFill flip="none" rotWithShape="1">
            <a:gsLst>
              <a:gs pos="0">
                <a:srgbClr val="66FF33">
                  <a:tint val="66000"/>
                  <a:satMod val="160000"/>
                </a:srgbClr>
              </a:gs>
              <a:gs pos="50000">
                <a:srgbClr val="66FF33">
                  <a:tint val="44500"/>
                  <a:satMod val="160000"/>
                </a:srgbClr>
              </a:gs>
              <a:gs pos="100000">
                <a:srgbClr val="66FF33">
                  <a:tint val="23500"/>
                  <a:satMod val="160000"/>
                </a:srgbClr>
              </a:gs>
            </a:gsLst>
            <a:path path="circle">
              <a:fillToRect l="50000" t="50000" r="50000" b="50000"/>
            </a:path>
            <a:tileRect/>
          </a:gradFill>
          <a:ln w="9525" cap="flat" cmpd="sng" algn="ctr">
            <a:solidFill>
              <a:srgbClr val="00B0F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ar-DZ" sz="2000" b="1" dirty="0">
                <a:solidFill>
                  <a:srgbClr val="002060"/>
                </a:solidFill>
              </a:rPr>
              <a:t>المراجع والمصادر</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ar-DZ" sz="1800" b="1" i="0" u="none" strike="noStrike" kern="0" cap="none" spc="0" normalizeH="0" baseline="0" noProof="0" dirty="0" smtClean="0">
              <a:ln>
                <a:noFill/>
              </a:ln>
              <a:solidFill>
                <a:sysClr val="windowText" lastClr="000000"/>
              </a:solidFill>
              <a:effectLst/>
              <a:uLnTx/>
              <a:uFillTx/>
              <a:latin typeface="Calibri"/>
              <a:ea typeface="+mn-ea"/>
              <a:cs typeface="Arial"/>
            </a:endParaRPr>
          </a:p>
        </p:txBody>
      </p:sp>
      <p:sp>
        <p:nvSpPr>
          <p:cNvPr id="29" name="Rectangle à coins arrondis 28"/>
          <p:cNvSpPr/>
          <p:nvPr/>
        </p:nvSpPr>
        <p:spPr>
          <a:xfrm>
            <a:off x="5865218" y="2146208"/>
            <a:ext cx="2714644" cy="2578935"/>
          </a:xfrm>
          <a:prstGeom prst="roundRect">
            <a:avLst/>
          </a:prstGeom>
          <a:gradFill flip="none" rotWithShape="1">
            <a:gsLst>
              <a:gs pos="0">
                <a:srgbClr val="66FF33">
                  <a:tint val="66000"/>
                  <a:satMod val="160000"/>
                </a:srgbClr>
              </a:gs>
              <a:gs pos="50000">
                <a:srgbClr val="66FF33">
                  <a:tint val="44500"/>
                  <a:satMod val="160000"/>
                </a:srgbClr>
              </a:gs>
              <a:gs pos="100000">
                <a:srgbClr val="66FF33">
                  <a:tint val="23500"/>
                  <a:satMod val="160000"/>
                </a:srgbClr>
              </a:gs>
            </a:gsLst>
            <a:path path="circle">
              <a:fillToRect l="50000" t="50000" r="50000" b="50000"/>
            </a:path>
            <a:tileRect/>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rtl="1"/>
            <a:r>
              <a:rPr lang="ar-DZ" sz="2000" b="1" dirty="0">
                <a:solidFill>
                  <a:srgbClr val="002060"/>
                </a:solidFill>
              </a:rPr>
              <a:t>عتاد </a:t>
            </a:r>
            <a:r>
              <a:rPr lang="ar-DZ" sz="2000" b="1" dirty="0" smtClean="0">
                <a:solidFill>
                  <a:srgbClr val="002060"/>
                </a:solidFill>
              </a:rPr>
              <a:t>البحث:</a:t>
            </a:r>
          </a:p>
          <a:p>
            <a:pPr lvl="0" algn="ctr" rtl="1"/>
            <a:r>
              <a:rPr lang="ar-DZ" sz="2000" dirty="0" smtClean="0"/>
              <a:t>والمتمثل في: </a:t>
            </a:r>
            <a:r>
              <a:rPr lang="ar-DZ" sz="2000" dirty="0"/>
              <a:t>ملعب، </a:t>
            </a:r>
            <a:r>
              <a:rPr lang="ar-DZ" sz="2000" dirty="0" smtClean="0"/>
              <a:t>كرات يد ، </a:t>
            </a:r>
            <a:r>
              <a:rPr lang="ar-DZ" sz="2000" dirty="0"/>
              <a:t>أقماع</a:t>
            </a:r>
            <a:r>
              <a:rPr lang="ar-DZ" sz="2000" dirty="0" smtClean="0"/>
              <a:t>، </a:t>
            </a:r>
            <a:r>
              <a:rPr lang="ar-DZ" sz="2000" dirty="0"/>
              <a:t>صافرة</a:t>
            </a:r>
            <a:endParaRPr kumimoji="0" lang="fr-FR" sz="18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0" name="Flèche vers le bas 29"/>
          <p:cNvSpPr/>
          <p:nvPr/>
        </p:nvSpPr>
        <p:spPr>
          <a:xfrm>
            <a:off x="2903378" y="1197874"/>
            <a:ext cx="714380" cy="957293"/>
          </a:xfrm>
          <a:prstGeom prst="down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Rectangle à coins arrondis 31"/>
          <p:cNvSpPr/>
          <p:nvPr/>
        </p:nvSpPr>
        <p:spPr>
          <a:xfrm>
            <a:off x="1719875" y="2180112"/>
            <a:ext cx="1897883" cy="2545031"/>
          </a:xfrm>
          <a:prstGeom prst="roundRect">
            <a:avLst/>
          </a:prstGeom>
          <a:gradFill flip="none" rotWithShape="1">
            <a:gsLst>
              <a:gs pos="0">
                <a:srgbClr val="66FF33">
                  <a:tint val="66000"/>
                  <a:satMod val="160000"/>
                </a:srgbClr>
              </a:gs>
              <a:gs pos="50000">
                <a:srgbClr val="66FF33">
                  <a:tint val="44500"/>
                  <a:satMod val="160000"/>
                </a:srgbClr>
              </a:gs>
              <a:gs pos="100000">
                <a:srgbClr val="66FF33">
                  <a:tint val="23500"/>
                  <a:satMod val="160000"/>
                </a:srgbClr>
              </a:gs>
            </a:gsLst>
            <a:path path="circle">
              <a:fillToRect l="50000" t="50000" r="50000" b="50000"/>
            </a:path>
            <a:tileRect/>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r>
              <a:rPr lang="ar-DZ" sz="2000" b="1" dirty="0">
                <a:solidFill>
                  <a:srgbClr val="002060"/>
                </a:solidFill>
              </a:rPr>
              <a:t>الطرق الإحصائية</a:t>
            </a:r>
            <a:endParaRPr lang="fr-FR" sz="2000" b="1" dirty="0">
              <a:solidFill>
                <a:srgbClr val="002060"/>
              </a:solidFill>
            </a:endParaRPr>
          </a:p>
        </p:txBody>
      </p:sp>
      <p:sp>
        <p:nvSpPr>
          <p:cNvPr id="33" name="Rectangle à coins arrondis 32"/>
          <p:cNvSpPr/>
          <p:nvPr/>
        </p:nvSpPr>
        <p:spPr>
          <a:xfrm>
            <a:off x="1448368" y="332656"/>
            <a:ext cx="6224095" cy="1008111"/>
          </a:xfrm>
          <a:prstGeom prst="roundRect">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4400" b="1" i="0" u="none" strike="noStrike" kern="0" cap="none" spc="0" normalizeH="0" baseline="0" noProof="0" dirty="0" smtClean="0">
                <a:ln>
                  <a:noFill/>
                </a:ln>
                <a:solidFill>
                  <a:srgbClr val="C00000"/>
                </a:solidFill>
                <a:effectLst/>
                <a:uLnTx/>
                <a:uFillTx/>
                <a:latin typeface="Calibri"/>
                <a:ea typeface="+mn-ea"/>
                <a:cs typeface="Arial"/>
              </a:rPr>
              <a:t>أدوات البحث</a:t>
            </a:r>
            <a:endParaRPr kumimoji="0" lang="fr-FR" sz="3600" b="1" i="0" u="none" strike="noStrike" kern="0" cap="none" spc="0" normalizeH="0" baseline="0" noProof="0" dirty="0">
              <a:ln>
                <a:noFill/>
              </a:ln>
              <a:solidFill>
                <a:srgbClr val="C00000"/>
              </a:solidFill>
              <a:effectLst/>
              <a:uLnTx/>
              <a:uFillTx/>
              <a:latin typeface="Calibri"/>
              <a:ea typeface="+mn-ea"/>
            </a:endParaRPr>
          </a:p>
        </p:txBody>
      </p:sp>
    </p:spTree>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1000"/>
                                        <p:tgtEl>
                                          <p:spTgt spid="32"/>
                                        </p:tgtEl>
                                      </p:cBhvr>
                                    </p:animEffect>
                                    <p:anim calcmode="lin" valueType="num">
                                      <p:cBhvr>
                                        <p:cTn id="22" dur="1000" fill="hold"/>
                                        <p:tgtEl>
                                          <p:spTgt spid="32"/>
                                        </p:tgtEl>
                                        <p:attrNameLst>
                                          <p:attrName>ppt_x</p:attrName>
                                        </p:attrNameLst>
                                      </p:cBhvr>
                                      <p:tavLst>
                                        <p:tav tm="0">
                                          <p:val>
                                            <p:strVal val="#ppt_x"/>
                                          </p:val>
                                        </p:tav>
                                        <p:tav tm="100000">
                                          <p:val>
                                            <p:strVal val="#ppt_x"/>
                                          </p:val>
                                        </p:tav>
                                      </p:tavLst>
                                    </p:anim>
                                    <p:anim calcmode="lin" valueType="num">
                                      <p:cBhvr>
                                        <p:cTn id="23"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8" grpId="0" animBg="1"/>
      <p:bldP spid="29"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lèche vers le bas 17"/>
          <p:cNvSpPr/>
          <p:nvPr/>
        </p:nvSpPr>
        <p:spPr>
          <a:xfrm rot="1313094">
            <a:off x="2258375" y="1669923"/>
            <a:ext cx="500066" cy="531886"/>
          </a:xfrm>
          <a:prstGeom prst="down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0" name="Flèche vers le bas 19"/>
          <p:cNvSpPr/>
          <p:nvPr/>
        </p:nvSpPr>
        <p:spPr>
          <a:xfrm rot="20447491" flipH="1">
            <a:off x="6672289" y="1664444"/>
            <a:ext cx="500066" cy="492445"/>
          </a:xfrm>
          <a:prstGeom prst="down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1" name="Rectangle 20"/>
          <p:cNvSpPr/>
          <p:nvPr/>
        </p:nvSpPr>
        <p:spPr>
          <a:xfrm>
            <a:off x="1553944" y="548679"/>
            <a:ext cx="5715480" cy="1127048"/>
          </a:xfrm>
          <a:prstGeom prst="rect">
            <a:avLst/>
          </a:prstGeom>
          <a:solidFill>
            <a:srgbClr val="FFFF0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p>
            <a:pPr lvl="0" algn="ctr" rtl="1" fontAlgn="base">
              <a:spcBef>
                <a:spcPct val="0"/>
              </a:spcBef>
              <a:spcAft>
                <a:spcPct val="0"/>
              </a:spcAft>
              <a:defRPr/>
            </a:pPr>
            <a:r>
              <a:rPr lang="ar-DZ" sz="4000" b="1" kern="0" dirty="0" smtClean="0">
                <a:solidFill>
                  <a:srgbClr val="002060"/>
                </a:solidFill>
                <a:latin typeface="Simplified Arabic" pitchFamily="18" charset="-78"/>
                <a:ea typeface="Calibri" pitchFamily="34" charset="0"/>
                <a:cs typeface="Simplified Arabic" pitchFamily="18" charset="-78"/>
              </a:rPr>
              <a:t>الاختبارات المستخدمة </a:t>
            </a:r>
            <a:endParaRPr lang="fr-FR" sz="1200" kern="0" dirty="0">
              <a:solidFill>
                <a:srgbClr val="002060"/>
              </a:solidFill>
              <a:latin typeface="Arial" pitchFamily="34" charset="0"/>
              <a:cs typeface="Arial" pitchFamily="34" charset="0"/>
            </a:endParaRPr>
          </a:p>
        </p:txBody>
      </p:sp>
      <p:sp>
        <p:nvSpPr>
          <p:cNvPr id="22" name="Ellipse 21"/>
          <p:cNvSpPr/>
          <p:nvPr/>
        </p:nvSpPr>
        <p:spPr>
          <a:xfrm>
            <a:off x="5754340" y="2120000"/>
            <a:ext cx="3193526" cy="851411"/>
          </a:xfrm>
          <a:prstGeom prst="ellipse">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r>
              <a:rPr lang="ar-DZ" sz="2400" b="1" dirty="0">
                <a:ea typeface="Calibri"/>
                <a:cs typeface="Sakkal Majalla"/>
              </a:rPr>
              <a:t>اختبار </a:t>
            </a:r>
            <a:r>
              <a:rPr lang="ar-DZ" sz="2400" b="1" dirty="0" smtClean="0">
                <a:ea typeface="Calibri"/>
                <a:cs typeface="Sakkal Majalla"/>
              </a:rPr>
              <a:t>التصويب من الارتقاء</a:t>
            </a:r>
            <a:endParaRPr kumimoji="0" lang="fr-FR" sz="2400" b="1" i="0" u="none" strike="noStrike" kern="0" cap="none" spc="0" normalizeH="0" baseline="0" noProof="0" dirty="0">
              <a:ln>
                <a:noFill/>
              </a:ln>
              <a:solidFill>
                <a:srgbClr val="C00000"/>
              </a:solidFill>
              <a:effectLst/>
              <a:uLnTx/>
              <a:uFillTx/>
              <a:latin typeface="Calibri"/>
            </a:endParaRPr>
          </a:p>
        </p:txBody>
      </p:sp>
      <p:sp>
        <p:nvSpPr>
          <p:cNvPr id="23" name="Ellipse 22"/>
          <p:cNvSpPr/>
          <p:nvPr/>
        </p:nvSpPr>
        <p:spPr>
          <a:xfrm>
            <a:off x="88474" y="2099520"/>
            <a:ext cx="2930940" cy="871891"/>
          </a:xfrm>
          <a:prstGeom prst="ellipse">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path path="circle">
              <a:fillToRect l="50000" t="50000" r="50000" b="50000"/>
            </a:path>
            <a:tileRect/>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r>
              <a:rPr lang="ar-DZ" sz="2400" b="1" dirty="0">
                <a:latin typeface="Sakkal Majalla" pitchFamily="2" charset="-78"/>
                <a:ea typeface="Calibri"/>
                <a:cs typeface="Sakkal Majalla" pitchFamily="2" charset="-78"/>
              </a:rPr>
              <a:t>اختبار التصويب </a:t>
            </a:r>
            <a:r>
              <a:rPr lang="ar-DZ" sz="2000" b="1" dirty="0">
                <a:latin typeface="Sakkal Majalla" pitchFamily="2" charset="-78"/>
                <a:ea typeface="Calibri"/>
                <a:cs typeface="Sakkal Majalla" pitchFamily="2" charset="-78"/>
              </a:rPr>
              <a:t>من </a:t>
            </a:r>
            <a:r>
              <a:rPr lang="ar-DZ" sz="2400" b="1" dirty="0">
                <a:latin typeface="Sakkal Majalla" pitchFamily="2" charset="-78"/>
                <a:ea typeface="Calibri"/>
                <a:cs typeface="Sakkal Majalla" pitchFamily="2" charset="-78"/>
              </a:rPr>
              <a:t>الثبات</a:t>
            </a:r>
            <a:endParaRPr kumimoji="0" lang="fr-FR" sz="2400" b="1" i="0" u="none" strike="noStrike" kern="0" cap="none" spc="0" normalizeH="0" baseline="0" noProof="0" dirty="0">
              <a:ln>
                <a:noFill/>
              </a:ln>
              <a:solidFill>
                <a:srgbClr val="C00000"/>
              </a:solidFill>
              <a:effectLst/>
              <a:uLnTx/>
              <a:uFillTx/>
              <a:latin typeface="Sakkal Majalla" pitchFamily="2" charset="-78"/>
              <a:cs typeface="Sakkal Majalla" pitchFamily="2" charset="-78"/>
            </a:endParaRPr>
          </a:p>
        </p:txBody>
      </p:sp>
      <p:pic>
        <p:nvPicPr>
          <p:cNvPr id="2" name="Image 1"/>
          <p:cNvPicPr>
            <a:picLocks noChangeAspect="1"/>
          </p:cNvPicPr>
          <p:nvPr/>
        </p:nvPicPr>
        <p:blipFill>
          <a:blip r:embed="rId2"/>
          <a:stretch>
            <a:fillRect/>
          </a:stretch>
        </p:blipFill>
        <p:spPr>
          <a:xfrm>
            <a:off x="179513" y="3194744"/>
            <a:ext cx="3638442" cy="2541134"/>
          </a:xfrm>
          <a:prstGeom prst="rect">
            <a:avLst/>
          </a:prstGeom>
        </p:spPr>
      </p:pic>
      <p:pic>
        <p:nvPicPr>
          <p:cNvPr id="3" name="Image 2"/>
          <p:cNvPicPr>
            <a:picLocks noChangeAspect="1"/>
          </p:cNvPicPr>
          <p:nvPr/>
        </p:nvPicPr>
        <p:blipFill>
          <a:blip r:embed="rId3"/>
          <a:stretch>
            <a:fillRect/>
          </a:stretch>
        </p:blipFill>
        <p:spPr>
          <a:xfrm>
            <a:off x="5671693" y="3068959"/>
            <a:ext cx="2838088" cy="2885823"/>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1000"/>
                                        <p:tgtEl>
                                          <p:spTgt spid="23"/>
                                        </p:tgtEl>
                                      </p:cBhvr>
                                    </p:animEffec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à coins arrondis 11"/>
          <p:cNvSpPr/>
          <p:nvPr/>
        </p:nvSpPr>
        <p:spPr>
          <a:xfrm>
            <a:off x="1547664" y="115683"/>
            <a:ext cx="5857916" cy="768718"/>
          </a:xfrm>
          <a:prstGeom prst="roundRect">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3600" b="1" i="0" u="none" strike="noStrike" kern="0" cap="none" spc="0" normalizeH="0" baseline="0" noProof="0" dirty="0" smtClean="0">
                <a:ln>
                  <a:noFill/>
                </a:ln>
                <a:solidFill>
                  <a:srgbClr val="C00000"/>
                </a:solidFill>
                <a:effectLst/>
                <a:uLnTx/>
                <a:uFillTx/>
                <a:latin typeface="Calibri"/>
                <a:ea typeface="+mn-ea"/>
                <a:cs typeface="Arial"/>
              </a:rPr>
              <a:t>الدراسة الإحصائية</a:t>
            </a:r>
            <a:endParaRPr kumimoji="0" lang="fr-FR" sz="2400" b="1" i="0" u="none" strike="noStrike" kern="0" cap="none" spc="0" normalizeH="0" baseline="0" noProof="0" dirty="0">
              <a:ln>
                <a:noFill/>
              </a:ln>
              <a:solidFill>
                <a:srgbClr val="C00000"/>
              </a:solidFill>
              <a:effectLst/>
              <a:uLnTx/>
              <a:uFillTx/>
              <a:latin typeface="Calibri"/>
              <a:ea typeface="+mn-ea"/>
            </a:endParaRPr>
          </a:p>
        </p:txBody>
      </p:sp>
      <p:sp>
        <p:nvSpPr>
          <p:cNvPr id="13" name="Rectangle à coins arrondis 12"/>
          <p:cNvSpPr/>
          <p:nvPr/>
        </p:nvSpPr>
        <p:spPr>
          <a:xfrm>
            <a:off x="251520" y="2427728"/>
            <a:ext cx="3536149" cy="1714512"/>
          </a:xfrm>
          <a:prstGeom prst="roundRect">
            <a:avLst/>
          </a:prstGeom>
          <a:gradFill flip="none" rotWithShape="1">
            <a:gsLst>
              <a:gs pos="0">
                <a:srgbClr val="66FF33">
                  <a:tint val="66000"/>
                  <a:satMod val="160000"/>
                </a:srgbClr>
              </a:gs>
              <a:gs pos="50000">
                <a:srgbClr val="66FF33">
                  <a:tint val="44500"/>
                  <a:satMod val="160000"/>
                </a:srgbClr>
              </a:gs>
              <a:gs pos="100000">
                <a:srgbClr val="66FF33">
                  <a:tint val="23500"/>
                  <a:satMod val="160000"/>
                </a:srgbClr>
              </a:gs>
            </a:gsLst>
            <a:path path="circle">
              <a:fillToRect l="50000" t="50000" r="50000" b="50000"/>
            </a:path>
            <a:tileRect/>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2800" b="1" i="0" u="none" strike="noStrike" kern="0" cap="none" spc="0" normalizeH="0" baseline="0" noProof="0" dirty="0" smtClean="0">
                <a:ln>
                  <a:noFill/>
                </a:ln>
                <a:solidFill>
                  <a:srgbClr val="002060"/>
                </a:solidFill>
                <a:effectLst/>
                <a:uLnTx/>
                <a:uFillTx/>
                <a:latin typeface="Calibri"/>
                <a:ea typeface="+mn-ea"/>
                <a:cs typeface="Arial"/>
              </a:rPr>
              <a:t>معامل الارتباط بيرسون</a:t>
            </a:r>
            <a:endParaRPr kumimoji="0" lang="fr-FR" sz="2800" b="1" i="0" u="none" strike="noStrike" kern="0" cap="none" spc="0" normalizeH="0" baseline="0" noProof="0" dirty="0">
              <a:ln>
                <a:noFill/>
              </a:ln>
              <a:solidFill>
                <a:srgbClr val="002060"/>
              </a:solidFill>
              <a:effectLst/>
              <a:uLnTx/>
              <a:uFillTx/>
              <a:latin typeface="Calibri"/>
              <a:ea typeface="+mn-ea"/>
            </a:endParaRPr>
          </a:p>
        </p:txBody>
      </p:sp>
      <p:sp>
        <p:nvSpPr>
          <p:cNvPr id="14" name="Rectangle à coins arrondis 13"/>
          <p:cNvSpPr/>
          <p:nvPr/>
        </p:nvSpPr>
        <p:spPr>
          <a:xfrm>
            <a:off x="467544" y="4434780"/>
            <a:ext cx="3320125" cy="1714512"/>
          </a:xfrm>
          <a:prstGeom prst="roundRect">
            <a:avLst/>
          </a:prstGeom>
          <a:gradFill flip="none" rotWithShape="1">
            <a:gsLst>
              <a:gs pos="0">
                <a:srgbClr val="66FF33">
                  <a:tint val="66000"/>
                  <a:satMod val="160000"/>
                </a:srgbClr>
              </a:gs>
              <a:gs pos="50000">
                <a:srgbClr val="66FF33">
                  <a:tint val="44500"/>
                  <a:satMod val="160000"/>
                </a:srgbClr>
              </a:gs>
              <a:gs pos="100000">
                <a:srgbClr val="66FF33">
                  <a:tint val="23500"/>
                  <a:satMod val="160000"/>
                </a:srgbClr>
              </a:gs>
            </a:gsLst>
            <a:path path="circle">
              <a:fillToRect l="50000" t="50000" r="50000" b="50000"/>
            </a:path>
            <a:tileRect/>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2800" b="1" i="0" u="none" strike="noStrike" kern="0" cap="none" spc="0" normalizeH="0" baseline="0" noProof="0" dirty="0" smtClean="0">
                <a:ln>
                  <a:noFill/>
                </a:ln>
                <a:solidFill>
                  <a:srgbClr val="002060"/>
                </a:solidFill>
                <a:effectLst/>
                <a:uLnTx/>
                <a:uFillTx/>
                <a:latin typeface="Calibri"/>
                <a:ea typeface="+mn-ea"/>
                <a:cs typeface="Arial"/>
              </a:rPr>
              <a:t>حساب درجة الحرية </a:t>
            </a:r>
            <a:endParaRPr kumimoji="0" lang="fr-FR" sz="2800" b="1" i="0" u="none" strike="noStrike" kern="0" cap="none" spc="0" normalizeH="0" baseline="0" noProof="0" dirty="0">
              <a:ln>
                <a:noFill/>
              </a:ln>
              <a:solidFill>
                <a:srgbClr val="002060"/>
              </a:solidFill>
              <a:effectLst/>
              <a:uLnTx/>
              <a:uFillTx/>
              <a:latin typeface="Calibri"/>
              <a:ea typeface="+mn-ea"/>
            </a:endParaRPr>
          </a:p>
        </p:txBody>
      </p:sp>
      <p:sp>
        <p:nvSpPr>
          <p:cNvPr id="15" name="Rectangle à coins arrondis 14"/>
          <p:cNvSpPr/>
          <p:nvPr/>
        </p:nvSpPr>
        <p:spPr>
          <a:xfrm>
            <a:off x="5220072" y="2450720"/>
            <a:ext cx="3357586" cy="1714512"/>
          </a:xfrm>
          <a:prstGeom prst="roundRect">
            <a:avLst/>
          </a:prstGeom>
          <a:gradFill flip="none" rotWithShape="1">
            <a:gsLst>
              <a:gs pos="0">
                <a:srgbClr val="66FF33">
                  <a:tint val="66000"/>
                  <a:satMod val="160000"/>
                </a:srgbClr>
              </a:gs>
              <a:gs pos="50000">
                <a:srgbClr val="66FF33">
                  <a:tint val="44500"/>
                  <a:satMod val="160000"/>
                </a:srgbClr>
              </a:gs>
              <a:gs pos="100000">
                <a:srgbClr val="66FF33">
                  <a:tint val="23500"/>
                  <a:satMod val="160000"/>
                </a:srgbClr>
              </a:gs>
            </a:gsLst>
            <a:path path="circle">
              <a:fillToRect l="50000" t="50000" r="50000" b="50000"/>
            </a:path>
            <a:tileRect/>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2400" b="1" i="0" u="none" strike="noStrike" kern="0" cap="none" spc="0" normalizeH="0" baseline="0" noProof="0" dirty="0" smtClean="0">
                <a:ln>
                  <a:noFill/>
                </a:ln>
                <a:solidFill>
                  <a:sysClr val="windowText" lastClr="000000"/>
                </a:solidFill>
                <a:effectLst/>
                <a:uLnTx/>
                <a:uFillTx/>
                <a:latin typeface="Calibri"/>
                <a:ea typeface="+mn-ea"/>
                <a:cs typeface="Arial"/>
              </a:rPr>
              <a:t> </a:t>
            </a:r>
            <a:r>
              <a:rPr kumimoji="0" lang="ar-DZ" sz="2800" b="1" i="0" u="none" strike="noStrike" kern="0" cap="none" spc="0" normalizeH="0" baseline="0" noProof="0" dirty="0" smtClean="0">
                <a:ln>
                  <a:noFill/>
                </a:ln>
                <a:solidFill>
                  <a:srgbClr val="002060"/>
                </a:solidFill>
                <a:effectLst/>
                <a:uLnTx/>
                <a:uFillTx/>
                <a:latin typeface="Calibri"/>
                <a:ea typeface="+mn-ea"/>
                <a:cs typeface="Arial"/>
              </a:rPr>
              <a:t>المتوسط الحسابي  والانحراف المعياري</a:t>
            </a:r>
            <a:endParaRPr kumimoji="0" lang="fr-FR" sz="2400" b="1" i="0" u="none" strike="noStrike" kern="0" cap="none" spc="0" normalizeH="0" baseline="0" noProof="0" dirty="0">
              <a:ln>
                <a:noFill/>
              </a:ln>
              <a:solidFill>
                <a:srgbClr val="002060"/>
              </a:solidFill>
              <a:effectLst/>
              <a:uLnTx/>
              <a:uFillTx/>
              <a:latin typeface="Calibri"/>
              <a:ea typeface="+mn-ea"/>
            </a:endParaRPr>
          </a:p>
        </p:txBody>
      </p:sp>
      <p:sp>
        <p:nvSpPr>
          <p:cNvPr id="16" name="Rectangle à coins arrondis 15"/>
          <p:cNvSpPr/>
          <p:nvPr/>
        </p:nvSpPr>
        <p:spPr>
          <a:xfrm>
            <a:off x="5220072" y="4407051"/>
            <a:ext cx="3429024" cy="1714512"/>
          </a:xfrm>
          <a:prstGeom prst="roundRect">
            <a:avLst/>
          </a:prstGeom>
          <a:gradFill flip="none" rotWithShape="1">
            <a:gsLst>
              <a:gs pos="0">
                <a:srgbClr val="66FF33">
                  <a:tint val="66000"/>
                  <a:satMod val="160000"/>
                </a:srgbClr>
              </a:gs>
              <a:gs pos="50000">
                <a:srgbClr val="66FF33">
                  <a:tint val="44500"/>
                  <a:satMod val="160000"/>
                </a:srgbClr>
              </a:gs>
              <a:gs pos="100000">
                <a:srgbClr val="66FF33">
                  <a:tint val="23500"/>
                  <a:satMod val="160000"/>
                </a:srgbClr>
              </a:gs>
            </a:gsLst>
            <a:path path="circle">
              <a:fillToRect l="50000" t="50000" r="50000" b="50000"/>
            </a:path>
            <a:tileRect/>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2800" b="1" i="0" u="none" strike="noStrike" kern="0" cap="none" spc="0" normalizeH="0" baseline="0" noProof="0" dirty="0" smtClean="0">
                <a:ln>
                  <a:noFill/>
                </a:ln>
                <a:solidFill>
                  <a:srgbClr val="002060"/>
                </a:solidFill>
                <a:effectLst/>
                <a:uLnTx/>
                <a:uFillTx/>
                <a:latin typeface="Calibri"/>
                <a:ea typeface="+mn-ea"/>
                <a:cs typeface="Arial"/>
              </a:rPr>
              <a:t>اختبار </a:t>
            </a:r>
            <a:r>
              <a:rPr kumimoji="0" lang="fr-FR" sz="2800" b="1" i="0" u="none" strike="noStrike" kern="0" cap="none" spc="0" normalizeH="0" baseline="0" noProof="0" dirty="0" smtClean="0">
                <a:ln>
                  <a:noFill/>
                </a:ln>
                <a:solidFill>
                  <a:srgbClr val="002060"/>
                </a:solidFill>
                <a:effectLst/>
                <a:uLnTx/>
                <a:uFillTx/>
                <a:latin typeface="Calibri"/>
                <a:ea typeface="+mn-ea"/>
                <a:cs typeface="+mn-cs"/>
              </a:rPr>
              <a:t>T </a:t>
            </a:r>
            <a:r>
              <a:rPr kumimoji="0" lang="ar-DZ" sz="2800" b="1" i="0" u="none" strike="noStrike" kern="0" cap="none" spc="0" normalizeH="0" baseline="0" noProof="0" dirty="0" smtClean="0">
                <a:ln>
                  <a:noFill/>
                </a:ln>
                <a:solidFill>
                  <a:srgbClr val="002060"/>
                </a:solidFill>
                <a:effectLst/>
                <a:uLnTx/>
                <a:uFillTx/>
                <a:latin typeface="Calibri"/>
                <a:ea typeface="+mn-ea"/>
                <a:cs typeface="Arial"/>
              </a:rPr>
              <a:t>  </a:t>
            </a:r>
            <a:r>
              <a:rPr kumimoji="0" lang="ar-DZ" sz="2800" b="1" i="0" u="none" strike="noStrike" kern="0" cap="none" spc="0" normalizeH="0" baseline="0" noProof="0" dirty="0" err="1" smtClean="0">
                <a:ln>
                  <a:noFill/>
                </a:ln>
                <a:solidFill>
                  <a:srgbClr val="002060"/>
                </a:solidFill>
                <a:effectLst/>
                <a:uLnTx/>
                <a:uFillTx/>
                <a:latin typeface="Calibri"/>
                <a:ea typeface="+mn-ea"/>
                <a:cs typeface="Arial"/>
              </a:rPr>
              <a:t>ستيودنت</a:t>
            </a:r>
            <a:endParaRPr kumimoji="0" lang="fr-FR" sz="2800" b="1" i="0" u="none" strike="noStrike" kern="0" cap="none" spc="0" normalizeH="0" baseline="0" noProof="0" dirty="0">
              <a:ln>
                <a:noFill/>
              </a:ln>
              <a:solidFill>
                <a:srgbClr val="002060"/>
              </a:solidFill>
              <a:effectLst/>
              <a:uLnTx/>
              <a:uFillTx/>
              <a:latin typeface="Calibri"/>
              <a:ea typeface="+mn-ea"/>
            </a:endParaRPr>
          </a:p>
        </p:txBody>
      </p:sp>
      <p:sp>
        <p:nvSpPr>
          <p:cNvPr id="17" name="Rectangle à coins arrondis 16"/>
          <p:cNvSpPr/>
          <p:nvPr/>
        </p:nvSpPr>
        <p:spPr>
          <a:xfrm>
            <a:off x="2771800" y="884401"/>
            <a:ext cx="3528392" cy="648072"/>
          </a:xfrm>
          <a:prstGeom prst="round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1800" b="1" i="0" u="none" strike="noStrike" kern="0" cap="none" spc="0" normalizeH="0" baseline="0" noProof="0" dirty="0">
                <a:ln>
                  <a:noFill/>
                </a:ln>
                <a:solidFill>
                  <a:srgbClr val="002060"/>
                </a:solidFill>
                <a:effectLst/>
                <a:uLnTx/>
                <a:uFillTx/>
                <a:latin typeface="Calibri"/>
                <a:ea typeface="+mn-ea"/>
                <a:cs typeface="Arial"/>
              </a:rPr>
              <a:t>وقد </a:t>
            </a:r>
            <a:r>
              <a:rPr kumimoji="0" lang="ar-DZ" sz="1800" b="1" i="0" u="none" strike="noStrike" kern="0" cap="none" spc="0" normalizeH="0" baseline="0" noProof="0" dirty="0" err="1" smtClean="0">
                <a:ln>
                  <a:noFill/>
                </a:ln>
                <a:solidFill>
                  <a:srgbClr val="002060"/>
                </a:solidFill>
                <a:effectLst/>
                <a:uLnTx/>
                <a:uFillTx/>
                <a:latin typeface="Calibri"/>
                <a:ea typeface="+mn-ea"/>
                <a:cs typeface="Arial"/>
              </a:rPr>
              <a:t>إستعملنا</a:t>
            </a:r>
            <a:r>
              <a:rPr kumimoji="0" lang="ar-DZ" sz="1800" b="1" i="0" u="none" strike="noStrike" kern="0" cap="none" spc="0" normalizeH="0" baseline="0" noProof="0" dirty="0" smtClean="0">
                <a:ln>
                  <a:noFill/>
                </a:ln>
                <a:solidFill>
                  <a:srgbClr val="002060"/>
                </a:solidFill>
                <a:effectLst/>
                <a:uLnTx/>
                <a:uFillTx/>
                <a:latin typeface="Calibri"/>
                <a:ea typeface="+mn-ea"/>
                <a:cs typeface="Arial"/>
              </a:rPr>
              <a:t> </a:t>
            </a:r>
            <a:r>
              <a:rPr kumimoji="0" lang="ar-DZ" sz="1800" b="1" i="0" u="none" strike="noStrike" kern="0" cap="none" spc="0" normalizeH="0" baseline="0" noProof="0" dirty="0">
                <a:ln>
                  <a:noFill/>
                </a:ln>
                <a:solidFill>
                  <a:srgbClr val="002060"/>
                </a:solidFill>
                <a:effectLst/>
                <a:uLnTx/>
                <a:uFillTx/>
                <a:latin typeface="Calibri"/>
                <a:ea typeface="+mn-ea"/>
                <a:cs typeface="Arial"/>
              </a:rPr>
              <a:t>القوانين الإحصائية التالية</a:t>
            </a:r>
            <a:endParaRPr kumimoji="0" lang="fr-FR" sz="1800" b="1" i="0" u="none" strike="noStrike" kern="0" cap="none" spc="0" normalizeH="0" baseline="0" noProof="0" dirty="0">
              <a:ln>
                <a:noFill/>
              </a:ln>
              <a:solidFill>
                <a:srgbClr val="002060"/>
              </a:solidFill>
              <a:effectLst/>
              <a:uLnTx/>
              <a:uFillTx/>
              <a:latin typeface="Calibri"/>
              <a:ea typeface="+mn-ea"/>
            </a:endParaRPr>
          </a:p>
        </p:txBody>
      </p:sp>
      <p:sp>
        <p:nvSpPr>
          <p:cNvPr id="18" name="Rectangle horizontal à deux flèches 17"/>
          <p:cNvSpPr/>
          <p:nvPr/>
        </p:nvSpPr>
        <p:spPr>
          <a:xfrm>
            <a:off x="3819794" y="1570618"/>
            <a:ext cx="1368151" cy="3428732"/>
          </a:xfrm>
          <a:prstGeom prst="leftRightArrowCallou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9" name="Double flèche horizontale 18"/>
          <p:cNvSpPr/>
          <p:nvPr/>
        </p:nvSpPr>
        <p:spPr>
          <a:xfrm>
            <a:off x="3787669" y="4859988"/>
            <a:ext cx="1432403" cy="729252"/>
          </a:xfrm>
          <a:prstGeom prst="leftRightArrow">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Text" lastClr="000000"/>
              </a:solidFill>
              <a:effectLst/>
              <a:uLnTx/>
              <a:uFillTx/>
              <a:latin typeface="Calibri"/>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714480" y="214290"/>
            <a:ext cx="6143668" cy="646331"/>
          </a:xfrm>
          <a:prstGeom prst="rect">
            <a:avLst/>
          </a:prstGeom>
          <a:noFill/>
        </p:spPr>
        <p:txBody>
          <a:bodyPr wrap="square" rtlCol="0">
            <a:spAutoFit/>
          </a:bodyPr>
          <a:lstStyle/>
          <a:p>
            <a:pPr algn="r" rtl="1"/>
            <a:r>
              <a:rPr lang="ar-DZ" sz="3600" b="1" dirty="0" smtClean="0"/>
              <a:t> </a:t>
            </a:r>
            <a:endParaRPr lang="fr-FR" sz="3600" b="1" dirty="0"/>
          </a:p>
        </p:txBody>
      </p:sp>
      <p:sp>
        <p:nvSpPr>
          <p:cNvPr id="24" name="Rectangle avec flèche vers le bas 23"/>
          <p:cNvSpPr/>
          <p:nvPr/>
        </p:nvSpPr>
        <p:spPr>
          <a:xfrm>
            <a:off x="827584" y="214290"/>
            <a:ext cx="8064896" cy="2062582"/>
          </a:xfrm>
          <a:prstGeom prst="downArrowCallout">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3600" b="1" i="0" u="none" strike="noStrike" kern="0" cap="none" spc="0" normalizeH="0" baseline="0" noProof="0" dirty="0">
                <a:ln>
                  <a:noFill/>
                </a:ln>
                <a:solidFill>
                  <a:srgbClr val="C00000"/>
                </a:solidFill>
                <a:effectLst/>
                <a:uLnTx/>
                <a:uFillTx/>
                <a:latin typeface="Sakkal Majalla" pitchFamily="2" charset="-78"/>
                <a:cs typeface="Sakkal Majalla" pitchFamily="2" charset="-78"/>
              </a:rPr>
              <a:t>الفصل </a:t>
            </a:r>
            <a:r>
              <a:rPr kumimoji="0" lang="ar-DZ" sz="3600" b="1" i="0" u="none" strike="noStrike" kern="0" cap="none" spc="0" normalizeH="0" baseline="0" noProof="0" dirty="0" smtClean="0">
                <a:ln>
                  <a:noFill/>
                </a:ln>
                <a:solidFill>
                  <a:srgbClr val="C00000"/>
                </a:solidFill>
                <a:effectLst/>
                <a:uLnTx/>
                <a:uFillTx/>
                <a:latin typeface="Sakkal Majalla" pitchFamily="2" charset="-78"/>
                <a:cs typeface="Sakkal Majalla" pitchFamily="2" charset="-78"/>
              </a:rPr>
              <a:t>الخامس:</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3600" b="1" i="0" u="none" strike="noStrike" kern="0" cap="none" spc="0" normalizeH="0" baseline="0" noProof="0" dirty="0" smtClean="0">
                <a:ln>
                  <a:noFill/>
                </a:ln>
                <a:solidFill>
                  <a:sysClr val="windowText" lastClr="000000"/>
                </a:solidFill>
                <a:effectLst/>
                <a:uLnTx/>
                <a:uFillTx/>
                <a:latin typeface="Sakkal Majalla" pitchFamily="2" charset="-78"/>
                <a:cs typeface="Sakkal Majalla" pitchFamily="2" charset="-78"/>
              </a:rPr>
              <a:t>عرض النتائج وتحليلها</a:t>
            </a:r>
            <a:r>
              <a:rPr kumimoji="0" lang="ar-DZ" sz="3600" b="1" i="0" u="none" strike="noStrike" kern="0" cap="none" spc="0" normalizeH="0" noProof="0" dirty="0" smtClean="0">
                <a:ln>
                  <a:noFill/>
                </a:ln>
                <a:solidFill>
                  <a:sysClr val="windowText" lastClr="000000"/>
                </a:solidFill>
                <a:effectLst/>
                <a:uLnTx/>
                <a:uFillTx/>
                <a:latin typeface="Sakkal Majalla" pitchFamily="2" charset="-78"/>
                <a:cs typeface="Sakkal Majalla" pitchFamily="2" charset="-78"/>
              </a:rPr>
              <a:t> ومناقشتها</a:t>
            </a:r>
            <a:endParaRPr kumimoji="0" lang="fr-FR" sz="3600" b="1" i="0" u="none" strike="noStrike" kern="0" cap="none" spc="0" normalizeH="0" baseline="0" noProof="0" dirty="0">
              <a:ln>
                <a:noFill/>
              </a:ln>
              <a:solidFill>
                <a:sysClr val="windowText" lastClr="000000"/>
              </a:solidFill>
              <a:effectLst/>
              <a:uLnTx/>
              <a:uFillTx/>
              <a:latin typeface="Sakkal Majalla" pitchFamily="2" charset="-78"/>
              <a:cs typeface="Sakkal Majalla" pitchFamily="2" charset="-78"/>
            </a:endParaRPr>
          </a:p>
        </p:txBody>
      </p:sp>
      <p:sp>
        <p:nvSpPr>
          <p:cNvPr id="8" name="Rectangle à coins arrondis 7"/>
          <p:cNvSpPr/>
          <p:nvPr/>
        </p:nvSpPr>
        <p:spPr bwMode="auto">
          <a:xfrm>
            <a:off x="2645929" y="2211450"/>
            <a:ext cx="4280770" cy="919401"/>
          </a:xfrm>
          <a:prstGeom prst="roundRect">
            <a:avLst/>
          </a:prstGeom>
          <a:gradFill flip="none" rotWithShape="1">
            <a:gsLst>
              <a:gs pos="0">
                <a:srgbClr val="FF3300">
                  <a:tint val="66000"/>
                  <a:satMod val="160000"/>
                </a:srgbClr>
              </a:gs>
              <a:gs pos="50000">
                <a:srgbClr val="FF3300">
                  <a:tint val="44500"/>
                  <a:satMod val="160000"/>
                </a:srgbClr>
              </a:gs>
              <a:gs pos="100000">
                <a:srgbClr val="FF3300">
                  <a:tint val="23500"/>
                  <a:satMod val="160000"/>
                </a:srgbClr>
              </a:gs>
            </a:gsLst>
            <a:path path="circle">
              <a:fillToRect l="50000" t="50000" r="50000" b="50000"/>
            </a:path>
            <a:tileRect/>
          </a:gradFill>
          <a:ln w="9525" algn="ctr">
            <a:noFill/>
            <a:miter lim="800000"/>
            <a:headEnd/>
            <a:tailEnd/>
          </a:ln>
        </p:spPr>
        <p:txBody>
          <a:bodyPr wrap="square" rtlCol="0" anchor="ctr">
            <a:spAutoFit/>
          </a:bodyPr>
          <a:lstStyle/>
          <a:p>
            <a:pPr algn="r" rtl="1"/>
            <a:r>
              <a:rPr lang="ar-SA" sz="2400" b="1" dirty="0">
                <a:solidFill>
                  <a:srgbClr val="0070C0"/>
                </a:solidFill>
              </a:rPr>
              <a:t>عرض وتحليل نتائج </a:t>
            </a:r>
            <a:r>
              <a:rPr lang="ar-DZ" sz="2400" b="1" dirty="0" smtClean="0">
                <a:solidFill>
                  <a:srgbClr val="0070C0"/>
                </a:solidFill>
              </a:rPr>
              <a:t>الفرضية الأولى: الثقة بالنفس – التصويب من الثبات </a:t>
            </a:r>
            <a:endParaRPr lang="fr-FR" sz="2400" dirty="0" smtClean="0">
              <a:solidFill>
                <a:srgbClr val="0070C0"/>
              </a:solidFill>
            </a:endParaRPr>
          </a:p>
        </p:txBody>
      </p:sp>
      <p:sp>
        <p:nvSpPr>
          <p:cNvPr id="27" name="Organigramme : Connecteur 26"/>
          <p:cNvSpPr/>
          <p:nvPr/>
        </p:nvSpPr>
        <p:spPr>
          <a:xfrm>
            <a:off x="6960598" y="2385398"/>
            <a:ext cx="714348" cy="571504"/>
          </a:xfrm>
          <a:prstGeom prst="flowChartConnector">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path path="circle">
              <a:fillToRect l="50000" t="50000" r="50000" b="50000"/>
            </a:path>
            <a:tileRect/>
          </a:grad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ysClr val="window" lastClr="FFFFFF"/>
                </a:solidFill>
                <a:effectLst/>
                <a:uLnTx/>
                <a:uFillTx/>
                <a:latin typeface="Calibri"/>
                <a:ea typeface="+mn-ea"/>
                <a:cs typeface="+mn-cs"/>
              </a:rPr>
              <a:t>1</a:t>
            </a:r>
            <a:endParaRPr kumimoji="0" lang="fr-FR" sz="1800" b="0" i="0" u="none" strike="noStrike" kern="0" cap="none" spc="0" normalizeH="0" baseline="0" noProof="0" dirty="0">
              <a:ln>
                <a:noFill/>
              </a:ln>
              <a:solidFill>
                <a:sysClr val="window" lastClr="FFFFFF"/>
              </a:solidFill>
              <a:effectLst/>
              <a:uLnTx/>
              <a:uFillTx/>
              <a:latin typeface="Calibri"/>
              <a:ea typeface="+mn-ea"/>
              <a:cs typeface="+mn-cs"/>
            </a:endParaRPr>
          </a:p>
        </p:txBody>
      </p:sp>
      <p:graphicFrame>
        <p:nvGraphicFramePr>
          <p:cNvPr id="4" name="Tableau 3"/>
          <p:cNvGraphicFramePr>
            <a:graphicFrameLocks noGrp="1"/>
          </p:cNvGraphicFramePr>
          <p:nvPr>
            <p:extLst>
              <p:ext uri="{D42A27DB-BD31-4B8C-83A1-F6EECF244321}">
                <p14:modId xmlns:p14="http://schemas.microsoft.com/office/powerpoint/2010/main" val="696153523"/>
              </p:ext>
            </p:extLst>
          </p:nvPr>
        </p:nvGraphicFramePr>
        <p:xfrm>
          <a:off x="1544245" y="3203721"/>
          <a:ext cx="6313903" cy="2555918"/>
        </p:xfrm>
        <a:graphic>
          <a:graphicData uri="http://schemas.openxmlformats.org/drawingml/2006/table">
            <a:tbl>
              <a:tblPr rtl="1"/>
              <a:tblGrid>
                <a:gridCol w="833767"/>
                <a:gridCol w="788454"/>
                <a:gridCol w="813550"/>
                <a:gridCol w="822613"/>
                <a:gridCol w="651816"/>
                <a:gridCol w="808670"/>
                <a:gridCol w="709678"/>
                <a:gridCol w="885355"/>
              </a:tblGrid>
              <a:tr h="1214194">
                <a:tc>
                  <a:txBody>
                    <a:bodyPr/>
                    <a:lstStyle/>
                    <a:p>
                      <a:pPr algn="just" rtl="1">
                        <a:lnSpc>
                          <a:spcPct val="115000"/>
                        </a:lnSpc>
                        <a:spcAft>
                          <a:spcPts val="800"/>
                        </a:spcAft>
                      </a:pPr>
                      <a:r>
                        <a:rPr lang="ar-DZ" sz="1600" b="1" dirty="0">
                          <a:effectLst/>
                          <a:latin typeface="Calibri" panose="020F0502020204030204" pitchFamily="34" charset="0"/>
                          <a:ea typeface="Calibri" panose="020F0502020204030204" pitchFamily="34" charset="0"/>
                          <a:cs typeface="Sakkal Majalla" panose="02000000000000000000" pitchFamily="2" charset="-78"/>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800"/>
                        </a:spcAft>
                      </a:pPr>
                      <a:r>
                        <a:rPr lang="ar-DZ" sz="1600" b="1" dirty="0">
                          <a:effectLst/>
                          <a:latin typeface="Calibri" panose="020F0502020204030204" pitchFamily="34" charset="0"/>
                          <a:ea typeface="Calibri" panose="020F0502020204030204" pitchFamily="34" charset="0"/>
                          <a:cs typeface="Sakkal Majalla" panose="02000000000000000000" pitchFamily="2" charset="-78"/>
                        </a:rPr>
                        <a:t>    الأبعاد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dirty="0">
                          <a:effectLst/>
                          <a:latin typeface="Calibri" panose="020F0502020204030204" pitchFamily="34" charset="0"/>
                          <a:ea typeface="Calibri" panose="020F0502020204030204" pitchFamily="34" charset="0"/>
                          <a:cs typeface="Sakkal Majalla" panose="02000000000000000000" pitchFamily="2" charset="-78"/>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المتوسط الحسابي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الانحراف المعياري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R</a:t>
                      </a:r>
                      <a:r>
                        <a:rPr lang="ar-DZ" sz="1600" b="1" dirty="0">
                          <a:effectLst/>
                          <a:latin typeface="Calibri" panose="020F0502020204030204" pitchFamily="34" charset="0"/>
                          <a:ea typeface="Calibri" panose="020F0502020204030204" pitchFamily="34" charset="0"/>
                          <a:cs typeface="Sakkal Majalla" panose="02000000000000000000" pitchFamily="2" charset="-78"/>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dirty="0">
                          <a:effectLst/>
                          <a:latin typeface="Calibri" panose="020F0502020204030204" pitchFamily="34" charset="0"/>
                          <a:ea typeface="Calibri" panose="020F0502020204030204" pitchFamily="34" charset="0"/>
                          <a:cs typeface="Sakkal Majalla" panose="02000000000000000000" pitchFamily="2" charset="-78"/>
                        </a:rPr>
                        <a:t>المحسوبة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درجة الحرية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R</a:t>
                      </a:r>
                      <a:r>
                        <a:rPr lang="ar-DZ" sz="1600" b="1">
                          <a:effectLst/>
                          <a:latin typeface="Calibri" panose="020F0502020204030204" pitchFamily="34" charset="0"/>
                          <a:ea typeface="Calibri" panose="020F0502020204030204" pitchFamily="34" charset="0"/>
                          <a:cs typeface="Sakkal Majalla" panose="02000000000000000000" pitchFamily="2" charset="-78"/>
                        </a:rPr>
                        <a:t>     الجدولية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مستوى الدلالة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الدلالة الإحصائية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4836">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الثقة بالنفس</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35.64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3.53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0.23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48</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0.304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0.05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غير دالة احصائيا</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79292">
                <a:tc>
                  <a:txBody>
                    <a:bodyPr/>
                    <a:lstStyle/>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التصويب من الثبات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23.48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3.43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r>
            </a:tbl>
          </a:graphicData>
        </a:graphic>
      </p:graphicFrame>
      <p:sp>
        <p:nvSpPr>
          <p:cNvPr id="5" name="Rectangle 4"/>
          <p:cNvSpPr/>
          <p:nvPr/>
        </p:nvSpPr>
        <p:spPr>
          <a:xfrm>
            <a:off x="2123728" y="5805264"/>
            <a:ext cx="5551218" cy="698376"/>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DZ" dirty="0" smtClean="0">
                <a:latin typeface="Calibri" panose="020F0502020204030204" pitchFamily="34" charset="0"/>
                <a:ea typeface="Calibri" panose="020F0502020204030204" pitchFamily="34" charset="0"/>
                <a:cs typeface="Sakkal Majalla" panose="02000000000000000000" pitchFamily="2" charset="-78"/>
              </a:rPr>
              <a:t>معامل </a:t>
            </a:r>
            <a:r>
              <a:rPr lang="ar-DZ" dirty="0">
                <a:latin typeface="Calibri" panose="020F0502020204030204" pitchFamily="34" charset="0"/>
                <a:ea typeface="Calibri" panose="020F0502020204030204" pitchFamily="34" charset="0"/>
                <a:cs typeface="Sakkal Majalla" panose="02000000000000000000" pitchFamily="2" charset="-78"/>
              </a:rPr>
              <a:t>ارتباط بيرسون بين الثقة بالنفس و التصويب من الثبات </a:t>
            </a:r>
            <a:endParaRPr lang="ar-DZ" dirty="0"/>
          </a:p>
        </p:txBody>
      </p:sp>
    </p:spTree>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bwMode="auto">
          <a:xfrm>
            <a:off x="2339752" y="56337"/>
            <a:ext cx="4280770" cy="919401"/>
          </a:xfrm>
          <a:prstGeom prst="roundRect">
            <a:avLst/>
          </a:prstGeom>
          <a:gradFill flip="none" rotWithShape="1">
            <a:gsLst>
              <a:gs pos="0">
                <a:srgbClr val="FF3300">
                  <a:tint val="66000"/>
                  <a:satMod val="160000"/>
                </a:srgbClr>
              </a:gs>
              <a:gs pos="50000">
                <a:srgbClr val="FF3300">
                  <a:tint val="44500"/>
                  <a:satMod val="160000"/>
                </a:srgbClr>
              </a:gs>
              <a:gs pos="100000">
                <a:srgbClr val="FF3300">
                  <a:tint val="23500"/>
                  <a:satMod val="160000"/>
                </a:srgbClr>
              </a:gs>
            </a:gsLst>
            <a:path path="circle">
              <a:fillToRect l="50000" t="50000" r="50000" b="50000"/>
            </a:path>
            <a:tileRect/>
          </a:gradFill>
          <a:ln w="9525" algn="ctr">
            <a:noFill/>
            <a:miter lim="800000"/>
            <a:headEnd/>
            <a:tailEnd/>
          </a:ln>
        </p:spPr>
        <p:txBody>
          <a:bodyPr wrap="square" rtlCol="0" anchor="ctr">
            <a:spAutoFit/>
          </a:bodyPr>
          <a:lstStyle/>
          <a:p>
            <a:pPr algn="r" rtl="1"/>
            <a:r>
              <a:rPr lang="ar-SA" sz="2400" b="1" dirty="0">
                <a:solidFill>
                  <a:srgbClr val="0070C0"/>
                </a:solidFill>
              </a:rPr>
              <a:t>عرض وتحليل نتائج </a:t>
            </a:r>
            <a:r>
              <a:rPr lang="ar-DZ" sz="2400" b="1" dirty="0" smtClean="0">
                <a:solidFill>
                  <a:srgbClr val="0070C0"/>
                </a:solidFill>
              </a:rPr>
              <a:t>الفرضية الأولى: الثقة بالنفس – التصويب من الارتقاء</a:t>
            </a:r>
            <a:endParaRPr lang="fr-FR" sz="2400" dirty="0" smtClean="0">
              <a:solidFill>
                <a:srgbClr val="0070C0"/>
              </a:solidFill>
            </a:endParaRPr>
          </a:p>
        </p:txBody>
      </p:sp>
      <p:graphicFrame>
        <p:nvGraphicFramePr>
          <p:cNvPr id="5" name="Tableau 4"/>
          <p:cNvGraphicFramePr>
            <a:graphicFrameLocks noGrp="1"/>
          </p:cNvGraphicFramePr>
          <p:nvPr>
            <p:extLst>
              <p:ext uri="{D42A27DB-BD31-4B8C-83A1-F6EECF244321}">
                <p14:modId xmlns:p14="http://schemas.microsoft.com/office/powerpoint/2010/main" val="1105675179"/>
              </p:ext>
            </p:extLst>
          </p:nvPr>
        </p:nvGraphicFramePr>
        <p:xfrm>
          <a:off x="1331640" y="1196752"/>
          <a:ext cx="6118225" cy="2796286"/>
        </p:xfrm>
        <a:graphic>
          <a:graphicData uri="http://schemas.openxmlformats.org/drawingml/2006/table">
            <a:tbl>
              <a:tblPr rtl="1"/>
              <a:tblGrid>
                <a:gridCol w="808355"/>
                <a:gridCol w="763905"/>
                <a:gridCol w="788035"/>
                <a:gridCol w="796925"/>
                <a:gridCol w="631825"/>
                <a:gridCol w="783590"/>
                <a:gridCol w="687705"/>
                <a:gridCol w="857885"/>
              </a:tblGrid>
              <a:tr h="797560">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الأبعاد</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المتوسط الحسابي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الانحراف المعياري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R</a:t>
                      </a: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المحسوبة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درجة الحرية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R</a:t>
                      </a:r>
                      <a:r>
                        <a:rPr lang="ar-DZ" sz="1600" b="1">
                          <a:effectLst/>
                          <a:latin typeface="Calibri" panose="020F0502020204030204" pitchFamily="34" charset="0"/>
                          <a:ea typeface="Calibri" panose="020F0502020204030204" pitchFamily="34" charset="0"/>
                          <a:cs typeface="Sakkal Majalla" panose="02000000000000000000" pitchFamily="2" charset="-78"/>
                        </a:rPr>
                        <a:t>     الجدولية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مستوى الدلالة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الدلالة الإحصائية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8990">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الثقة بالنفس</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35.64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3.53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0.12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0.304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0.05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غير دالة احصائيا</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5810">
                <a:tc>
                  <a:txBody>
                    <a:bodyPr/>
                    <a:lstStyle/>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التصويب م</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ن الارتقاء</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r>
                        <a:rPr lang="ar-DZ" sz="1600" b="1">
                          <a:effectLst/>
                          <a:latin typeface="Calibri" panose="020F0502020204030204" pitchFamily="34" charset="0"/>
                          <a:ea typeface="Calibri" panose="020F0502020204030204" pitchFamily="34" charset="0"/>
                          <a:cs typeface="Sakkal Majalla" panose="02000000000000000000" pitchFamily="2" charset="-78"/>
                        </a:rPr>
                        <a:t>  19.18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r>
                        <a:rPr lang="ar-DZ" sz="1600" b="1" dirty="0">
                          <a:effectLst/>
                          <a:latin typeface="Calibri" panose="020F0502020204030204" pitchFamily="34" charset="0"/>
                          <a:ea typeface="Calibri" panose="020F0502020204030204" pitchFamily="34" charset="0"/>
                          <a:cs typeface="Sakkal Majalla" panose="02000000000000000000" pitchFamily="2" charset="-78"/>
                        </a:rPr>
                        <a:t> 4.57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r>
            </a:tbl>
          </a:graphicData>
        </a:graphic>
      </p:graphicFrame>
      <p:sp>
        <p:nvSpPr>
          <p:cNvPr id="6" name="Rectangle 5"/>
          <p:cNvSpPr/>
          <p:nvPr/>
        </p:nvSpPr>
        <p:spPr>
          <a:xfrm>
            <a:off x="1403648" y="4293096"/>
            <a:ext cx="5976664" cy="9144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DZ" b="1" dirty="0" smtClean="0"/>
              <a:t>معامل </a:t>
            </a:r>
            <a:r>
              <a:rPr lang="ar-DZ" b="1" dirty="0"/>
              <a:t>ارتباط بيرسون بين الثقة بالنفس و التصويب من الارتقاء</a:t>
            </a:r>
            <a:endParaRPr lang="ar-DZ" dirty="0"/>
          </a:p>
        </p:txBody>
      </p:sp>
    </p:spTree>
    <p:extLst>
      <p:ext uri="{BB962C8B-B14F-4D97-AF65-F5344CB8AC3E}">
        <p14:creationId xmlns:p14="http://schemas.microsoft.com/office/powerpoint/2010/main" val="3550975613"/>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bwMode="auto">
          <a:xfrm>
            <a:off x="2339752" y="56337"/>
            <a:ext cx="4280770" cy="919401"/>
          </a:xfrm>
          <a:prstGeom prst="roundRect">
            <a:avLst/>
          </a:prstGeom>
          <a:gradFill flip="none" rotWithShape="1">
            <a:gsLst>
              <a:gs pos="0">
                <a:srgbClr val="FF3300">
                  <a:tint val="66000"/>
                  <a:satMod val="160000"/>
                </a:srgbClr>
              </a:gs>
              <a:gs pos="50000">
                <a:srgbClr val="FF3300">
                  <a:tint val="44500"/>
                  <a:satMod val="160000"/>
                </a:srgbClr>
              </a:gs>
              <a:gs pos="100000">
                <a:srgbClr val="FF3300">
                  <a:tint val="23500"/>
                  <a:satMod val="160000"/>
                </a:srgbClr>
              </a:gs>
            </a:gsLst>
            <a:path path="circle">
              <a:fillToRect l="50000" t="50000" r="50000" b="50000"/>
            </a:path>
            <a:tileRect/>
          </a:gradFill>
          <a:ln w="9525" algn="ctr">
            <a:noFill/>
            <a:miter lim="800000"/>
            <a:headEnd/>
            <a:tailEnd/>
          </a:ln>
        </p:spPr>
        <p:txBody>
          <a:bodyPr wrap="square" rtlCol="0" anchor="ctr">
            <a:spAutoFit/>
          </a:bodyPr>
          <a:lstStyle/>
          <a:p>
            <a:pPr algn="r" rtl="1"/>
            <a:r>
              <a:rPr lang="ar-SA" sz="2400" b="1" dirty="0">
                <a:solidFill>
                  <a:srgbClr val="0070C0"/>
                </a:solidFill>
              </a:rPr>
              <a:t>عرض وتحليل نتائج </a:t>
            </a:r>
            <a:r>
              <a:rPr lang="ar-DZ" sz="2400" b="1" dirty="0" smtClean="0">
                <a:solidFill>
                  <a:srgbClr val="0070C0"/>
                </a:solidFill>
              </a:rPr>
              <a:t>الفرضية الثانية: مواجهة القلق– التصويب من الثبات</a:t>
            </a:r>
            <a:endParaRPr lang="fr-FR" sz="2400" dirty="0" smtClean="0">
              <a:solidFill>
                <a:srgbClr val="0070C0"/>
              </a:solidFill>
            </a:endParaRPr>
          </a:p>
        </p:txBody>
      </p:sp>
      <p:graphicFrame>
        <p:nvGraphicFramePr>
          <p:cNvPr id="5" name="Tableau 4"/>
          <p:cNvGraphicFramePr>
            <a:graphicFrameLocks noGrp="1"/>
          </p:cNvGraphicFramePr>
          <p:nvPr>
            <p:extLst>
              <p:ext uri="{D42A27DB-BD31-4B8C-83A1-F6EECF244321}">
                <p14:modId xmlns:p14="http://schemas.microsoft.com/office/powerpoint/2010/main" val="1544223945"/>
              </p:ext>
            </p:extLst>
          </p:nvPr>
        </p:nvGraphicFramePr>
        <p:xfrm>
          <a:off x="683568" y="1196752"/>
          <a:ext cx="7200801" cy="3600400"/>
        </p:xfrm>
        <a:graphic>
          <a:graphicData uri="http://schemas.openxmlformats.org/drawingml/2006/table">
            <a:tbl>
              <a:tblPr rtl="1"/>
              <a:tblGrid>
                <a:gridCol w="947722"/>
                <a:gridCol w="895201"/>
                <a:gridCol w="931259"/>
                <a:gridCol w="939882"/>
                <a:gridCol w="930476"/>
                <a:gridCol w="733720"/>
                <a:gridCol w="812892"/>
                <a:gridCol w="1009649"/>
              </a:tblGrid>
              <a:tr h="1624596">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الأبعاد</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المتوسط الحسابي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الانحراف المعياري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R</a:t>
                      </a: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المحسوبة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درجة الحرية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dirty="0" smtClean="0">
                          <a:effectLst/>
                          <a:latin typeface="Sakkal Majalla" panose="02000000000000000000" pitchFamily="2" charset="-78"/>
                          <a:ea typeface="Calibri" panose="020F0502020204030204" pitchFamily="34" charset="0"/>
                          <a:cs typeface="Arial" panose="020B0604020202020204" pitchFamily="34" charset="0"/>
                        </a:rPr>
                        <a:t>R</a:t>
                      </a:r>
                      <a:r>
                        <a:rPr lang="ar-DZ" sz="1600" b="1" dirty="0" smtClean="0">
                          <a:effectLst/>
                          <a:latin typeface="Calibri" panose="020F0502020204030204" pitchFamily="34" charset="0"/>
                          <a:ea typeface="Calibri" panose="020F0502020204030204" pitchFamily="34" charset="0"/>
                          <a:cs typeface="Sakkal Majalla" panose="02000000000000000000" pitchFamily="2" charset="-78"/>
                        </a:rPr>
                        <a:t>     الجدولية</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مستوى الدلالة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الدلالة الإحصائية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8666">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مواجهة  القلق</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r>
                        <a:rPr lang="ar-DZ" sz="1600" b="1">
                          <a:effectLst/>
                          <a:latin typeface="Calibri" panose="020F0502020204030204" pitchFamily="34" charset="0"/>
                          <a:ea typeface="Calibri" panose="020F0502020204030204" pitchFamily="34" charset="0"/>
                          <a:cs typeface="Sakkal Majalla" panose="02000000000000000000" pitchFamily="2" charset="-78"/>
                        </a:rPr>
                        <a:t>14.92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r>
                        <a:rPr lang="ar-DZ" sz="1600" b="1">
                          <a:effectLst/>
                          <a:latin typeface="Calibri" panose="020F0502020204030204" pitchFamily="34" charset="0"/>
                          <a:ea typeface="Calibri" panose="020F0502020204030204" pitchFamily="34" charset="0"/>
                          <a:cs typeface="Sakkal Majalla" panose="02000000000000000000" pitchFamily="2" charset="-78"/>
                        </a:rPr>
                        <a:t>2.34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0.32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0.304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0.05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دالة احصائيا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7138">
                <a:tc>
                  <a:txBody>
                    <a:bodyPr/>
                    <a:lstStyle/>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التصويب من الثبات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23.48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3.43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r>
            </a:tbl>
          </a:graphicData>
        </a:graphic>
      </p:graphicFrame>
      <p:sp>
        <p:nvSpPr>
          <p:cNvPr id="6" name="Rectangle 5"/>
          <p:cNvSpPr/>
          <p:nvPr/>
        </p:nvSpPr>
        <p:spPr>
          <a:xfrm>
            <a:off x="1043608" y="5085184"/>
            <a:ext cx="6552728" cy="9144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DZ" sz="2000" dirty="0" smtClean="0"/>
              <a:t>معامل </a:t>
            </a:r>
            <a:r>
              <a:rPr lang="ar-DZ" sz="2000" dirty="0"/>
              <a:t>ارتباط بيرسون بين  مواجهة القلق و التصويب من الثبات</a:t>
            </a:r>
            <a:r>
              <a:rPr lang="fr-FR" sz="2000" dirty="0"/>
              <a:t>   </a:t>
            </a:r>
            <a:endParaRPr lang="ar-DZ" sz="2000" dirty="0"/>
          </a:p>
        </p:txBody>
      </p:sp>
    </p:spTree>
    <p:extLst>
      <p:ext uri="{BB962C8B-B14F-4D97-AF65-F5344CB8AC3E}">
        <p14:creationId xmlns:p14="http://schemas.microsoft.com/office/powerpoint/2010/main" val="947624308"/>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bwMode="auto">
          <a:xfrm>
            <a:off x="2339752" y="56337"/>
            <a:ext cx="4280770" cy="919401"/>
          </a:xfrm>
          <a:prstGeom prst="roundRect">
            <a:avLst/>
          </a:prstGeom>
          <a:gradFill flip="none" rotWithShape="1">
            <a:gsLst>
              <a:gs pos="0">
                <a:srgbClr val="FF3300">
                  <a:tint val="66000"/>
                  <a:satMod val="160000"/>
                </a:srgbClr>
              </a:gs>
              <a:gs pos="50000">
                <a:srgbClr val="FF3300">
                  <a:tint val="44500"/>
                  <a:satMod val="160000"/>
                </a:srgbClr>
              </a:gs>
              <a:gs pos="100000">
                <a:srgbClr val="FF3300">
                  <a:tint val="23500"/>
                  <a:satMod val="160000"/>
                </a:srgbClr>
              </a:gs>
            </a:gsLst>
            <a:path path="circle">
              <a:fillToRect l="50000" t="50000" r="50000" b="50000"/>
            </a:path>
            <a:tileRect/>
          </a:gradFill>
          <a:ln w="9525" algn="ctr">
            <a:noFill/>
            <a:miter lim="800000"/>
            <a:headEnd/>
            <a:tailEnd/>
          </a:ln>
        </p:spPr>
        <p:txBody>
          <a:bodyPr wrap="square" rtlCol="0" anchor="ctr">
            <a:spAutoFit/>
          </a:bodyPr>
          <a:lstStyle/>
          <a:p>
            <a:pPr algn="r" rtl="1"/>
            <a:r>
              <a:rPr lang="ar-SA" sz="2400" b="1" dirty="0">
                <a:solidFill>
                  <a:srgbClr val="0070C0"/>
                </a:solidFill>
              </a:rPr>
              <a:t>عرض وتحليل نتائج </a:t>
            </a:r>
            <a:r>
              <a:rPr lang="ar-DZ" sz="2400" b="1" dirty="0" smtClean="0">
                <a:solidFill>
                  <a:srgbClr val="0070C0"/>
                </a:solidFill>
              </a:rPr>
              <a:t>الفرضية الثانية: مواجهة القلق– التصويب من </a:t>
            </a:r>
            <a:r>
              <a:rPr lang="ar-DZ" sz="2400" b="1" dirty="0" err="1" smtClean="0">
                <a:solidFill>
                  <a:srgbClr val="0070C0"/>
                </a:solidFill>
              </a:rPr>
              <a:t>الإرتقاء</a:t>
            </a:r>
            <a:endParaRPr lang="fr-FR" sz="2400" dirty="0" smtClean="0">
              <a:solidFill>
                <a:srgbClr val="0070C0"/>
              </a:solidFill>
            </a:endParaRPr>
          </a:p>
        </p:txBody>
      </p:sp>
      <p:graphicFrame>
        <p:nvGraphicFramePr>
          <p:cNvPr id="5" name="Tableau 4"/>
          <p:cNvGraphicFramePr>
            <a:graphicFrameLocks noGrp="1"/>
          </p:cNvGraphicFramePr>
          <p:nvPr>
            <p:extLst>
              <p:ext uri="{D42A27DB-BD31-4B8C-83A1-F6EECF244321}">
                <p14:modId xmlns:p14="http://schemas.microsoft.com/office/powerpoint/2010/main" val="419464635"/>
              </p:ext>
            </p:extLst>
          </p:nvPr>
        </p:nvGraphicFramePr>
        <p:xfrm>
          <a:off x="1115615" y="1124745"/>
          <a:ext cx="6984777" cy="3456382"/>
        </p:xfrm>
        <a:graphic>
          <a:graphicData uri="http://schemas.openxmlformats.org/drawingml/2006/table">
            <a:tbl>
              <a:tblPr rtl="1"/>
              <a:tblGrid>
                <a:gridCol w="919289"/>
                <a:gridCol w="868345"/>
                <a:gridCol w="903322"/>
                <a:gridCol w="911686"/>
                <a:gridCol w="902562"/>
                <a:gridCol w="711708"/>
                <a:gridCol w="788506"/>
                <a:gridCol w="979359"/>
              </a:tblGrid>
              <a:tr h="1422686">
                <a:tc>
                  <a:txBody>
                    <a:bodyPr/>
                    <a:lstStyle/>
                    <a:p>
                      <a:pPr algn="just" rtl="1">
                        <a:lnSpc>
                          <a:spcPct val="115000"/>
                        </a:lnSpc>
                        <a:spcAft>
                          <a:spcPts val="800"/>
                        </a:spcAft>
                      </a:pPr>
                      <a:r>
                        <a:rPr lang="ar-DZ" sz="1600" b="1" dirty="0">
                          <a:effectLst/>
                          <a:latin typeface="Calibri" panose="020F0502020204030204" pitchFamily="34" charset="0"/>
                          <a:ea typeface="Calibri" panose="020F0502020204030204" pitchFamily="34" charset="0"/>
                          <a:cs typeface="Sakkal Majalla" panose="02000000000000000000" pitchFamily="2" charset="-78"/>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800"/>
                        </a:spcAft>
                      </a:pPr>
                      <a:r>
                        <a:rPr lang="ar-DZ" sz="1600" b="1" dirty="0">
                          <a:effectLst/>
                          <a:latin typeface="Calibri" panose="020F0502020204030204" pitchFamily="34" charset="0"/>
                          <a:ea typeface="Calibri" panose="020F0502020204030204" pitchFamily="34" charset="0"/>
                          <a:cs typeface="Sakkal Majalla" panose="02000000000000000000" pitchFamily="2" charset="-78"/>
                        </a:rPr>
                        <a:t>    الأبعاد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dirty="0">
                          <a:effectLst/>
                          <a:latin typeface="Calibri" panose="020F0502020204030204" pitchFamily="34" charset="0"/>
                          <a:ea typeface="Calibri" panose="020F0502020204030204" pitchFamily="34" charset="0"/>
                          <a:cs typeface="Sakkal Majalla" panose="02000000000000000000" pitchFamily="2" charset="-78"/>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المتوسط الحسابي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الانحراف المعياري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R</a:t>
                      </a: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المحسوبة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درجة الحرية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R</a:t>
                      </a:r>
                      <a:r>
                        <a:rPr lang="ar-DZ" sz="1600" b="1">
                          <a:effectLst/>
                          <a:latin typeface="Calibri" panose="020F0502020204030204" pitchFamily="34" charset="0"/>
                          <a:ea typeface="Calibri" panose="020F0502020204030204" pitchFamily="34" charset="0"/>
                          <a:cs typeface="Sakkal Majalla" panose="02000000000000000000" pitchFamily="2" charset="-78"/>
                        </a:rPr>
                        <a:t>     الجدولية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مستوى الدلالة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الدلالة الإحصائية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4785">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مواجهة القلق</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35.64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3.53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0.84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0.304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0.05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dirty="0">
                          <a:effectLst/>
                          <a:latin typeface="Calibri" panose="020F0502020204030204" pitchFamily="34" charset="0"/>
                          <a:ea typeface="Calibri" panose="020F0502020204030204" pitchFamily="34" charset="0"/>
                          <a:cs typeface="Sakkal Majalla" panose="02000000000000000000" pitchFamily="2" charset="-78"/>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dirty="0">
                          <a:effectLst/>
                          <a:latin typeface="Calibri" panose="020F0502020204030204" pitchFamily="34" charset="0"/>
                          <a:ea typeface="Calibri" panose="020F0502020204030204" pitchFamily="34" charset="0"/>
                          <a:cs typeface="Sakkal Majalla" panose="02000000000000000000" pitchFamily="2" charset="-78"/>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dirty="0">
                          <a:effectLst/>
                          <a:latin typeface="Calibri" panose="020F0502020204030204" pitchFamily="34" charset="0"/>
                          <a:ea typeface="Calibri" panose="020F0502020204030204" pitchFamily="34" charset="0"/>
                          <a:cs typeface="Sakkal Majalla" panose="02000000000000000000" pitchFamily="2" charset="-78"/>
                        </a:rPr>
                        <a:t>دالة </a:t>
                      </a:r>
                      <a:r>
                        <a:rPr lang="ar-DZ" sz="1600" dirty="0" err="1">
                          <a:effectLst/>
                          <a:latin typeface="Calibri" panose="020F0502020204030204" pitchFamily="34" charset="0"/>
                          <a:ea typeface="Calibri" panose="020F0502020204030204" pitchFamily="34" charset="0"/>
                          <a:cs typeface="Sakkal Majalla" panose="02000000000000000000" pitchFamily="2" charset="-78"/>
                        </a:rPr>
                        <a:t>احصائيا</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8911">
                <a:tc>
                  <a:txBody>
                    <a:bodyPr/>
                    <a:lstStyle/>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التصويب من الارتقاء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r>
                        <a:rPr lang="ar-DZ" sz="1600" b="1">
                          <a:effectLst/>
                          <a:latin typeface="Calibri" panose="020F0502020204030204" pitchFamily="34" charset="0"/>
                          <a:ea typeface="Calibri" panose="020F0502020204030204" pitchFamily="34" charset="0"/>
                          <a:cs typeface="Sakkal Majalla" panose="02000000000000000000" pitchFamily="2" charset="-78"/>
                        </a:rPr>
                        <a:t>19.18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r>
                        <a:rPr lang="ar-DZ" sz="1600" b="1" dirty="0">
                          <a:effectLst/>
                          <a:latin typeface="Calibri" panose="020F0502020204030204" pitchFamily="34" charset="0"/>
                          <a:ea typeface="Calibri" panose="020F0502020204030204" pitchFamily="34" charset="0"/>
                          <a:cs typeface="Sakkal Majalla" panose="02000000000000000000" pitchFamily="2" charset="-78"/>
                        </a:rPr>
                        <a:t>4.57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r>
            </a:tbl>
          </a:graphicData>
        </a:graphic>
      </p:graphicFrame>
      <p:sp>
        <p:nvSpPr>
          <p:cNvPr id="6" name="Rectangle 5"/>
          <p:cNvSpPr/>
          <p:nvPr/>
        </p:nvSpPr>
        <p:spPr>
          <a:xfrm>
            <a:off x="1331640" y="5085184"/>
            <a:ext cx="6624736" cy="9144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DZ" sz="2000" dirty="0" smtClean="0"/>
              <a:t>معامل </a:t>
            </a:r>
            <a:r>
              <a:rPr lang="ar-DZ" sz="2000" dirty="0"/>
              <a:t>ارتباط بيرسون بين مواجهة القلق و التصويب من الارتقاء</a:t>
            </a:r>
          </a:p>
        </p:txBody>
      </p:sp>
    </p:spTree>
    <p:extLst>
      <p:ext uri="{BB962C8B-B14F-4D97-AF65-F5344CB8AC3E}">
        <p14:creationId xmlns:p14="http://schemas.microsoft.com/office/powerpoint/2010/main" val="2228804054"/>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071538" y="0"/>
            <a:ext cx="6929486" cy="1384995"/>
          </a:xfrm>
          <a:prstGeom prst="rect">
            <a:avLst/>
          </a:prstGeom>
          <a:noFill/>
        </p:spPr>
        <p:txBody>
          <a:bodyPr wrap="square" rtlCol="0">
            <a:spAutoFit/>
          </a:bodyPr>
          <a:lstStyle/>
          <a:p>
            <a:pPr algn="ctr" rtl="1"/>
            <a:r>
              <a:rPr lang="ar-DZ" sz="2800" b="1" dirty="0" smtClean="0">
                <a:solidFill>
                  <a:srgbClr val="002060"/>
                </a:solidFill>
                <a:latin typeface="Sakkal Majalla" pitchFamily="2" charset="-78"/>
                <a:cs typeface="Sakkal Majalla" pitchFamily="2" charset="-78"/>
              </a:rPr>
              <a:t>جامعة العربي بن بن مهيدي – أم البواقي –</a:t>
            </a:r>
          </a:p>
          <a:p>
            <a:pPr algn="ctr" rtl="1"/>
            <a:r>
              <a:rPr lang="ar-DZ" sz="2800" b="1" dirty="0" smtClean="0">
                <a:solidFill>
                  <a:srgbClr val="002060"/>
                </a:solidFill>
                <a:latin typeface="Sakkal Majalla" pitchFamily="2" charset="-78"/>
                <a:cs typeface="Sakkal Majalla" pitchFamily="2" charset="-78"/>
              </a:rPr>
              <a:t>معهد علوم وتقنيات النشاطات البدنية والرياضية</a:t>
            </a:r>
          </a:p>
          <a:p>
            <a:pPr algn="ctr" rtl="1"/>
            <a:r>
              <a:rPr lang="ar-DZ" sz="2800" b="1" dirty="0" smtClean="0">
                <a:solidFill>
                  <a:srgbClr val="002060"/>
                </a:solidFill>
                <a:latin typeface="Sakkal Majalla" pitchFamily="2" charset="-78"/>
                <a:cs typeface="Sakkal Majalla" pitchFamily="2" charset="-78"/>
              </a:rPr>
              <a:t>قسم التربية البدنية والرياضية</a:t>
            </a:r>
            <a:endParaRPr lang="fr-FR" sz="2800" b="1" dirty="0">
              <a:solidFill>
                <a:srgbClr val="002060"/>
              </a:solidFill>
              <a:latin typeface="Sakkal Majalla" pitchFamily="2" charset="-78"/>
              <a:cs typeface="Sakkal Majalla" pitchFamily="2" charset="-78"/>
            </a:endParaRPr>
          </a:p>
        </p:txBody>
      </p:sp>
      <p:sp>
        <p:nvSpPr>
          <p:cNvPr id="7" name="ZoneTexte 6"/>
          <p:cNvSpPr txBox="1"/>
          <p:nvPr/>
        </p:nvSpPr>
        <p:spPr>
          <a:xfrm>
            <a:off x="214282" y="1357298"/>
            <a:ext cx="8678198" cy="523220"/>
          </a:xfrm>
          <a:prstGeom prst="rect">
            <a:avLst/>
          </a:prstGeom>
          <a:noFill/>
        </p:spPr>
        <p:txBody>
          <a:bodyPr wrap="square" rtlCol="0">
            <a:spAutoFit/>
          </a:bodyPr>
          <a:lstStyle/>
          <a:p>
            <a:pPr algn="ctr" rtl="1"/>
            <a:r>
              <a:rPr lang="ar-DZ" sz="2800" b="1" dirty="0" smtClean="0">
                <a:solidFill>
                  <a:srgbClr val="002060"/>
                </a:solidFill>
                <a:latin typeface="Sakkal Majalla" pitchFamily="2" charset="-78"/>
                <a:cs typeface="Sakkal Majalla" pitchFamily="2" charset="-78"/>
              </a:rPr>
              <a:t>مذكرة مكملة لنيل شهادة </a:t>
            </a:r>
            <a:r>
              <a:rPr lang="ar-DZ" sz="2800" b="1" dirty="0">
                <a:solidFill>
                  <a:srgbClr val="002060"/>
                </a:solidFill>
                <a:latin typeface="Sakkal Majalla" pitchFamily="2" charset="-78"/>
                <a:cs typeface="Sakkal Majalla" pitchFamily="2" charset="-78"/>
              </a:rPr>
              <a:t>م</a:t>
            </a:r>
            <a:r>
              <a:rPr lang="ar-DZ" sz="2800" b="1" dirty="0" smtClean="0">
                <a:solidFill>
                  <a:srgbClr val="002060"/>
                </a:solidFill>
                <a:latin typeface="Sakkal Majalla" pitchFamily="2" charset="-78"/>
                <a:cs typeface="Sakkal Majalla" pitchFamily="2" charset="-78"/>
              </a:rPr>
              <a:t>استر  - تخصص حركة الإنسان و حركية -   </a:t>
            </a:r>
            <a:r>
              <a:rPr lang="ar-DZ" b="1" dirty="0" smtClean="0">
                <a:solidFill>
                  <a:srgbClr val="002060"/>
                </a:solidFill>
                <a:latin typeface="Sakkal Majalla" pitchFamily="2" charset="-78"/>
                <a:cs typeface="Sakkal Majalla" pitchFamily="2" charset="-78"/>
              </a:rPr>
              <a:t> </a:t>
            </a:r>
            <a:endParaRPr lang="fr-FR" dirty="0">
              <a:solidFill>
                <a:srgbClr val="002060"/>
              </a:solidFill>
            </a:endParaRPr>
          </a:p>
        </p:txBody>
      </p:sp>
      <p:sp>
        <p:nvSpPr>
          <p:cNvPr id="8" name="ZoneTexte 7"/>
          <p:cNvSpPr txBox="1"/>
          <p:nvPr/>
        </p:nvSpPr>
        <p:spPr>
          <a:xfrm>
            <a:off x="3789413" y="1643732"/>
            <a:ext cx="1428760" cy="584775"/>
          </a:xfrm>
          <a:prstGeom prst="rect">
            <a:avLst/>
          </a:prstGeom>
          <a:noFill/>
        </p:spPr>
        <p:txBody>
          <a:bodyPr wrap="square" rtlCol="0">
            <a:spAutoFit/>
          </a:bodyPr>
          <a:lstStyle/>
          <a:p>
            <a:pPr algn="ctr" rtl="1"/>
            <a:r>
              <a:rPr lang="ar-DZ" sz="3200" b="1" dirty="0" smtClean="0">
                <a:solidFill>
                  <a:srgbClr val="FF0000"/>
                </a:solidFill>
                <a:latin typeface="Andalus" pitchFamily="18" charset="-78"/>
                <a:cs typeface="Andalus" pitchFamily="18" charset="-78"/>
              </a:rPr>
              <a:t>بعنوان :</a:t>
            </a:r>
            <a:endParaRPr lang="fr-FR" sz="3200" b="1" dirty="0">
              <a:solidFill>
                <a:srgbClr val="FF0000"/>
              </a:solidFill>
              <a:latin typeface="Andalus" pitchFamily="18" charset="-78"/>
              <a:cs typeface="Andalus" pitchFamily="18" charset="-78"/>
            </a:endParaRPr>
          </a:p>
        </p:txBody>
      </p:sp>
      <p:sp>
        <p:nvSpPr>
          <p:cNvPr id="10" name="ZoneTexte 9"/>
          <p:cNvSpPr txBox="1"/>
          <p:nvPr/>
        </p:nvSpPr>
        <p:spPr>
          <a:xfrm>
            <a:off x="5476738" y="4671781"/>
            <a:ext cx="3024336" cy="1969770"/>
          </a:xfrm>
          <a:prstGeom prst="rect">
            <a:avLst/>
          </a:prstGeom>
          <a:noFill/>
        </p:spPr>
        <p:txBody>
          <a:bodyPr wrap="square" rtlCol="0">
            <a:spAutoFit/>
          </a:bodyPr>
          <a:lstStyle/>
          <a:p>
            <a:pPr algn="r" rtl="1"/>
            <a:r>
              <a:rPr lang="ar-DZ" sz="2400" b="1" dirty="0" smtClean="0">
                <a:solidFill>
                  <a:srgbClr val="FF0000"/>
                </a:solidFill>
              </a:rPr>
              <a:t>من إعداد الطالبان:</a:t>
            </a:r>
          </a:p>
          <a:p>
            <a:pPr marL="342900" indent="-342900" algn="r" rtl="1">
              <a:buFont typeface="Wingdings"/>
              <a:buChar char="!"/>
            </a:pPr>
            <a:r>
              <a:rPr lang="ar-DZ" sz="2800" b="1" cap="all" dirty="0" smtClean="0">
                <a:ln w="4496" cap="flat" cmpd="sng" algn="ctr">
                  <a:solidFill>
                    <a:srgbClr val="5C437A"/>
                  </a:solidFill>
                  <a:prstDash val="solid"/>
                  <a:round/>
                </a:ln>
                <a:solidFill>
                  <a:srgbClr val="002060"/>
                </a:solidFill>
                <a:effectLst>
                  <a:reflection blurRad="12700" stA="28000" endPos="45000" dist="1003" dir="5400000" sy="-100000" algn="bl"/>
                </a:effectLst>
                <a:ea typeface="Calibri"/>
                <a:cs typeface="Simplified Arabic"/>
              </a:rPr>
              <a:t> قواسمية هشام</a:t>
            </a:r>
          </a:p>
          <a:p>
            <a:pPr marL="342900" lvl="0" indent="-342900" algn="r" rtl="1">
              <a:buFont typeface="Wingdings"/>
              <a:buChar char="!"/>
            </a:pPr>
            <a:r>
              <a:rPr lang="ar-DZ" sz="2800" b="1" cap="all" dirty="0" smtClean="0">
                <a:ln w="4496" cap="flat" cmpd="sng" algn="ctr">
                  <a:solidFill>
                    <a:srgbClr val="5C437A"/>
                  </a:solidFill>
                  <a:prstDash val="solid"/>
                  <a:round/>
                </a:ln>
                <a:solidFill>
                  <a:srgbClr val="002060"/>
                </a:solidFill>
                <a:effectLst>
                  <a:reflection blurRad="12700" stA="28000" endPos="45000" dist="1003" dir="5400000" sy="-100000" algn="bl"/>
                </a:effectLst>
                <a:ea typeface="Calibri"/>
                <a:cs typeface="Simplified Arabic"/>
              </a:rPr>
              <a:t> مسعودي باهي</a:t>
            </a:r>
            <a:endParaRPr lang="ar-DZ" sz="2800" b="1" cap="all" dirty="0">
              <a:ln w="4496" cap="flat" cmpd="sng" algn="ctr">
                <a:solidFill>
                  <a:srgbClr val="5C437A"/>
                </a:solidFill>
                <a:prstDash val="solid"/>
                <a:round/>
              </a:ln>
              <a:solidFill>
                <a:srgbClr val="002060"/>
              </a:solidFill>
              <a:effectLst>
                <a:reflection blurRad="12700" stA="28000" endPos="45000" dist="1003" dir="5400000" sy="-100000" algn="bl"/>
              </a:effectLst>
              <a:ea typeface="Calibri"/>
              <a:cs typeface="Simplified Arabic"/>
            </a:endParaRPr>
          </a:p>
          <a:p>
            <a:pPr marL="342900" indent="-342900" algn="r" rtl="1">
              <a:buFont typeface="Wingdings"/>
              <a:buChar char="!"/>
            </a:pPr>
            <a:endParaRPr lang="ar-DZ" sz="2400" b="1" cap="all" dirty="0" smtClean="0">
              <a:ln w="4496" cap="flat" cmpd="sng" algn="ctr">
                <a:solidFill>
                  <a:srgbClr val="5C437A"/>
                </a:solidFill>
                <a:prstDash val="solid"/>
                <a:round/>
              </a:ln>
              <a:solidFill>
                <a:srgbClr val="002060"/>
              </a:solidFill>
              <a:effectLst>
                <a:reflection blurRad="12700" stA="28000" endPos="45000" dist="1003" dir="5400000" sy="-100000" algn="bl"/>
              </a:effectLst>
              <a:ea typeface="Calibri"/>
              <a:cs typeface="Simplified Arabic"/>
            </a:endParaRPr>
          </a:p>
          <a:p>
            <a:pPr marL="342900" indent="-342900" algn="r" rtl="1">
              <a:buFont typeface="Wingdings"/>
              <a:buChar char="!"/>
            </a:pPr>
            <a:endParaRPr lang="fr-FR" dirty="0"/>
          </a:p>
        </p:txBody>
      </p:sp>
      <p:sp>
        <p:nvSpPr>
          <p:cNvPr id="11" name="ZoneTexte 10"/>
          <p:cNvSpPr txBox="1"/>
          <p:nvPr/>
        </p:nvSpPr>
        <p:spPr>
          <a:xfrm>
            <a:off x="467544" y="4878164"/>
            <a:ext cx="2357454" cy="1169551"/>
          </a:xfrm>
          <a:prstGeom prst="rect">
            <a:avLst/>
          </a:prstGeom>
          <a:noFill/>
        </p:spPr>
        <p:txBody>
          <a:bodyPr wrap="square" rtlCol="0">
            <a:spAutoFit/>
          </a:bodyPr>
          <a:lstStyle/>
          <a:p>
            <a:pPr algn="r" rtl="1"/>
            <a:r>
              <a:rPr lang="ar-DZ" sz="2400" b="1" dirty="0" smtClean="0">
                <a:solidFill>
                  <a:srgbClr val="FF0000"/>
                </a:solidFill>
              </a:rPr>
              <a:t>الأستاذ</a:t>
            </a:r>
            <a:r>
              <a:rPr lang="ar-DZ" sz="2400" b="1" dirty="0">
                <a:solidFill>
                  <a:srgbClr val="FF0000"/>
                </a:solidFill>
              </a:rPr>
              <a:t> </a:t>
            </a:r>
            <a:r>
              <a:rPr lang="ar-DZ" sz="2400" b="1" dirty="0" smtClean="0">
                <a:solidFill>
                  <a:srgbClr val="FF0000"/>
                </a:solidFill>
              </a:rPr>
              <a:t>المشرف:</a:t>
            </a:r>
          </a:p>
          <a:p>
            <a:pPr algn="r" rtl="1"/>
            <a:r>
              <a:rPr lang="ar-DZ" sz="2800" dirty="0" smtClean="0">
                <a:solidFill>
                  <a:srgbClr val="002060"/>
                </a:solidFill>
                <a:sym typeface="Wingdings"/>
              </a:rPr>
              <a:t></a:t>
            </a:r>
            <a:r>
              <a:rPr lang="ar-DZ" sz="2800" b="1" dirty="0" smtClean="0">
                <a:solidFill>
                  <a:srgbClr val="002060"/>
                </a:solidFill>
                <a:sym typeface="Wingdings"/>
              </a:rPr>
              <a:t> </a:t>
            </a:r>
            <a:r>
              <a:rPr lang="ar-DZ" sz="2800" b="1" cap="all" dirty="0" smtClean="0">
                <a:ln w="4496" cap="flat" cmpd="sng" algn="ctr">
                  <a:solidFill>
                    <a:srgbClr val="5C437A"/>
                  </a:solidFill>
                  <a:prstDash val="solid"/>
                  <a:round/>
                </a:ln>
                <a:solidFill>
                  <a:srgbClr val="002060"/>
                </a:solidFill>
                <a:effectLst>
                  <a:reflection blurRad="12700" stA="28000" endPos="45000" dist="1003" dir="5400000" sy="-100000" algn="bl"/>
                </a:effectLst>
                <a:ea typeface="Calibri"/>
                <a:cs typeface="Simplified Arabic"/>
              </a:rPr>
              <a:t>مالك رضا</a:t>
            </a:r>
            <a:endParaRPr lang="ar-DZ" sz="2800" b="1" dirty="0" smtClean="0">
              <a:solidFill>
                <a:srgbClr val="002060"/>
              </a:solidFill>
            </a:endParaRPr>
          </a:p>
          <a:p>
            <a:pPr algn="r" rtl="1"/>
            <a:endParaRPr lang="fr-FR" dirty="0"/>
          </a:p>
        </p:txBody>
      </p:sp>
      <p:pic>
        <p:nvPicPr>
          <p:cNvPr id="13" name="Image 12"/>
          <p:cNvPicPr/>
          <p:nvPr/>
        </p:nvPicPr>
        <p:blipFill>
          <a:blip r:embed="rId2"/>
          <a:srcRect/>
          <a:stretch>
            <a:fillRect/>
          </a:stretch>
        </p:blipFill>
        <p:spPr bwMode="auto">
          <a:xfrm>
            <a:off x="7858148" y="0"/>
            <a:ext cx="1285852" cy="1285860"/>
          </a:xfrm>
          <a:prstGeom prst="rect">
            <a:avLst/>
          </a:prstGeom>
          <a:noFill/>
          <a:ln w="9525">
            <a:noFill/>
            <a:miter lim="800000"/>
            <a:headEnd/>
            <a:tailEnd/>
          </a:ln>
        </p:spPr>
      </p:pic>
      <p:pic>
        <p:nvPicPr>
          <p:cNvPr id="14" name="Image 13"/>
          <p:cNvPicPr/>
          <p:nvPr/>
        </p:nvPicPr>
        <p:blipFill>
          <a:blip r:embed="rId2"/>
          <a:srcRect/>
          <a:stretch>
            <a:fillRect/>
          </a:stretch>
        </p:blipFill>
        <p:spPr bwMode="auto">
          <a:xfrm>
            <a:off x="0" y="0"/>
            <a:ext cx="1285852" cy="1174376"/>
          </a:xfrm>
          <a:prstGeom prst="rect">
            <a:avLst/>
          </a:prstGeom>
          <a:noFill/>
          <a:ln w="9525">
            <a:noFill/>
            <a:miter lim="800000"/>
            <a:headEnd/>
            <a:tailEnd/>
          </a:ln>
        </p:spPr>
      </p:pic>
      <p:sp>
        <p:nvSpPr>
          <p:cNvPr id="18" name="Rectangle à coins arrondis 17"/>
          <p:cNvSpPr>
            <a:spLocks noChangeArrowheads="1"/>
          </p:cNvSpPr>
          <p:nvPr/>
        </p:nvSpPr>
        <p:spPr bwMode="auto">
          <a:xfrm>
            <a:off x="1071537" y="2162263"/>
            <a:ext cx="7029139" cy="1917917"/>
          </a:xfrm>
          <a:prstGeom prst="roundRect">
            <a:avLst>
              <a:gd name="adj" fmla="val 16667"/>
            </a:avLst>
          </a:prstGeom>
          <a:gradFill rotWithShape="0">
            <a:gsLst>
              <a:gs pos="0">
                <a:srgbClr val="FFFFFF"/>
              </a:gs>
              <a:gs pos="100000">
                <a:srgbClr val="FBD4B4"/>
              </a:gs>
            </a:gsLst>
            <a:lin ang="5400000" scaled="1"/>
          </a:gradFill>
          <a:ln w="12700">
            <a:solidFill>
              <a:srgbClr val="002060"/>
            </a:solidFill>
            <a:round/>
            <a:headEnd/>
            <a:tailEnd/>
          </a:ln>
          <a:effectLst>
            <a:outerShdw dist="28398" dir="3806097" algn="ctr" rotWithShape="0">
              <a:srgbClr val="974706">
                <a:alpha val="50000"/>
              </a:srgbClr>
            </a:outerShdw>
          </a:effectLst>
        </p:spPr>
        <p:txBody>
          <a:bodyPr rot="0" vert="horz" wrap="square" lIns="91440" tIns="45720" rIns="91440" bIns="45720" anchor="t" anchorCtr="0" upright="1">
            <a:noAutofit/>
          </a:bodyPr>
          <a:lstStyle/>
          <a:p>
            <a:pPr algn="ctr" rtl="1">
              <a:lnSpc>
                <a:spcPct val="115000"/>
              </a:lnSpc>
              <a:spcAft>
                <a:spcPts val="0"/>
              </a:spcAft>
            </a:pPr>
            <a:r>
              <a:rPr lang="ar-DZ" sz="4400" b="1" cap="all" dirty="0">
                <a:ln w="4496" cap="flat" cmpd="sng" algn="ctr">
                  <a:solidFill>
                    <a:srgbClr val="C00000"/>
                  </a:solidFill>
                  <a:prstDash val="solid"/>
                  <a:round/>
                </a:ln>
                <a:solidFill>
                  <a:srgbClr val="002060"/>
                </a:solidFill>
                <a:effectLst>
                  <a:reflection blurRad="12700" stA="28000" endPos="45000" dist="1003" dir="5400000" sy="-100000" algn="bl"/>
                </a:effectLst>
                <a:latin typeface="Calibri"/>
                <a:ea typeface="Calibri"/>
                <a:cs typeface="Simplified Arabic"/>
              </a:rPr>
              <a:t>الطلاقة النفسية وعلاقتها بمهارة </a:t>
            </a:r>
            <a:r>
              <a:rPr lang="ar-DZ" sz="4400" b="1" cap="all" dirty="0" smtClean="0">
                <a:ln w="4496" cap="flat" cmpd="sng" algn="ctr">
                  <a:solidFill>
                    <a:srgbClr val="C00000"/>
                  </a:solidFill>
                  <a:prstDash val="solid"/>
                  <a:round/>
                </a:ln>
                <a:solidFill>
                  <a:srgbClr val="002060"/>
                </a:solidFill>
                <a:effectLst>
                  <a:reflection blurRad="12700" stA="28000" endPos="45000" dist="1003" dir="5400000" sy="-100000" algn="bl"/>
                </a:effectLst>
                <a:latin typeface="Calibri"/>
                <a:ea typeface="Calibri"/>
                <a:cs typeface="Simplified Arabic"/>
              </a:rPr>
              <a:t>التصويب في </a:t>
            </a:r>
            <a:r>
              <a:rPr lang="ar-DZ" sz="4400" b="1" cap="all" dirty="0">
                <a:ln w="4496" cap="flat" cmpd="sng" algn="ctr">
                  <a:solidFill>
                    <a:srgbClr val="C00000"/>
                  </a:solidFill>
                  <a:prstDash val="solid"/>
                  <a:round/>
                </a:ln>
                <a:solidFill>
                  <a:srgbClr val="002060"/>
                </a:solidFill>
                <a:effectLst>
                  <a:reflection blurRad="12700" stA="28000" endPos="45000" dist="1003" dir="5400000" sy="-100000" algn="bl"/>
                </a:effectLst>
                <a:latin typeface="Calibri"/>
                <a:ea typeface="Calibri"/>
                <a:cs typeface="Simplified Arabic"/>
              </a:rPr>
              <a:t>كرة اليد </a:t>
            </a:r>
            <a:endParaRPr lang="fr-FR" dirty="0">
              <a:effectLst/>
              <a:latin typeface="Calibri"/>
              <a:ea typeface="Calibri"/>
              <a:cs typeface="Arial"/>
            </a:endParaRPr>
          </a:p>
        </p:txBody>
      </p:sp>
      <p:sp>
        <p:nvSpPr>
          <p:cNvPr id="20" name="Parchemin horizontal 19"/>
          <p:cNvSpPr/>
          <p:nvPr/>
        </p:nvSpPr>
        <p:spPr>
          <a:xfrm>
            <a:off x="3529774" y="5986160"/>
            <a:ext cx="2156460" cy="692696"/>
          </a:xfrm>
          <a:prstGeom prst="horizontalScroll">
            <a:avLst/>
          </a:prstGeom>
          <a:gradFill flip="none" rotWithShape="1">
            <a:gsLst>
              <a:gs pos="0">
                <a:srgbClr val="F79646">
                  <a:tint val="50000"/>
                  <a:satMod val="300000"/>
                  <a:lumMod val="97000"/>
                </a:srgbClr>
              </a:gs>
              <a:gs pos="35000">
                <a:srgbClr val="F79646">
                  <a:tint val="37000"/>
                  <a:satMod val="300000"/>
                </a:srgbClr>
              </a:gs>
              <a:gs pos="100000">
                <a:srgbClr val="F79646">
                  <a:tint val="15000"/>
                  <a:satMod val="350000"/>
                </a:srgbClr>
              </a:gs>
            </a:gsLst>
            <a:lin ang="16200000" scaled="1"/>
            <a:tileRect/>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ctr" anchorCtr="0" forceAA="0" compatLnSpc="1">
            <a:prstTxWarp prst="textWave2">
              <a:avLst/>
            </a:prstTxWarp>
            <a:noAutofit/>
          </a:bodyPr>
          <a:lstStyle/>
          <a:p>
            <a:pPr marL="0" marR="0" lvl="0" indent="0" algn="ctr" defTabSz="914400" eaLnBrk="1" fontAlgn="auto" latinLnBrk="0" hangingPunct="1">
              <a:lnSpc>
                <a:spcPct val="115000"/>
              </a:lnSpc>
              <a:spcBef>
                <a:spcPts val="0"/>
              </a:spcBef>
              <a:spcAft>
                <a:spcPts val="1000"/>
              </a:spcAft>
              <a:buClrTx/>
              <a:buSzTx/>
              <a:buFontTx/>
              <a:buNone/>
              <a:tabLst/>
              <a:defRPr/>
            </a:pPr>
            <a:r>
              <a:rPr kumimoji="0" lang="ar-DZ" sz="1400" b="1" i="1" u="none" strike="noStrike" kern="0" cap="all" spc="0" normalizeH="0" baseline="0" noProof="0" dirty="0">
                <a:ln w="4496" cap="flat" cmpd="sng" algn="ctr">
                  <a:solidFill>
                    <a:srgbClr val="5C437A"/>
                  </a:solidFill>
                  <a:prstDash val="solid"/>
                  <a:round/>
                </a:ln>
                <a:solidFill>
                  <a:srgbClr val="0070C0"/>
                </a:solidFill>
                <a:effectLst>
                  <a:reflection blurRad="12700" stA="28000" endPos="45000" dist="1003" dir="5400000" sy="-100000" algn="bl"/>
                </a:effectLst>
                <a:uLnTx/>
                <a:uFillTx/>
                <a:latin typeface="Calibri"/>
                <a:ea typeface="Calibri"/>
                <a:cs typeface="Simplified Arabic"/>
              </a:rPr>
              <a:t>السنة الجامعية: </a:t>
            </a:r>
            <a:r>
              <a:rPr lang="ar-DZ" sz="1400" b="1" i="1" kern="0" cap="all" dirty="0" smtClean="0">
                <a:ln w="4496" cap="flat" cmpd="sng" algn="ctr">
                  <a:solidFill>
                    <a:srgbClr val="5C437A"/>
                  </a:solidFill>
                  <a:prstDash val="solid"/>
                  <a:round/>
                </a:ln>
                <a:solidFill>
                  <a:srgbClr val="0070C0"/>
                </a:solidFill>
                <a:effectLst>
                  <a:reflection blurRad="12700" stA="28000" endPos="45000" dist="1003" dir="5400000" sy="-100000" algn="bl"/>
                </a:effectLst>
                <a:latin typeface="Calibri"/>
                <a:ea typeface="Calibri"/>
                <a:cs typeface="Simplified Arabic"/>
              </a:rPr>
              <a:t>2016/2015</a:t>
            </a:r>
            <a:endParaRPr kumimoji="0" lang="fr-FR" sz="1200" b="0" i="0" u="none" strike="noStrike" kern="0" cap="none" spc="0" normalizeH="0" baseline="0" noProof="0" dirty="0">
              <a:ln>
                <a:noFill/>
              </a:ln>
              <a:solidFill>
                <a:sysClr val="windowText" lastClr="000000"/>
              </a:solidFill>
              <a:effectLst/>
              <a:uLnTx/>
              <a:uFillTx/>
              <a:latin typeface="Calibri"/>
              <a:ea typeface="Calibri"/>
              <a:cs typeface="Arial"/>
            </a:endParaRPr>
          </a:p>
        </p:txBody>
      </p:sp>
      <p:sp>
        <p:nvSpPr>
          <p:cNvPr id="3" name="Parchemin horizontal 2"/>
          <p:cNvSpPr/>
          <p:nvPr/>
        </p:nvSpPr>
        <p:spPr bwMode="auto">
          <a:xfrm>
            <a:off x="1835696" y="4068243"/>
            <a:ext cx="5544616" cy="490776"/>
          </a:xfrm>
          <a:prstGeom prst="horizontalScroll">
            <a:avLst/>
          </a:prstGeom>
          <a:solidFill>
            <a:schemeClr val="bg2">
              <a:lumMod val="20000"/>
              <a:lumOff val="80000"/>
            </a:schemeClr>
          </a:solidFill>
          <a:ln w="9525" algn="ctr">
            <a:solidFill>
              <a:schemeClr val="tx1"/>
            </a:solidFill>
            <a:miter lim="800000"/>
            <a:headEnd/>
            <a:tailEnd/>
          </a:ln>
        </p:spPr>
        <p:txBody>
          <a:bodyPr wrap="square" rtlCol="1" anchor="ctr">
            <a:spAutoFit/>
          </a:bodyPr>
          <a:lstStyle/>
          <a:p>
            <a:pPr algn="r" rtl="1"/>
            <a:r>
              <a:rPr lang="ar-DZ" b="1" dirty="0" smtClean="0"/>
              <a:t>دراسة ميدانية لفرق ثانويات دائرة عين البيضاء (15-17سنة)</a:t>
            </a:r>
            <a:endParaRPr lang="ar-DZ" b="1" dirty="0" smtClean="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bwMode="auto">
          <a:xfrm>
            <a:off x="2339752" y="56337"/>
            <a:ext cx="4280770" cy="919401"/>
          </a:xfrm>
          <a:prstGeom prst="roundRect">
            <a:avLst/>
          </a:prstGeom>
          <a:gradFill flip="none" rotWithShape="1">
            <a:gsLst>
              <a:gs pos="0">
                <a:srgbClr val="FF3300">
                  <a:tint val="66000"/>
                  <a:satMod val="160000"/>
                </a:srgbClr>
              </a:gs>
              <a:gs pos="50000">
                <a:srgbClr val="FF3300">
                  <a:tint val="44500"/>
                  <a:satMod val="160000"/>
                </a:srgbClr>
              </a:gs>
              <a:gs pos="100000">
                <a:srgbClr val="FF3300">
                  <a:tint val="23500"/>
                  <a:satMod val="160000"/>
                </a:srgbClr>
              </a:gs>
            </a:gsLst>
            <a:path path="circle">
              <a:fillToRect l="50000" t="50000" r="50000" b="50000"/>
            </a:path>
            <a:tileRect/>
          </a:gradFill>
          <a:ln w="9525" algn="ctr">
            <a:noFill/>
            <a:miter lim="800000"/>
            <a:headEnd/>
            <a:tailEnd/>
          </a:ln>
        </p:spPr>
        <p:txBody>
          <a:bodyPr wrap="square" rtlCol="0" anchor="ctr">
            <a:spAutoFit/>
          </a:bodyPr>
          <a:lstStyle/>
          <a:p>
            <a:pPr algn="r" rtl="1"/>
            <a:r>
              <a:rPr lang="ar-SA" sz="2400" b="1" dirty="0">
                <a:solidFill>
                  <a:srgbClr val="0070C0"/>
                </a:solidFill>
              </a:rPr>
              <a:t>عرض وتحليل نتائج </a:t>
            </a:r>
            <a:r>
              <a:rPr lang="ar-DZ" sz="2400" b="1" dirty="0" smtClean="0">
                <a:solidFill>
                  <a:srgbClr val="0070C0"/>
                </a:solidFill>
              </a:rPr>
              <a:t>الفرضية الثالثة: آلية الأداء– التصويب من الثبات </a:t>
            </a:r>
            <a:endParaRPr lang="fr-FR" sz="2400" dirty="0" smtClean="0">
              <a:solidFill>
                <a:srgbClr val="0070C0"/>
              </a:solidFill>
            </a:endParaRPr>
          </a:p>
        </p:txBody>
      </p:sp>
      <p:graphicFrame>
        <p:nvGraphicFramePr>
          <p:cNvPr id="5" name="Tableau 4"/>
          <p:cNvGraphicFramePr>
            <a:graphicFrameLocks noGrp="1"/>
          </p:cNvGraphicFramePr>
          <p:nvPr>
            <p:extLst>
              <p:ext uri="{D42A27DB-BD31-4B8C-83A1-F6EECF244321}">
                <p14:modId xmlns:p14="http://schemas.microsoft.com/office/powerpoint/2010/main" val="1546559825"/>
              </p:ext>
            </p:extLst>
          </p:nvPr>
        </p:nvGraphicFramePr>
        <p:xfrm>
          <a:off x="1043608" y="1124744"/>
          <a:ext cx="6660971" cy="2935751"/>
        </p:xfrm>
        <a:graphic>
          <a:graphicData uri="http://schemas.openxmlformats.org/drawingml/2006/table">
            <a:tbl>
              <a:tblPr rtl="1"/>
              <a:tblGrid>
                <a:gridCol w="876673"/>
                <a:gridCol w="828089"/>
                <a:gridCol w="861445"/>
                <a:gridCol w="869421"/>
                <a:gridCol w="860720"/>
                <a:gridCol w="678714"/>
                <a:gridCol w="751952"/>
                <a:gridCol w="933957"/>
              </a:tblGrid>
              <a:tr h="1197982">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الأبعاد</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المتوسط الحسابي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الانحراف المعياري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R</a:t>
                      </a: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المحسوبة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درجة الحرية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R</a:t>
                      </a:r>
                      <a:r>
                        <a:rPr lang="ar-DZ" sz="1600" b="1">
                          <a:effectLst/>
                          <a:latin typeface="Calibri" panose="020F0502020204030204" pitchFamily="34" charset="0"/>
                          <a:ea typeface="Calibri" panose="020F0502020204030204" pitchFamily="34" charset="0"/>
                          <a:cs typeface="Sakkal Majalla" panose="02000000000000000000" pitchFamily="2" charset="-78"/>
                        </a:rPr>
                        <a:t>     الجدولية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مستوى الدلالة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الدلالة الإحصائية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9768">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آلية الأداء</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r>
                        <a:rPr lang="ar-DZ" sz="1600" b="1">
                          <a:effectLst/>
                          <a:latin typeface="Calibri" panose="020F0502020204030204" pitchFamily="34" charset="0"/>
                          <a:ea typeface="Calibri" panose="020F0502020204030204" pitchFamily="34" charset="0"/>
                          <a:cs typeface="Sakkal Majalla" panose="02000000000000000000" pitchFamily="2" charset="-78"/>
                        </a:rPr>
                        <a:t>18.58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r>
                        <a:rPr lang="ar-DZ" sz="1600" b="1">
                          <a:effectLst/>
                          <a:latin typeface="Calibri" panose="020F0502020204030204" pitchFamily="34" charset="0"/>
                          <a:ea typeface="Calibri" panose="020F0502020204030204" pitchFamily="34" charset="0"/>
                          <a:cs typeface="Sakkal Majalla" panose="02000000000000000000" pitchFamily="2" charset="-78"/>
                        </a:rPr>
                        <a:t>1.07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0.54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0.304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0.05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دالة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احصائيا</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2719">
                <a:tc>
                  <a:txBody>
                    <a:bodyPr/>
                    <a:lstStyle/>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التصويب من الثبات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23.48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3.42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r>
            </a:tbl>
          </a:graphicData>
        </a:graphic>
      </p:graphicFrame>
      <p:sp>
        <p:nvSpPr>
          <p:cNvPr id="6" name="Rectangle 5"/>
          <p:cNvSpPr/>
          <p:nvPr/>
        </p:nvSpPr>
        <p:spPr>
          <a:xfrm>
            <a:off x="1115616" y="4509120"/>
            <a:ext cx="6408712" cy="792088"/>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DZ" sz="2000" dirty="0" smtClean="0"/>
              <a:t>معامل </a:t>
            </a:r>
            <a:r>
              <a:rPr lang="ar-DZ" sz="2000" dirty="0"/>
              <a:t>ارتباط بيرسون بين آلية الأداء و التصويب من الثبات</a:t>
            </a:r>
          </a:p>
        </p:txBody>
      </p:sp>
    </p:spTree>
    <p:extLst>
      <p:ext uri="{BB962C8B-B14F-4D97-AF65-F5344CB8AC3E}">
        <p14:creationId xmlns:p14="http://schemas.microsoft.com/office/powerpoint/2010/main" val="3045597601"/>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bwMode="auto">
          <a:xfrm>
            <a:off x="2339752" y="56337"/>
            <a:ext cx="4280770" cy="919401"/>
          </a:xfrm>
          <a:prstGeom prst="roundRect">
            <a:avLst/>
          </a:prstGeom>
          <a:gradFill flip="none" rotWithShape="1">
            <a:gsLst>
              <a:gs pos="0">
                <a:srgbClr val="FF3300">
                  <a:tint val="66000"/>
                  <a:satMod val="160000"/>
                </a:srgbClr>
              </a:gs>
              <a:gs pos="50000">
                <a:srgbClr val="FF3300">
                  <a:tint val="44500"/>
                  <a:satMod val="160000"/>
                </a:srgbClr>
              </a:gs>
              <a:gs pos="100000">
                <a:srgbClr val="FF3300">
                  <a:tint val="23500"/>
                  <a:satMod val="160000"/>
                </a:srgbClr>
              </a:gs>
            </a:gsLst>
            <a:path path="circle">
              <a:fillToRect l="50000" t="50000" r="50000" b="50000"/>
            </a:path>
            <a:tileRect/>
          </a:gradFill>
          <a:ln w="9525" algn="ctr">
            <a:noFill/>
            <a:miter lim="800000"/>
            <a:headEnd/>
            <a:tailEnd/>
          </a:ln>
        </p:spPr>
        <p:txBody>
          <a:bodyPr wrap="square" rtlCol="0" anchor="ctr">
            <a:spAutoFit/>
          </a:bodyPr>
          <a:lstStyle/>
          <a:p>
            <a:pPr algn="r" rtl="1"/>
            <a:r>
              <a:rPr lang="ar-SA" sz="2400" b="1" dirty="0">
                <a:solidFill>
                  <a:srgbClr val="0070C0"/>
                </a:solidFill>
              </a:rPr>
              <a:t>عرض وتحليل نتائج </a:t>
            </a:r>
            <a:r>
              <a:rPr lang="ar-DZ" sz="2400" b="1" dirty="0" smtClean="0">
                <a:solidFill>
                  <a:srgbClr val="0070C0"/>
                </a:solidFill>
              </a:rPr>
              <a:t>الفرضية الثالثة: آلية الأداء– التصويب من </a:t>
            </a:r>
            <a:r>
              <a:rPr lang="ar-DZ" sz="2400" b="1" dirty="0" err="1" smtClean="0">
                <a:solidFill>
                  <a:srgbClr val="0070C0"/>
                </a:solidFill>
              </a:rPr>
              <a:t>الإرتقاء</a:t>
            </a:r>
            <a:r>
              <a:rPr lang="ar-DZ" sz="2400" b="1" dirty="0" smtClean="0">
                <a:solidFill>
                  <a:srgbClr val="0070C0"/>
                </a:solidFill>
              </a:rPr>
              <a:t> </a:t>
            </a:r>
            <a:endParaRPr lang="fr-FR" sz="2400" dirty="0" smtClean="0">
              <a:solidFill>
                <a:srgbClr val="0070C0"/>
              </a:solidFill>
            </a:endParaRPr>
          </a:p>
        </p:txBody>
      </p:sp>
      <p:graphicFrame>
        <p:nvGraphicFramePr>
          <p:cNvPr id="5" name="Tableau 4"/>
          <p:cNvGraphicFramePr>
            <a:graphicFrameLocks noGrp="1"/>
          </p:cNvGraphicFramePr>
          <p:nvPr>
            <p:extLst>
              <p:ext uri="{D42A27DB-BD31-4B8C-83A1-F6EECF244321}">
                <p14:modId xmlns:p14="http://schemas.microsoft.com/office/powerpoint/2010/main" val="2676748378"/>
              </p:ext>
            </p:extLst>
          </p:nvPr>
        </p:nvGraphicFramePr>
        <p:xfrm>
          <a:off x="539553" y="1124744"/>
          <a:ext cx="7632847" cy="2908396"/>
        </p:xfrm>
        <a:graphic>
          <a:graphicData uri="http://schemas.openxmlformats.org/drawingml/2006/table">
            <a:tbl>
              <a:tblPr rtl="1"/>
              <a:tblGrid>
                <a:gridCol w="1004584"/>
                <a:gridCol w="948913"/>
                <a:gridCol w="987135"/>
                <a:gridCol w="996275"/>
                <a:gridCol w="986304"/>
                <a:gridCol w="777743"/>
                <a:gridCol w="861666"/>
                <a:gridCol w="1070227"/>
              </a:tblGrid>
              <a:tr h="944364">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الأبعاد</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المتوسط الحسابي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الانحراف المعياري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R</a:t>
                      </a: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المحسوبة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درجة الحرية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R</a:t>
                      </a:r>
                      <a:r>
                        <a:rPr lang="ar-DZ" sz="1600" b="1">
                          <a:effectLst/>
                          <a:latin typeface="Calibri" panose="020F0502020204030204" pitchFamily="34" charset="0"/>
                          <a:ea typeface="Calibri" panose="020F0502020204030204" pitchFamily="34" charset="0"/>
                          <a:cs typeface="Sakkal Majalla" panose="02000000000000000000" pitchFamily="2" charset="-78"/>
                        </a:rPr>
                        <a:t>     الجدولية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مستوى الدلالة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الدلالة الإحصائية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7579">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آلية الأداء</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r>
                        <a:rPr lang="ar-DZ" sz="1600" b="1">
                          <a:effectLst/>
                          <a:latin typeface="Calibri" panose="020F0502020204030204" pitchFamily="34" charset="0"/>
                          <a:ea typeface="Calibri" panose="020F0502020204030204" pitchFamily="34" charset="0"/>
                          <a:cs typeface="Sakkal Majalla" panose="02000000000000000000" pitchFamily="2" charset="-78"/>
                        </a:rPr>
                        <a:t>18.58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r>
                        <a:rPr lang="ar-DZ" sz="1600" b="1">
                          <a:effectLst/>
                          <a:latin typeface="Calibri" panose="020F0502020204030204" pitchFamily="34" charset="0"/>
                          <a:ea typeface="Calibri" panose="020F0502020204030204" pitchFamily="34" charset="0"/>
                          <a:cs typeface="Sakkal Majalla" panose="02000000000000000000" pitchFamily="2" charset="-78"/>
                        </a:rPr>
                        <a:t>1.07</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0.55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0.304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0.05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دالة احصائيا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6369">
                <a:tc>
                  <a:txBody>
                    <a:bodyPr/>
                    <a:lstStyle/>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التصويب من الارتقاء</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r>
                        <a:rPr lang="ar-DZ" sz="1600" b="1">
                          <a:effectLst/>
                          <a:latin typeface="Calibri" panose="020F0502020204030204" pitchFamily="34" charset="0"/>
                          <a:ea typeface="Calibri" panose="020F0502020204030204" pitchFamily="34" charset="0"/>
                          <a:cs typeface="Sakkal Majalla" panose="02000000000000000000" pitchFamily="2" charset="-78"/>
                        </a:rPr>
                        <a:t>19.18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a:t>
                      </a:r>
                      <a:r>
                        <a:rPr lang="ar-DZ" sz="1600" b="1" dirty="0">
                          <a:effectLst/>
                          <a:latin typeface="Calibri" panose="020F0502020204030204" pitchFamily="34" charset="0"/>
                          <a:ea typeface="Calibri" panose="020F0502020204030204" pitchFamily="34" charset="0"/>
                          <a:cs typeface="Sakkal Majalla" panose="02000000000000000000" pitchFamily="2" charset="-78"/>
                        </a:rPr>
                        <a:t>4.57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r>
            </a:tbl>
          </a:graphicData>
        </a:graphic>
      </p:graphicFrame>
      <p:sp>
        <p:nvSpPr>
          <p:cNvPr id="6" name="Rectangle 5"/>
          <p:cNvSpPr/>
          <p:nvPr/>
        </p:nvSpPr>
        <p:spPr>
          <a:xfrm>
            <a:off x="899592" y="4869160"/>
            <a:ext cx="7056784" cy="9144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DZ" sz="2000" dirty="0" smtClean="0"/>
              <a:t>معامل </a:t>
            </a:r>
            <a:r>
              <a:rPr lang="ar-DZ" sz="2000" dirty="0"/>
              <a:t>ارتباط بيرسون بين آلية الأداء والتصويب من الارتقاء</a:t>
            </a:r>
          </a:p>
        </p:txBody>
      </p:sp>
    </p:spTree>
    <p:extLst>
      <p:ext uri="{BB962C8B-B14F-4D97-AF65-F5344CB8AC3E}">
        <p14:creationId xmlns:p14="http://schemas.microsoft.com/office/powerpoint/2010/main" val="2892553495"/>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bwMode="auto">
          <a:xfrm>
            <a:off x="2339752" y="56337"/>
            <a:ext cx="4824536" cy="919401"/>
          </a:xfrm>
          <a:prstGeom prst="roundRect">
            <a:avLst/>
          </a:prstGeom>
          <a:gradFill flip="none" rotWithShape="1">
            <a:gsLst>
              <a:gs pos="0">
                <a:srgbClr val="FF3300">
                  <a:tint val="66000"/>
                  <a:satMod val="160000"/>
                </a:srgbClr>
              </a:gs>
              <a:gs pos="50000">
                <a:srgbClr val="FF3300">
                  <a:tint val="44500"/>
                  <a:satMod val="160000"/>
                </a:srgbClr>
              </a:gs>
              <a:gs pos="100000">
                <a:srgbClr val="FF3300">
                  <a:tint val="23500"/>
                  <a:satMod val="160000"/>
                </a:srgbClr>
              </a:gs>
            </a:gsLst>
            <a:path path="circle">
              <a:fillToRect l="50000" t="50000" r="50000" b="50000"/>
            </a:path>
            <a:tileRect/>
          </a:gradFill>
          <a:ln w="9525" algn="ctr">
            <a:noFill/>
            <a:miter lim="800000"/>
            <a:headEnd/>
            <a:tailEnd/>
          </a:ln>
        </p:spPr>
        <p:txBody>
          <a:bodyPr wrap="square" rtlCol="0" anchor="ctr">
            <a:spAutoFit/>
          </a:bodyPr>
          <a:lstStyle/>
          <a:p>
            <a:pPr algn="r" rtl="1"/>
            <a:r>
              <a:rPr lang="ar-SA" sz="2400" b="1" dirty="0">
                <a:solidFill>
                  <a:srgbClr val="0070C0"/>
                </a:solidFill>
              </a:rPr>
              <a:t>عرض وتحليل نتائج </a:t>
            </a:r>
            <a:r>
              <a:rPr lang="ar-DZ" sz="2400" b="1" dirty="0" smtClean="0">
                <a:solidFill>
                  <a:srgbClr val="0070C0"/>
                </a:solidFill>
              </a:rPr>
              <a:t>الفرضية العامة: </a:t>
            </a:r>
          </a:p>
          <a:p>
            <a:pPr algn="r" rtl="1"/>
            <a:r>
              <a:rPr lang="ar-DZ" sz="2400" b="1" dirty="0" smtClean="0">
                <a:solidFill>
                  <a:srgbClr val="0070C0"/>
                </a:solidFill>
              </a:rPr>
              <a:t>الطلاقة النفسية – مهارة التصويب في كرة اليد</a:t>
            </a:r>
            <a:endParaRPr lang="fr-FR" sz="2400" dirty="0" smtClean="0">
              <a:solidFill>
                <a:srgbClr val="0070C0"/>
              </a:solidFill>
            </a:endParaRPr>
          </a:p>
        </p:txBody>
      </p:sp>
      <p:graphicFrame>
        <p:nvGraphicFramePr>
          <p:cNvPr id="5" name="Tableau 4"/>
          <p:cNvGraphicFramePr>
            <a:graphicFrameLocks noGrp="1"/>
          </p:cNvGraphicFramePr>
          <p:nvPr>
            <p:extLst>
              <p:ext uri="{D42A27DB-BD31-4B8C-83A1-F6EECF244321}">
                <p14:modId xmlns:p14="http://schemas.microsoft.com/office/powerpoint/2010/main" val="766409644"/>
              </p:ext>
            </p:extLst>
          </p:nvPr>
        </p:nvGraphicFramePr>
        <p:xfrm>
          <a:off x="539552" y="1124744"/>
          <a:ext cx="7704856" cy="2987548"/>
        </p:xfrm>
        <a:graphic>
          <a:graphicData uri="http://schemas.openxmlformats.org/drawingml/2006/table">
            <a:tbl>
              <a:tblPr rtl="1"/>
              <a:tblGrid>
                <a:gridCol w="852678"/>
                <a:gridCol w="986481"/>
                <a:gridCol w="1016399"/>
                <a:gridCol w="1028865"/>
                <a:gridCol w="815280"/>
                <a:gridCol w="1010582"/>
                <a:gridCol w="887584"/>
                <a:gridCol w="1106987"/>
              </a:tblGrid>
              <a:tr h="984250">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الأبعاد</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المتوسط الحسابي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الانحراف المعياري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R</a:t>
                      </a: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المحسوبة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درجة الحرية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R</a:t>
                      </a:r>
                      <a:r>
                        <a:rPr lang="ar-DZ" sz="1600" b="1">
                          <a:effectLst/>
                          <a:latin typeface="Calibri" panose="020F0502020204030204" pitchFamily="34" charset="0"/>
                          <a:ea typeface="Calibri" panose="020F0502020204030204" pitchFamily="34" charset="0"/>
                          <a:cs typeface="Sakkal Majalla" panose="02000000000000000000" pitchFamily="2" charset="-78"/>
                        </a:rPr>
                        <a:t>     الجدولية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مستوى الدلالة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marL="145415"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الدلالة الإحصائية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8220">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الطلاقة النفسية</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68.72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1.93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0.363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      48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0.304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0.05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just" rtl="0">
                        <a:lnSpc>
                          <a:spcPct val="115000"/>
                        </a:lnSpc>
                        <a:spcAft>
                          <a:spcPts val="800"/>
                        </a:spcAft>
                      </a:pPr>
                      <a:r>
                        <a:rPr lang="ar-DZ" sz="1600">
                          <a:effectLst/>
                          <a:latin typeface="Calibri" panose="020F0502020204030204" pitchFamily="34" charset="0"/>
                          <a:ea typeface="Calibri" panose="020F0502020204030204" pitchFamily="34" charset="0"/>
                          <a:cs typeface="Sakkal Majalla" panose="02000000000000000000" pitchFamily="2" charset="-78"/>
                        </a:rPr>
                        <a:t>دالة احصائيا</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4880">
                <a:tc>
                  <a:txBody>
                    <a:bodyPr/>
                    <a:lstStyle/>
                    <a:p>
                      <a:pPr algn="just" rtl="1">
                        <a:lnSpc>
                          <a:spcPct val="115000"/>
                        </a:lnSpc>
                        <a:spcAft>
                          <a:spcPts val="800"/>
                        </a:spcAft>
                      </a:pPr>
                      <a:r>
                        <a:rPr lang="ar-DZ" sz="1600" b="1">
                          <a:effectLst/>
                          <a:latin typeface="Calibri" panose="020F0502020204030204" pitchFamily="34" charset="0"/>
                          <a:ea typeface="Calibri" panose="020F0502020204030204" pitchFamily="34" charset="0"/>
                          <a:cs typeface="Sakkal Majalla" panose="02000000000000000000" pitchFamily="2" charset="-78"/>
                        </a:rPr>
                        <a:t>التصويب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a:effectLst/>
                          <a:latin typeface="Sakkal Majalla" panose="02000000000000000000" pitchFamily="2" charset="-78"/>
                          <a:ea typeface="Calibri" panose="020F0502020204030204" pitchFamily="34" charset="0"/>
                          <a:cs typeface="Arial" panose="020B0604020202020204" pitchFamily="34" charset="0"/>
                        </a:rPr>
                        <a:t>42.66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0">
                        <a:lnSpc>
                          <a:spcPct val="115000"/>
                        </a:lnSpc>
                        <a:spcAft>
                          <a:spcPts val="800"/>
                        </a:spcAft>
                      </a:pPr>
                      <a:r>
                        <a:rPr lang="fr-FR" sz="1600" b="1" dirty="0">
                          <a:effectLst/>
                          <a:latin typeface="Sakkal Majalla" panose="02000000000000000000" pitchFamily="2" charset="-78"/>
                          <a:ea typeface="Calibri" panose="020F0502020204030204" pitchFamily="34" charset="0"/>
                          <a:cs typeface="Arial" panose="020B0604020202020204" pitchFamily="34" charset="0"/>
                        </a:rPr>
                        <a:t>   6.02</a:t>
                      </a:r>
                      <a:r>
                        <a:rPr lang="ar-DZ" sz="1600" b="1" dirty="0">
                          <a:effectLst/>
                          <a:latin typeface="Calibri" panose="020F0502020204030204" pitchFamily="34" charset="0"/>
                          <a:ea typeface="Calibri" panose="020F0502020204030204" pitchFamily="34" charset="0"/>
                          <a:cs typeface="Sakkal Majalla" panose="02000000000000000000" pitchFamily="2" charset="-78"/>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c vMerge="1">
                  <a:txBody>
                    <a:bodyPr/>
                    <a:lstStyle/>
                    <a:p>
                      <a:pPr rtl="1"/>
                      <a:endParaRPr lang="ar-DZ"/>
                    </a:p>
                  </a:txBody>
                  <a:tcPr/>
                </a:tc>
              </a:tr>
            </a:tbl>
          </a:graphicData>
        </a:graphic>
      </p:graphicFrame>
      <p:sp>
        <p:nvSpPr>
          <p:cNvPr id="6" name="Rectangle 5"/>
          <p:cNvSpPr/>
          <p:nvPr/>
        </p:nvSpPr>
        <p:spPr>
          <a:xfrm>
            <a:off x="683568" y="4581128"/>
            <a:ext cx="7416824" cy="914400"/>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DZ" sz="2000" b="1" dirty="0" smtClean="0"/>
              <a:t>معامل </a:t>
            </a:r>
            <a:r>
              <a:rPr lang="ar-DZ" sz="2000" b="1" dirty="0"/>
              <a:t>ارتباط بيرسون بين الطلاقة النفسية  </a:t>
            </a:r>
            <a:r>
              <a:rPr lang="ar-DZ" sz="2000" b="1" dirty="0" smtClean="0"/>
              <a:t>ومهارة التصويب في كرة اليد  </a:t>
            </a:r>
            <a:endParaRPr lang="ar-DZ" sz="2000" b="1" dirty="0"/>
          </a:p>
        </p:txBody>
      </p:sp>
    </p:spTree>
    <p:extLst>
      <p:ext uri="{BB962C8B-B14F-4D97-AF65-F5344CB8AC3E}">
        <p14:creationId xmlns:p14="http://schemas.microsoft.com/office/powerpoint/2010/main" val="3604418209"/>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à coins arrondis 24"/>
          <p:cNvSpPr/>
          <p:nvPr/>
        </p:nvSpPr>
        <p:spPr>
          <a:xfrm>
            <a:off x="1724182" y="285728"/>
            <a:ext cx="5544616" cy="1559096"/>
          </a:xfrm>
          <a:prstGeom prst="roundRect">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7200" b="1" i="0" u="none" strike="noStrike" kern="0" cap="none" spc="0" normalizeH="0" baseline="0" noProof="0" dirty="0" smtClean="0">
                <a:ln>
                  <a:noFill/>
                </a:ln>
                <a:solidFill>
                  <a:srgbClr val="0070C0"/>
                </a:solidFill>
                <a:effectLst/>
                <a:uLnTx/>
                <a:uFillTx/>
                <a:latin typeface="Sakkal Majalla" pitchFamily="2" charset="-78"/>
                <a:cs typeface="Sakkal Majalla" pitchFamily="2" charset="-78"/>
              </a:rPr>
              <a:t>مناقشة الفرضيات</a:t>
            </a:r>
            <a:endParaRPr kumimoji="0" lang="fr-FR" sz="7200" b="1" i="0" u="none" strike="noStrike" kern="0" cap="none" spc="0" normalizeH="0" baseline="0" noProof="0" dirty="0">
              <a:ln>
                <a:noFill/>
              </a:ln>
              <a:solidFill>
                <a:srgbClr val="0070C0"/>
              </a:solidFill>
              <a:effectLst/>
              <a:uLnTx/>
              <a:uFillTx/>
              <a:latin typeface="Sakkal Majalla" pitchFamily="2" charset="-78"/>
              <a:cs typeface="Sakkal Majalla" pitchFamily="2" charset="-78"/>
            </a:endParaRPr>
          </a:p>
        </p:txBody>
      </p:sp>
      <p:sp>
        <p:nvSpPr>
          <p:cNvPr id="26" name="Organigramme : Connecteur 25"/>
          <p:cNvSpPr/>
          <p:nvPr/>
        </p:nvSpPr>
        <p:spPr>
          <a:xfrm>
            <a:off x="8305486" y="3933056"/>
            <a:ext cx="714348" cy="571504"/>
          </a:xfrm>
          <a:prstGeom prst="flowChartConnector">
            <a:avLst/>
          </a:prstGeom>
          <a:solidFill>
            <a:srgbClr val="00B0F0"/>
          </a:solidFill>
          <a:ln w="25400" cap="flat" cmpd="sng" algn="ctr">
            <a:solidFill>
              <a:srgbClr val="F79646">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ysClr val="window" lastClr="FFFFFF"/>
                </a:solidFill>
                <a:effectLst/>
                <a:uLnTx/>
                <a:uFillTx/>
                <a:latin typeface="Calibri"/>
                <a:ea typeface="+mn-ea"/>
                <a:cs typeface="+mn-cs"/>
              </a:rPr>
              <a:t>2</a:t>
            </a:r>
            <a:endParaRPr kumimoji="0" lang="fr-FR"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7" name="Organigramme : Connecteur 26"/>
          <p:cNvSpPr/>
          <p:nvPr/>
        </p:nvSpPr>
        <p:spPr>
          <a:xfrm>
            <a:off x="8323975" y="5445224"/>
            <a:ext cx="714348" cy="571504"/>
          </a:xfrm>
          <a:prstGeom prst="flowChartConnector">
            <a:avLst/>
          </a:prstGeom>
          <a:solidFill>
            <a:srgbClr val="00B0F0"/>
          </a:solidFill>
          <a:ln w="25400" cap="flat" cmpd="sng" algn="ctr">
            <a:solidFill>
              <a:srgbClr val="F79646">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ysClr val="window" lastClr="FFFFFF"/>
                </a:solidFill>
                <a:effectLst/>
                <a:uLnTx/>
                <a:uFillTx/>
                <a:latin typeface="Calibri"/>
                <a:ea typeface="+mn-ea"/>
                <a:cs typeface="+mn-cs"/>
              </a:rPr>
              <a:t>3</a:t>
            </a:r>
            <a:endParaRPr kumimoji="0" lang="fr-FR"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8" name="Organigramme : Connecteur 27"/>
          <p:cNvSpPr/>
          <p:nvPr/>
        </p:nvSpPr>
        <p:spPr>
          <a:xfrm>
            <a:off x="8323975" y="2497781"/>
            <a:ext cx="714348" cy="571504"/>
          </a:xfrm>
          <a:prstGeom prst="flowChartConnector">
            <a:avLst/>
          </a:prstGeom>
          <a:solidFill>
            <a:srgbClr val="00B0F0"/>
          </a:solidFill>
          <a:ln w="25400" cap="flat" cmpd="sng" algn="ctr">
            <a:solidFill>
              <a:srgbClr val="F79646">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ysClr val="window" lastClr="FFFFFF"/>
                </a:solidFill>
                <a:effectLst/>
                <a:uLnTx/>
                <a:uFillTx/>
                <a:latin typeface="Calibri"/>
                <a:ea typeface="+mn-ea"/>
                <a:cs typeface="+mn-cs"/>
              </a:rPr>
              <a:t>1</a:t>
            </a:r>
            <a:endParaRPr kumimoji="0" lang="fr-FR"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0" name="Arrondir un rectangle avec un coin diagonal 29"/>
          <p:cNvSpPr/>
          <p:nvPr/>
        </p:nvSpPr>
        <p:spPr>
          <a:xfrm>
            <a:off x="179512" y="2283467"/>
            <a:ext cx="8113017" cy="1000132"/>
          </a:xfrm>
          <a:prstGeom prst="round2DiagRect">
            <a:avLst>
              <a:gd name="adj1" fmla="val 50000"/>
              <a:gd name="adj2" fmla="val 0"/>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r"/>
            <a:r>
              <a:rPr kumimoji="0" lang="ar-DZ" sz="2400" b="1" i="0" u="none" strike="noStrike" kern="0" cap="none" spc="0" normalizeH="0" baseline="0" noProof="0" dirty="0" smtClean="0">
                <a:ln>
                  <a:noFill/>
                </a:ln>
                <a:solidFill>
                  <a:sysClr val="windowText" lastClr="000000"/>
                </a:solidFill>
                <a:effectLst/>
                <a:uLnTx/>
                <a:uFillTx/>
                <a:latin typeface="Sakkal Majalla" pitchFamily="2" charset="-78"/>
                <a:cs typeface="Sakkal Majalla" pitchFamily="2" charset="-78"/>
              </a:rPr>
              <a:t>لا</a:t>
            </a:r>
            <a:r>
              <a:rPr kumimoji="0" lang="ar-DZ" sz="2400" b="1" i="0" u="none" strike="noStrike" kern="0" cap="none" spc="0" normalizeH="0" noProof="0" dirty="0" smtClean="0">
                <a:ln>
                  <a:noFill/>
                </a:ln>
                <a:solidFill>
                  <a:sysClr val="windowText" lastClr="000000"/>
                </a:solidFill>
                <a:effectLst/>
                <a:uLnTx/>
                <a:uFillTx/>
                <a:latin typeface="Sakkal Majalla" pitchFamily="2" charset="-78"/>
                <a:cs typeface="Sakkal Majalla" pitchFamily="2" charset="-78"/>
              </a:rPr>
              <a:t> توجد علاقة ارتباطية بين الثقة بالنفس و مهارة التصويب </a:t>
            </a:r>
            <a:r>
              <a:rPr kumimoji="0" lang="ar-DZ" sz="2400" b="1" i="0" u="none" strike="noStrike" kern="0" cap="none" spc="0" normalizeH="0" baseline="0" noProof="0" dirty="0" smtClean="0">
                <a:ln>
                  <a:noFill/>
                </a:ln>
                <a:solidFill>
                  <a:sysClr val="windowText" lastClr="000000"/>
                </a:solidFill>
                <a:effectLst/>
                <a:uLnTx/>
                <a:uFillTx/>
                <a:latin typeface="Sakkal Majalla" pitchFamily="2" charset="-78"/>
                <a:cs typeface="Sakkal Majalla" pitchFamily="2" charset="-78"/>
              </a:rPr>
              <a:t>وهذا ما</a:t>
            </a:r>
            <a:r>
              <a:rPr lang="ar-DZ" sz="2400" b="1" kern="0" dirty="0" smtClean="0">
                <a:solidFill>
                  <a:sysClr val="windowText" lastClr="000000"/>
                </a:solidFill>
                <a:latin typeface="Sakkal Majalla" pitchFamily="2" charset="-78"/>
                <a:cs typeface="Sakkal Majalla" pitchFamily="2" charset="-78"/>
              </a:rPr>
              <a:t> ينفي</a:t>
            </a:r>
            <a:r>
              <a:rPr kumimoji="0" lang="ar-DZ" sz="2400" b="1" i="0" u="none" strike="noStrike" kern="0" cap="none" spc="0" normalizeH="0" baseline="0" noProof="0" dirty="0" smtClean="0">
                <a:ln>
                  <a:noFill/>
                </a:ln>
                <a:solidFill>
                  <a:sysClr val="windowText" lastClr="000000"/>
                </a:solidFill>
                <a:effectLst/>
                <a:uLnTx/>
                <a:uFillTx/>
                <a:latin typeface="Sakkal Majalla" pitchFamily="2" charset="-78"/>
                <a:cs typeface="Sakkal Majalla" pitchFamily="2" charset="-78"/>
              </a:rPr>
              <a:t> صحة الفرضية الأولى. </a:t>
            </a:r>
            <a:endParaRPr kumimoji="0" lang="fr-FR" sz="2400" b="1" i="0" u="none" strike="noStrike" kern="0" cap="none" spc="0" normalizeH="0" baseline="0" noProof="0" dirty="0">
              <a:ln>
                <a:noFill/>
              </a:ln>
              <a:solidFill>
                <a:sysClr val="windowText" lastClr="000000"/>
              </a:solidFill>
              <a:effectLst/>
              <a:uLnTx/>
              <a:uFillTx/>
              <a:latin typeface="Sakkal Majalla" pitchFamily="2" charset="-78"/>
              <a:cs typeface="Sakkal Majalla" pitchFamily="2" charset="-78"/>
            </a:endParaRPr>
          </a:p>
        </p:txBody>
      </p:sp>
      <p:sp>
        <p:nvSpPr>
          <p:cNvPr id="31" name="Arrondir un rectangle avec un coin diagonal 30"/>
          <p:cNvSpPr/>
          <p:nvPr/>
        </p:nvSpPr>
        <p:spPr>
          <a:xfrm>
            <a:off x="179512" y="3821909"/>
            <a:ext cx="8113017" cy="1071570"/>
          </a:xfrm>
          <a:prstGeom prst="round2DiagRect">
            <a:avLst>
              <a:gd name="adj1" fmla="val 50000"/>
              <a:gd name="adj2" fmla="val 0"/>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r" rtl="1"/>
            <a:r>
              <a:rPr kumimoji="0" lang="ar-DZ" sz="2400" i="0" u="none" strike="noStrike" kern="0" cap="none" spc="0" normalizeH="0" baseline="0" noProof="0" dirty="0" smtClean="0">
                <a:ln>
                  <a:noFill/>
                </a:ln>
                <a:solidFill>
                  <a:sysClr val="windowText" lastClr="000000"/>
                </a:solidFill>
                <a:effectLst/>
                <a:uLnTx/>
                <a:uFillTx/>
                <a:latin typeface="Sakkal Majalla" pitchFamily="2" charset="-78"/>
                <a:cs typeface="Sakkal Majalla" pitchFamily="2" charset="-78"/>
              </a:rPr>
              <a:t>توجد</a:t>
            </a:r>
            <a:r>
              <a:rPr kumimoji="0" lang="ar-DZ" sz="2400" i="0" u="none" strike="noStrike" kern="0" cap="none" spc="0" normalizeH="0" noProof="0" dirty="0" smtClean="0">
                <a:ln>
                  <a:noFill/>
                </a:ln>
                <a:solidFill>
                  <a:sysClr val="windowText" lastClr="000000"/>
                </a:solidFill>
                <a:effectLst/>
                <a:uLnTx/>
                <a:uFillTx/>
                <a:latin typeface="Sakkal Majalla" pitchFamily="2" charset="-78"/>
                <a:cs typeface="Sakkal Majalla" pitchFamily="2" charset="-78"/>
              </a:rPr>
              <a:t> علاقة ارتباطية بين مواجهة القلق و مهارة التصويب في كرة اليد و هذا ما يثبت صحة الفرضية الثانية. </a:t>
            </a:r>
            <a:endParaRPr kumimoji="0" lang="fr-FR" sz="2400" i="0" u="none" strike="noStrike" kern="0" cap="none" spc="0" normalizeH="0" baseline="0" noProof="0" dirty="0">
              <a:ln>
                <a:noFill/>
              </a:ln>
              <a:solidFill>
                <a:sysClr val="windowText" lastClr="000000"/>
              </a:solidFill>
              <a:effectLst/>
              <a:uLnTx/>
              <a:uFillTx/>
              <a:latin typeface="Sakkal Majalla" pitchFamily="2" charset="-78"/>
              <a:cs typeface="Sakkal Majalla" pitchFamily="2" charset="-78"/>
            </a:endParaRPr>
          </a:p>
        </p:txBody>
      </p:sp>
      <p:sp>
        <p:nvSpPr>
          <p:cNvPr id="32" name="Arrondir un rectangle avec un coin diagonal 31"/>
          <p:cNvSpPr/>
          <p:nvPr/>
        </p:nvSpPr>
        <p:spPr>
          <a:xfrm>
            <a:off x="179512" y="5301208"/>
            <a:ext cx="8125973" cy="1071570"/>
          </a:xfrm>
          <a:prstGeom prst="round2DiagRect">
            <a:avLst>
              <a:gd name="adj1" fmla="val 50000"/>
              <a:gd name="adj2" fmla="val 0"/>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r" rtl="1"/>
            <a:r>
              <a:rPr lang="ar-DZ" sz="2400" dirty="0" smtClean="0">
                <a:latin typeface="Sakkal Majalla" pitchFamily="2" charset="-78"/>
                <a:cs typeface="Sakkal Majalla" pitchFamily="2" charset="-78"/>
              </a:rPr>
              <a:t>توجد علاقة ارتباطية بين آلية الأداء و مهارة التصويب في كرة اليد و هذا ما يثبت صحة الفرضية الثالثة </a:t>
            </a:r>
            <a:endParaRPr kumimoji="0" lang="fr-FR" sz="2400" b="1" i="0" u="none" strike="noStrike" kern="0" cap="none" spc="0" normalizeH="0" baseline="0" noProof="0" dirty="0">
              <a:ln>
                <a:noFill/>
              </a:ln>
              <a:solidFill>
                <a:sysClr val="windowText" lastClr="000000"/>
              </a:solidFill>
              <a:effectLst/>
              <a:uLnTx/>
              <a:uFillTx/>
              <a:latin typeface="Sakkal Majalla" pitchFamily="2" charset="-78"/>
              <a:cs typeface="Sakkal Majalla" pitchFamily="2" charset="-78"/>
            </a:endParaRPr>
          </a:p>
        </p:txBody>
      </p:sp>
    </p:spTree>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1000"/>
                                        <p:tgtEl>
                                          <p:spTgt spid="32"/>
                                        </p:tgtEl>
                                      </p:cBhvr>
                                    </p:animEffect>
                                    <p:anim calcmode="lin" valueType="num">
                                      <p:cBhvr>
                                        <p:cTn id="22" dur="1000" fill="hold"/>
                                        <p:tgtEl>
                                          <p:spTgt spid="32"/>
                                        </p:tgtEl>
                                        <p:attrNameLst>
                                          <p:attrName>ppt_x</p:attrName>
                                        </p:attrNameLst>
                                      </p:cBhvr>
                                      <p:tavLst>
                                        <p:tav tm="0">
                                          <p:val>
                                            <p:strVal val="#ppt_x"/>
                                          </p:val>
                                        </p:tav>
                                        <p:tav tm="100000">
                                          <p:val>
                                            <p:strVal val="#ppt_x"/>
                                          </p:val>
                                        </p:tav>
                                      </p:tavLst>
                                    </p:anim>
                                    <p:anim calcmode="lin" valueType="num">
                                      <p:cBhvr>
                                        <p:cTn id="23"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à coins arrondis 3"/>
          <p:cNvSpPr/>
          <p:nvPr/>
        </p:nvSpPr>
        <p:spPr>
          <a:xfrm>
            <a:off x="1619672" y="260648"/>
            <a:ext cx="5865150" cy="1559096"/>
          </a:xfrm>
          <a:prstGeom prst="roundRect">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6000" b="1" i="0" u="none" strike="noStrike" kern="0" cap="none" spc="0" normalizeH="0" baseline="0" noProof="0" dirty="0" smtClean="0">
                <a:ln>
                  <a:noFill/>
                </a:ln>
                <a:solidFill>
                  <a:srgbClr val="0070C0"/>
                </a:solidFill>
                <a:effectLst/>
                <a:uLnTx/>
                <a:uFillTx/>
                <a:latin typeface="Sakkal Majalla" pitchFamily="2" charset="-78"/>
                <a:cs typeface="Sakkal Majalla" pitchFamily="2" charset="-78"/>
              </a:rPr>
              <a:t>مناقشة الفرضية</a:t>
            </a:r>
            <a:r>
              <a:rPr kumimoji="0" lang="ar-DZ" sz="6000" b="1" i="0" u="none" strike="noStrike" kern="0" cap="none" spc="0" normalizeH="0" noProof="0" dirty="0" smtClean="0">
                <a:ln>
                  <a:noFill/>
                </a:ln>
                <a:solidFill>
                  <a:srgbClr val="0070C0"/>
                </a:solidFill>
                <a:effectLst/>
                <a:uLnTx/>
                <a:uFillTx/>
                <a:latin typeface="Sakkal Majalla" pitchFamily="2" charset="-78"/>
                <a:cs typeface="Sakkal Majalla" pitchFamily="2" charset="-78"/>
              </a:rPr>
              <a:t> العامة</a:t>
            </a:r>
            <a:endParaRPr kumimoji="0" lang="fr-FR" sz="6000" b="1" i="0" u="none" strike="noStrike" kern="0" cap="none" spc="0" normalizeH="0" baseline="0" noProof="0" dirty="0">
              <a:ln>
                <a:noFill/>
              </a:ln>
              <a:solidFill>
                <a:srgbClr val="0070C0"/>
              </a:solidFill>
              <a:effectLst/>
              <a:uLnTx/>
              <a:uFillTx/>
              <a:latin typeface="Sakkal Majalla" pitchFamily="2" charset="-78"/>
              <a:cs typeface="Sakkal Majalla" pitchFamily="2" charset="-78"/>
            </a:endParaRPr>
          </a:p>
        </p:txBody>
      </p:sp>
      <p:sp>
        <p:nvSpPr>
          <p:cNvPr id="5" name="Rectangle 4"/>
          <p:cNvSpPr/>
          <p:nvPr/>
        </p:nvSpPr>
        <p:spPr>
          <a:xfrm>
            <a:off x="899592" y="2924944"/>
            <a:ext cx="7128792" cy="3024336"/>
          </a:xfrm>
          <a:prstGeom prst="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rtl="1"/>
            <a:r>
              <a:rPr lang="ar-DZ" sz="2800" b="1" dirty="0"/>
              <a:t>انطلاقا مما سبق يمكننا الإقرار بوجود تناسب طردي بين الطلاقة النفسية و مهارة التصويب في كرة اليد أي أنه كلما ارتفعت الطلاقة النفسية ترتفع دقة مهارة التصويب لدى لاعبي كرة </a:t>
            </a:r>
            <a:r>
              <a:rPr lang="ar-DZ" sz="2800" b="1" dirty="0" smtClean="0"/>
              <a:t>اليد</a:t>
            </a:r>
            <a:r>
              <a:rPr lang="ar-DZ" sz="2800" b="1" dirty="0"/>
              <a:t> </a:t>
            </a:r>
            <a:r>
              <a:rPr lang="ar-DZ" sz="2800" b="1" dirty="0" smtClean="0"/>
              <a:t>.</a:t>
            </a:r>
          </a:p>
          <a:p>
            <a:pPr algn="ctr" rtl="1"/>
            <a:r>
              <a:rPr lang="ar-DZ" sz="2800" b="1" dirty="0" smtClean="0"/>
              <a:t>و هذا ما يثبت صحة الفرضية العامة و التي تنص على وجود علاقة ارتباطية بين الطلاقة النفسية و مهارة التصويب في كرة اليد </a:t>
            </a:r>
            <a:endParaRPr lang="ar-DZ" sz="2800" b="1" dirty="0"/>
          </a:p>
        </p:txBody>
      </p:sp>
    </p:spTree>
    <p:extLst>
      <p:ext uri="{BB962C8B-B14F-4D97-AF65-F5344CB8AC3E}">
        <p14:creationId xmlns:p14="http://schemas.microsoft.com/office/powerpoint/2010/main" val="581111709"/>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à coins arrondis 6"/>
          <p:cNvSpPr/>
          <p:nvPr/>
        </p:nvSpPr>
        <p:spPr>
          <a:xfrm>
            <a:off x="611560" y="1313384"/>
            <a:ext cx="7684926" cy="5139952"/>
          </a:xfrm>
          <a:prstGeom prst="roundRect">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rtlCol="0" anchor="ctr"/>
          <a:lstStyle/>
          <a:p>
            <a:pPr lvl="0" algn="just" rtl="1">
              <a:defRPr/>
            </a:pPr>
            <a:r>
              <a:rPr lang="ar-DZ" b="1" kern="0" dirty="0" smtClean="0">
                <a:solidFill>
                  <a:srgbClr val="002060"/>
                </a:solidFill>
                <a:latin typeface="Sakkal Majalla" pitchFamily="2" charset="-78"/>
                <a:cs typeface="Sakkal Majalla" pitchFamily="2" charset="-78"/>
              </a:rPr>
              <a:t>لقد تطرقنا في موضوعنا هذا للجانب النفسي لمهارة </a:t>
            </a:r>
            <a:r>
              <a:rPr lang="ar-DZ" b="1" kern="0" dirty="0">
                <a:solidFill>
                  <a:srgbClr val="002060"/>
                </a:solidFill>
                <a:latin typeface="Sakkal Majalla" pitchFamily="2" charset="-78"/>
                <a:cs typeface="Sakkal Majalla" pitchFamily="2" charset="-78"/>
              </a:rPr>
              <a:t>التصويب في كرة اليد ، على غرار الدراسات السابقة و التي كانت جلها مركزة على الجانب المهاري و البدني لمهارة التصويب دون التطرق للجانب النفسي ،و انتهينا إلى طرح الإشكالية المتعلقة بهذا البحث و التي حاولنا جاهدين الوصول إلى حلها و ذلك عن طريق الاستعانة بالدراسات النظرية و الاطلاع على أكبر عدد ممكن من المراجع المتعلقة بالبحث ، كما </a:t>
            </a:r>
            <a:r>
              <a:rPr lang="ar-DZ" b="1" kern="0" dirty="0" err="1">
                <a:solidFill>
                  <a:srgbClr val="002060"/>
                </a:solidFill>
                <a:latin typeface="Sakkal Majalla" pitchFamily="2" charset="-78"/>
                <a:cs typeface="Sakkal Majalla" pitchFamily="2" charset="-78"/>
              </a:rPr>
              <a:t>استعنا</a:t>
            </a:r>
            <a:r>
              <a:rPr lang="ar-DZ" b="1" kern="0" dirty="0">
                <a:solidFill>
                  <a:srgbClr val="002060"/>
                </a:solidFill>
                <a:latin typeface="Sakkal Majalla" pitchFamily="2" charset="-78"/>
                <a:cs typeface="Sakkal Majalla" pitchFamily="2" charset="-78"/>
              </a:rPr>
              <a:t> أيضا بمختلف وسائل البحث و المتمثلة في استمارات استبيان لمقياس الطلاقة النفسية و اختبارات لمهارة التصويب في كرة اليد .</a:t>
            </a:r>
          </a:p>
          <a:p>
            <a:pPr lvl="0" algn="just" rtl="1">
              <a:defRPr/>
            </a:pPr>
            <a:r>
              <a:rPr lang="ar-DZ" sz="2800" b="1" kern="0" dirty="0">
                <a:solidFill>
                  <a:srgbClr val="002060"/>
                </a:solidFill>
                <a:latin typeface="Sakkal Majalla" pitchFamily="2" charset="-78"/>
                <a:cs typeface="Sakkal Majalla" pitchFamily="2" charset="-78"/>
              </a:rPr>
              <a:t> </a:t>
            </a:r>
            <a:r>
              <a:rPr lang="ar-DZ" b="1" kern="0" dirty="0">
                <a:solidFill>
                  <a:srgbClr val="002060"/>
                </a:solidFill>
                <a:latin typeface="Sakkal Majalla" pitchFamily="2" charset="-78"/>
                <a:cs typeface="Sakkal Majalla" pitchFamily="2" charset="-78"/>
              </a:rPr>
              <a:t>فمن خلال المعطيات النظرية و التطبيقية توصلنا في هذا البحث إلى إيجاد العلاقة القائمة بين الطلاقة النفسية و مهارة التصويب في كرة اليد ، حيث تبين لنا من خلال نتائج الدراسة أنه كلما زادت الطلاقة النفسية كلما زادت دقة </a:t>
            </a:r>
            <a:r>
              <a:rPr lang="ar-DZ" b="1" kern="0" dirty="0" err="1">
                <a:solidFill>
                  <a:srgbClr val="002060"/>
                </a:solidFill>
                <a:latin typeface="Sakkal Majalla" pitchFamily="2" charset="-78"/>
                <a:cs typeface="Sakkal Majalla" pitchFamily="2" charset="-78"/>
              </a:rPr>
              <a:t>التصويبة</a:t>
            </a:r>
            <a:r>
              <a:rPr lang="ar-DZ" b="1" kern="0" dirty="0">
                <a:solidFill>
                  <a:srgbClr val="002060"/>
                </a:solidFill>
                <a:latin typeface="Sakkal Majalla" pitchFamily="2" charset="-78"/>
                <a:cs typeface="Sakkal Majalla" pitchFamily="2" charset="-78"/>
              </a:rPr>
              <a:t> في رياضة كرة اليد لدى تلاميذ الطور الثانوي . </a:t>
            </a:r>
            <a:endParaRPr lang="ar-DZ" b="1" kern="0" dirty="0" smtClean="0">
              <a:solidFill>
                <a:srgbClr val="002060"/>
              </a:solidFill>
              <a:latin typeface="Sakkal Majalla" pitchFamily="2" charset="-78"/>
              <a:cs typeface="Sakkal Majalla" pitchFamily="2" charset="-78"/>
            </a:endParaRPr>
          </a:p>
          <a:p>
            <a:pPr lvl="0" algn="just" rtl="1">
              <a:defRPr/>
            </a:pPr>
            <a:r>
              <a:rPr lang="ar-DZ" b="1" kern="0" dirty="0" smtClean="0">
                <a:solidFill>
                  <a:srgbClr val="002060"/>
                </a:solidFill>
                <a:latin typeface="Sakkal Majalla" pitchFamily="2" charset="-78"/>
                <a:cs typeface="Sakkal Majalla" pitchFamily="2" charset="-78"/>
              </a:rPr>
              <a:t>عموما </a:t>
            </a:r>
            <a:r>
              <a:rPr lang="ar-DZ" b="1" kern="0" dirty="0">
                <a:solidFill>
                  <a:srgbClr val="002060"/>
                </a:solidFill>
                <a:latin typeface="Sakkal Majalla" pitchFamily="2" charset="-78"/>
                <a:cs typeface="Sakkal Majalla" pitchFamily="2" charset="-78"/>
              </a:rPr>
              <a:t>تبقى هذه الدراسة نسبية نظرا لاعتمادها على عينة ضئيلة ومهما كانت نتائج هذه الدراسة مقنعة، فإنها تعتبر مجرد محاولة من </a:t>
            </a:r>
            <a:r>
              <a:rPr lang="ar-DZ" b="1" kern="0" dirty="0" smtClean="0">
                <a:solidFill>
                  <a:srgbClr val="002060"/>
                </a:solidFill>
                <a:latin typeface="Sakkal Majalla" pitchFamily="2" charset="-78"/>
                <a:cs typeface="Sakkal Majalla" pitchFamily="2" charset="-78"/>
              </a:rPr>
              <a:t>طالبين باحثين آملين </a:t>
            </a:r>
            <a:r>
              <a:rPr lang="ar-DZ" b="1" kern="0" dirty="0">
                <a:solidFill>
                  <a:srgbClr val="002060"/>
                </a:solidFill>
                <a:latin typeface="Sakkal Majalla" pitchFamily="2" charset="-78"/>
                <a:cs typeface="Sakkal Majalla" pitchFamily="2" charset="-78"/>
              </a:rPr>
              <a:t>في أن يخوض الباحثون والشغوفون في هذا المجال أكثر فأكثر في قادم الأجيال. </a:t>
            </a:r>
            <a:endParaRPr kumimoji="0" lang="fr-FR" b="1" i="0" u="none" strike="noStrike" kern="0" cap="none" spc="0" normalizeH="0" baseline="0" noProof="0" dirty="0">
              <a:ln>
                <a:noFill/>
              </a:ln>
              <a:solidFill>
                <a:srgbClr val="002060"/>
              </a:solidFill>
              <a:effectLst/>
              <a:uLnTx/>
              <a:uFillTx/>
              <a:latin typeface="Sakkal Majalla" pitchFamily="2" charset="-78"/>
              <a:cs typeface="Sakkal Majalla" pitchFamily="2" charset="-78"/>
            </a:endParaRPr>
          </a:p>
        </p:txBody>
      </p:sp>
      <p:sp>
        <p:nvSpPr>
          <p:cNvPr id="8" name="Rectangle à coins arrondis 7"/>
          <p:cNvSpPr/>
          <p:nvPr/>
        </p:nvSpPr>
        <p:spPr>
          <a:xfrm>
            <a:off x="1619671" y="116632"/>
            <a:ext cx="5328593" cy="1196752"/>
          </a:xfrm>
          <a:prstGeom prst="roundRect">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DZ" sz="6000" b="1" i="0" u="none" strike="noStrike" kern="0" cap="none" spc="0" normalizeH="0" baseline="0" noProof="0" dirty="0" smtClean="0">
                <a:ln>
                  <a:noFill/>
                </a:ln>
                <a:solidFill>
                  <a:srgbClr val="7030A0"/>
                </a:solidFill>
                <a:effectLst/>
                <a:uLnTx/>
                <a:uFillTx/>
                <a:latin typeface="Calibri"/>
                <a:ea typeface="+mn-ea"/>
                <a:cs typeface="Arial"/>
              </a:rPr>
              <a:t>خاتمة</a:t>
            </a:r>
            <a:r>
              <a:rPr kumimoji="0" lang="ar-DZ" sz="2800" b="1" i="1" u="none" strike="noStrike" kern="0" cap="none" spc="0" normalizeH="0" baseline="0" noProof="0" dirty="0" smtClean="0">
                <a:ln>
                  <a:noFill/>
                </a:ln>
                <a:solidFill>
                  <a:srgbClr val="7030A0"/>
                </a:solidFill>
                <a:effectLst/>
                <a:uLnTx/>
                <a:uFillTx/>
                <a:latin typeface="Calibri"/>
                <a:ea typeface="+mn-ea"/>
                <a:cs typeface="Arial"/>
              </a:rPr>
              <a:t> </a:t>
            </a:r>
            <a:endParaRPr kumimoji="0" lang="ar-DZ" sz="2800" b="1" i="1" u="none" strike="noStrike" kern="0" cap="none" spc="0" normalizeH="0" baseline="0" noProof="0" dirty="0">
              <a:ln>
                <a:noFill/>
              </a:ln>
              <a:solidFill>
                <a:srgbClr val="7030A0"/>
              </a:solidFill>
              <a:effectLst/>
              <a:uLnTx/>
              <a:uFillTx/>
              <a:latin typeface="Calibri"/>
              <a:ea typeface="+mn-ea"/>
              <a:cs typeface="Arial"/>
            </a:endParaRPr>
          </a:p>
        </p:txBody>
      </p:sp>
    </p:spTree>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numéro de diapositive 5"/>
          <p:cNvSpPr>
            <a:spLocks noGrp="1"/>
          </p:cNvSpPr>
          <p:nvPr>
            <p:ph type="sldNum" sz="quarter" idx="12"/>
          </p:nvPr>
        </p:nvSpPr>
        <p:spPr/>
        <p:txBody>
          <a:bodyPr/>
          <a:lstStyle/>
          <a:p>
            <a:pPr>
              <a:defRPr/>
            </a:pPr>
            <a:fld id="{E3A0E9A7-ECD8-440B-8348-E8CDCA1B80BA}" type="slidenum">
              <a:rPr lang="ar-SA">
                <a:solidFill>
                  <a:srgbClr val="000000"/>
                </a:solidFill>
              </a:rPr>
              <a:pPr>
                <a:defRPr/>
              </a:pPr>
              <a:t>26</a:t>
            </a:fld>
            <a:endParaRPr lang="fr-FR">
              <a:solidFill>
                <a:srgbClr val="000000"/>
              </a:solidFill>
            </a:endParaRPr>
          </a:p>
        </p:txBody>
      </p:sp>
      <p:pic>
        <p:nvPicPr>
          <p:cNvPr id="144386" name="Picture 2" descr="120"/>
          <p:cNvPicPr>
            <a:picLocks noChangeAspect="1" noChangeArrowheads="1"/>
          </p:cNvPicPr>
          <p:nvPr/>
        </p:nvPicPr>
        <p:blipFill>
          <a:blip r:embed="rId2">
            <a:extLst>
              <a:ext uri="{BEBA8EAE-BF5A-486C-A8C5-ECC9F3942E4B}">
                <a14:imgProps xmlns:a14="http://schemas.microsoft.com/office/drawing/2010/main">
                  <a14:imgLayer r:embed="rId3">
                    <a14:imgEffect>
                      <a14:saturation sat="400000"/>
                    </a14:imgEffect>
                  </a14:imgLayer>
                </a14:imgProps>
              </a:ext>
            </a:extLst>
          </a:blip>
          <a:srcRect/>
          <a:stretch>
            <a:fillRect/>
          </a:stretch>
        </p:blipFill>
        <p:spPr bwMode="auto">
          <a:xfrm>
            <a:off x="7289" y="1751910"/>
            <a:ext cx="9144000" cy="3600400"/>
          </a:xfrm>
          <a:prstGeom prst="rect">
            <a:avLst/>
          </a:prstGeom>
          <a:noFill/>
          <a:ln w="9525">
            <a:noFill/>
            <a:miter lim="800000"/>
            <a:headEnd/>
            <a:tailEnd/>
          </a:ln>
        </p:spPr>
      </p:pic>
      <p:sp>
        <p:nvSpPr>
          <p:cNvPr id="144387" name="Text Box 3"/>
          <p:cNvSpPr txBox="1">
            <a:spLocks noChangeArrowheads="1"/>
          </p:cNvSpPr>
          <p:nvPr/>
        </p:nvSpPr>
        <p:spPr bwMode="auto">
          <a:xfrm>
            <a:off x="707432" y="2274838"/>
            <a:ext cx="7696200" cy="2554545"/>
          </a:xfrm>
          <a:prstGeom prst="rect">
            <a:avLst/>
          </a:prstGeom>
          <a:noFill/>
          <a:ln w="9525" algn="ctr">
            <a:noFill/>
            <a:miter lim="800000"/>
            <a:headEnd/>
            <a:tailEnd/>
          </a:ln>
        </p:spPr>
        <p:txBody>
          <a:bodyPr>
            <a:spAutoFit/>
          </a:bodyPr>
          <a:lstStyle/>
          <a:p>
            <a:pPr lvl="0" algn="ctr"/>
            <a:r>
              <a:rPr lang="ar-DZ" sz="8000" b="1" dirty="0">
                <a:ln w="18000">
                  <a:solidFill>
                    <a:srgbClr val="C0504D">
                      <a:satMod val="140000"/>
                    </a:srgbClr>
                  </a:solidFill>
                  <a:prstDash val="solid"/>
                  <a:miter lim="800000"/>
                </a:ln>
                <a:solidFill>
                  <a:prstClr val="black">
                    <a:lumMod val="85000"/>
                  </a:prstClr>
                </a:solidFill>
                <a:effectLst>
                  <a:outerShdw blurRad="25500" dist="23000" dir="7020000" algn="tl">
                    <a:srgbClr val="000000">
                      <a:alpha val="50000"/>
                    </a:srgbClr>
                  </a:outerShdw>
                </a:effectLst>
                <a:latin typeface="Calibri"/>
              </a:rPr>
              <a:t>شكرا لكم على حسن الإصغاء والمتابعة</a:t>
            </a:r>
            <a:endParaRPr lang="fr-FR" sz="8000" dirty="0">
              <a:ln w="18415" cmpd="sng">
                <a:solidFill>
                  <a:srgbClr val="FFFFFF"/>
                </a:solidFill>
                <a:prstDash val="solid"/>
              </a:ln>
              <a:solidFill>
                <a:prstClr val="black">
                  <a:lumMod val="85000"/>
                </a:prstClr>
              </a:solidFill>
              <a:effectLst>
                <a:outerShdw blurRad="63500" dir="3600000" algn="tl" rotWithShape="0">
                  <a:srgbClr val="000000">
                    <a:alpha val="70000"/>
                  </a:srgbClr>
                </a:outerShdw>
              </a:effectLst>
              <a:latin typeface="Calibri"/>
            </a:endParaRPr>
          </a:p>
        </p:txBody>
      </p:sp>
      <p:pic>
        <p:nvPicPr>
          <p:cNvPr id="144388" name="Picture 4" descr="119"/>
          <p:cNvPicPr>
            <a:picLocks noChangeAspect="1" noChangeArrowheads="1"/>
          </p:cNvPicPr>
          <p:nvPr/>
        </p:nvPicPr>
        <p:blipFill>
          <a:blip r:embed="rId4"/>
          <a:srcRect/>
          <a:stretch>
            <a:fillRect/>
          </a:stretch>
        </p:blipFill>
        <p:spPr bwMode="auto">
          <a:xfrm>
            <a:off x="688068" y="1479130"/>
            <a:ext cx="7620000" cy="952500"/>
          </a:xfrm>
          <a:prstGeom prst="rect">
            <a:avLst/>
          </a:prstGeom>
          <a:noFill/>
          <a:ln w="9525">
            <a:noFill/>
            <a:miter lim="800000"/>
            <a:headEnd/>
            <a:tailEnd/>
          </a:ln>
        </p:spPr>
      </p:pic>
      <p:pic>
        <p:nvPicPr>
          <p:cNvPr id="144389" name="Picture 5" descr="119"/>
          <p:cNvPicPr>
            <a:picLocks noChangeAspect="1" noChangeArrowheads="1"/>
          </p:cNvPicPr>
          <p:nvPr/>
        </p:nvPicPr>
        <p:blipFill>
          <a:blip r:embed="rId5"/>
          <a:srcRect/>
          <a:stretch>
            <a:fillRect/>
          </a:stretch>
        </p:blipFill>
        <p:spPr bwMode="auto">
          <a:xfrm>
            <a:off x="688068" y="4661274"/>
            <a:ext cx="7620000" cy="952500"/>
          </a:xfrm>
          <a:prstGeom prst="rect">
            <a:avLst/>
          </a:prstGeom>
          <a:noFill/>
          <a:ln w="9525">
            <a:noFill/>
            <a:miter lim="800000"/>
            <a:headEnd/>
            <a:tailEnd/>
          </a:ln>
        </p:spPr>
      </p:pic>
    </p:spTree>
    <p:extLst>
      <p:ext uri="{BB962C8B-B14F-4D97-AF65-F5344CB8AC3E}">
        <p14:creationId xmlns:p14="http://schemas.microsoft.com/office/powerpoint/2010/main" val="1100051672"/>
      </p:ext>
    </p:extLst>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44386"/>
                                        </p:tgtEl>
                                        <p:attrNameLst>
                                          <p:attrName>style.visibility</p:attrName>
                                        </p:attrNameLst>
                                      </p:cBhvr>
                                      <p:to>
                                        <p:strVal val="visible"/>
                                      </p:to>
                                    </p:set>
                                    <p:anim calcmode="lin" valueType="num">
                                      <p:cBhvr>
                                        <p:cTn id="7" dur="1000" fill="hold"/>
                                        <p:tgtEl>
                                          <p:spTgt spid="144386"/>
                                        </p:tgtEl>
                                        <p:attrNameLst>
                                          <p:attrName>ppt_w</p:attrName>
                                        </p:attrNameLst>
                                      </p:cBhvr>
                                      <p:tavLst>
                                        <p:tav tm="0">
                                          <p:val>
                                            <p:strVal val="#ppt_w*0.70"/>
                                          </p:val>
                                        </p:tav>
                                        <p:tav tm="100000">
                                          <p:val>
                                            <p:strVal val="#ppt_w"/>
                                          </p:val>
                                        </p:tav>
                                      </p:tavLst>
                                    </p:anim>
                                    <p:anim calcmode="lin" valueType="num">
                                      <p:cBhvr>
                                        <p:cTn id="8" dur="1000" fill="hold"/>
                                        <p:tgtEl>
                                          <p:spTgt spid="144386"/>
                                        </p:tgtEl>
                                        <p:attrNameLst>
                                          <p:attrName>ppt_h</p:attrName>
                                        </p:attrNameLst>
                                      </p:cBhvr>
                                      <p:tavLst>
                                        <p:tav tm="0">
                                          <p:val>
                                            <p:strVal val="#ppt_h"/>
                                          </p:val>
                                        </p:tav>
                                        <p:tav tm="100000">
                                          <p:val>
                                            <p:strVal val="#ppt_h"/>
                                          </p:val>
                                        </p:tav>
                                      </p:tavLst>
                                    </p:anim>
                                    <p:animEffect transition="in" filter="fade">
                                      <p:cBhvr>
                                        <p:cTn id="9" dur="1000"/>
                                        <p:tgtEl>
                                          <p:spTgt spid="144386"/>
                                        </p:tgtEl>
                                      </p:cBhvr>
                                    </p:animEffect>
                                  </p:childTnLst>
                                </p:cTn>
                              </p:par>
                              <p:par>
                                <p:cTn id="10" presetID="47" presetClass="entr" presetSubtype="0" fill="hold" nodeType="withEffect">
                                  <p:stCondLst>
                                    <p:cond delay="0"/>
                                  </p:stCondLst>
                                  <p:childTnLst>
                                    <p:set>
                                      <p:cBhvr>
                                        <p:cTn id="11" dur="1" fill="hold">
                                          <p:stCondLst>
                                            <p:cond delay="0"/>
                                          </p:stCondLst>
                                        </p:cTn>
                                        <p:tgtEl>
                                          <p:spTgt spid="144388"/>
                                        </p:tgtEl>
                                        <p:attrNameLst>
                                          <p:attrName>style.visibility</p:attrName>
                                        </p:attrNameLst>
                                      </p:cBhvr>
                                      <p:to>
                                        <p:strVal val="visible"/>
                                      </p:to>
                                    </p:set>
                                    <p:animEffect transition="in" filter="fade">
                                      <p:cBhvr>
                                        <p:cTn id="12" dur="1000"/>
                                        <p:tgtEl>
                                          <p:spTgt spid="144388"/>
                                        </p:tgtEl>
                                      </p:cBhvr>
                                    </p:animEffect>
                                    <p:anim calcmode="lin" valueType="num">
                                      <p:cBhvr>
                                        <p:cTn id="13" dur="1000" fill="hold"/>
                                        <p:tgtEl>
                                          <p:spTgt spid="144388"/>
                                        </p:tgtEl>
                                        <p:attrNameLst>
                                          <p:attrName>ppt_x</p:attrName>
                                        </p:attrNameLst>
                                      </p:cBhvr>
                                      <p:tavLst>
                                        <p:tav tm="0">
                                          <p:val>
                                            <p:strVal val="#ppt_x"/>
                                          </p:val>
                                        </p:tav>
                                        <p:tav tm="100000">
                                          <p:val>
                                            <p:strVal val="#ppt_x"/>
                                          </p:val>
                                        </p:tav>
                                      </p:tavLst>
                                    </p:anim>
                                    <p:anim calcmode="lin" valueType="num">
                                      <p:cBhvr>
                                        <p:cTn id="14" dur="1000" fill="hold"/>
                                        <p:tgtEl>
                                          <p:spTgt spid="14438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44389"/>
                                        </p:tgtEl>
                                        <p:attrNameLst>
                                          <p:attrName>style.visibility</p:attrName>
                                        </p:attrNameLst>
                                      </p:cBhvr>
                                      <p:to>
                                        <p:strVal val="visible"/>
                                      </p:to>
                                    </p:set>
                                    <p:animEffect transition="in" filter="fade">
                                      <p:cBhvr>
                                        <p:cTn id="17" dur="1000"/>
                                        <p:tgtEl>
                                          <p:spTgt spid="144389"/>
                                        </p:tgtEl>
                                      </p:cBhvr>
                                    </p:animEffect>
                                    <p:anim calcmode="lin" valueType="num">
                                      <p:cBhvr>
                                        <p:cTn id="18" dur="1000" fill="hold"/>
                                        <p:tgtEl>
                                          <p:spTgt spid="144389"/>
                                        </p:tgtEl>
                                        <p:attrNameLst>
                                          <p:attrName>ppt_x</p:attrName>
                                        </p:attrNameLst>
                                      </p:cBhvr>
                                      <p:tavLst>
                                        <p:tav tm="0">
                                          <p:val>
                                            <p:strVal val="#ppt_x"/>
                                          </p:val>
                                        </p:tav>
                                        <p:tav tm="100000">
                                          <p:val>
                                            <p:strVal val="#ppt_x"/>
                                          </p:val>
                                        </p:tav>
                                      </p:tavLst>
                                    </p:anim>
                                    <p:anim calcmode="lin" valueType="num">
                                      <p:cBhvr>
                                        <p:cTn id="19" dur="1000" fill="hold"/>
                                        <p:tgtEl>
                                          <p:spTgt spid="14438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38" presetClass="entr" presetSubtype="0" accel="50000" fill="hold" grpId="0" nodeType="afterEffect">
                                  <p:stCondLst>
                                    <p:cond delay="0"/>
                                  </p:stCondLst>
                                  <p:iterate type="lt">
                                    <p:tmPct val="50000"/>
                                  </p:iterate>
                                  <p:childTnLst>
                                    <p:set>
                                      <p:cBhvr>
                                        <p:cTn id="22" dur="1" fill="hold">
                                          <p:stCondLst>
                                            <p:cond delay="0"/>
                                          </p:stCondLst>
                                        </p:cTn>
                                        <p:tgtEl>
                                          <p:spTgt spid="144387"/>
                                        </p:tgtEl>
                                        <p:attrNameLst>
                                          <p:attrName>style.visibility</p:attrName>
                                        </p:attrNameLst>
                                      </p:cBhvr>
                                      <p:to>
                                        <p:strVal val="visible"/>
                                      </p:to>
                                    </p:set>
                                    <p:set>
                                      <p:cBhvr>
                                        <p:cTn id="23" dur="228" fill="hold">
                                          <p:stCondLst>
                                            <p:cond delay="0"/>
                                          </p:stCondLst>
                                        </p:cTn>
                                        <p:tgtEl>
                                          <p:spTgt spid="144387"/>
                                        </p:tgtEl>
                                        <p:attrNameLst>
                                          <p:attrName>style.rotation</p:attrName>
                                        </p:attrNameLst>
                                      </p:cBhvr>
                                      <p:to>
                                        <p:strVal val="-45.0"/>
                                      </p:to>
                                    </p:set>
                                    <p:anim calcmode="lin" valueType="num">
                                      <p:cBhvr>
                                        <p:cTn id="24" dur="228" fill="hold">
                                          <p:stCondLst>
                                            <p:cond delay="228"/>
                                          </p:stCondLst>
                                        </p:cTn>
                                        <p:tgtEl>
                                          <p:spTgt spid="144387"/>
                                        </p:tgtEl>
                                        <p:attrNameLst>
                                          <p:attrName>style.rotation</p:attrName>
                                        </p:attrNameLst>
                                      </p:cBhvr>
                                      <p:tavLst>
                                        <p:tav tm="0">
                                          <p:val>
                                            <p:fltVal val="-45"/>
                                          </p:val>
                                        </p:tav>
                                        <p:tav tm="69900">
                                          <p:val>
                                            <p:fltVal val="45"/>
                                          </p:val>
                                        </p:tav>
                                        <p:tav tm="100000">
                                          <p:val>
                                            <p:fltVal val="0"/>
                                          </p:val>
                                        </p:tav>
                                      </p:tavLst>
                                    </p:anim>
                                    <p:anim calcmode="lin" valueType="num">
                                      <p:cBhvr>
                                        <p:cTn id="25" dur="228" fill="hold">
                                          <p:stCondLst>
                                            <p:cond delay="0"/>
                                          </p:stCondLst>
                                        </p:cTn>
                                        <p:tgtEl>
                                          <p:spTgt spid="144387"/>
                                        </p:tgtEl>
                                        <p:attrNameLst>
                                          <p:attrName>ppt_y</p:attrName>
                                        </p:attrNameLst>
                                      </p:cBhvr>
                                      <p:tavLst>
                                        <p:tav tm="0">
                                          <p:val>
                                            <p:strVal val="#ppt_y-1"/>
                                          </p:val>
                                        </p:tav>
                                        <p:tav tm="100000">
                                          <p:val>
                                            <p:strVal val="#ppt_y-(0.354*#ppt_w-0.172*#ppt_h)"/>
                                          </p:val>
                                        </p:tav>
                                      </p:tavLst>
                                    </p:anim>
                                    <p:anim calcmode="lin" valueType="num">
                                      <p:cBhvr>
                                        <p:cTn id="26" dur="78" decel="50000" autoRev="1" fill="hold">
                                          <p:stCondLst>
                                            <p:cond delay="228"/>
                                          </p:stCondLst>
                                        </p:cTn>
                                        <p:tgtEl>
                                          <p:spTgt spid="144387"/>
                                        </p:tgtEl>
                                        <p:attrNameLst>
                                          <p:attrName>ppt_y</p:attrName>
                                        </p:attrNameLst>
                                      </p:cBhvr>
                                      <p:tavLst>
                                        <p:tav tm="0">
                                          <p:val>
                                            <p:strVal val="#ppt_y-(0.354*#ppt_w-0.172*#ppt_h)"/>
                                          </p:val>
                                        </p:tav>
                                        <p:tav tm="100000">
                                          <p:val>
                                            <p:strVal val="#ppt_y-(0.354*#ppt_w-0.172*#ppt_h)-#ppt_h/2"/>
                                          </p:val>
                                        </p:tav>
                                      </p:tavLst>
                                    </p:anim>
                                    <p:anim calcmode="lin" valueType="num">
                                      <p:cBhvr>
                                        <p:cTn id="27" dur="68" fill="hold">
                                          <p:stCondLst>
                                            <p:cond delay="432"/>
                                          </p:stCondLst>
                                        </p:cTn>
                                        <p:tgtEl>
                                          <p:spTgt spid="144387"/>
                                        </p:tgtEl>
                                        <p:attrNameLst>
                                          <p:attrName>ppt_y</p:attrName>
                                        </p:attrNameLst>
                                      </p:cBhvr>
                                      <p:tavLst>
                                        <p:tav tm="0">
                                          <p:val>
                                            <p:strVal val="#ppt_y-(0.354*#ppt_w-0.172*#ppt_h)"/>
                                          </p:val>
                                        </p:tav>
                                        <p:tav tm="100000">
                                          <p:val>
                                            <p:strVal val="#ppt_y"/>
                                          </p:val>
                                        </p:tav>
                                      </p:tavLst>
                                    </p:anim>
                                  </p:childTnLst>
                                  <p:subTnLst>
                                    <p:animClr clrSpc="rgb" dir="cw">
                                      <p:cBhvr override="childStyle">
                                        <p:cTn dur="1" fill="hold" display="0" masterRel="nextClick" afterEffect="1"/>
                                        <p:tgtEl>
                                          <p:spTgt spid="144387"/>
                                        </p:tgtEl>
                                        <p:attrNameLst>
                                          <p:attrName>ppt_c</p:attrName>
                                        </p:attrNameLst>
                                      </p:cBhvr>
                                      <p:to>
                                        <a:schemeClr val="tx1"/>
                                      </p:to>
                                    </p:animClr>
                                  </p:subTnLst>
                                </p:cTn>
                              </p:par>
                            </p:childTnLst>
                          </p:cTn>
                        </p:par>
                        <p:par>
                          <p:cTn id="28" fill="hold">
                            <p:stCondLst>
                              <p:cond delay="8500"/>
                            </p:stCondLst>
                            <p:childTnLst>
                              <p:par>
                                <p:cTn id="29" presetID="36" presetClass="emph" presetSubtype="0" repeatCount="10000" fill="hold" grpId="1" nodeType="afterEffect">
                                  <p:stCondLst>
                                    <p:cond delay="0"/>
                                  </p:stCondLst>
                                  <p:iterate type="lt">
                                    <p:tmPct val="10000"/>
                                  </p:iterate>
                                  <p:childTnLst>
                                    <p:animScale>
                                      <p:cBhvr>
                                        <p:cTn id="30" dur="250" autoRev="1" fill="hold">
                                          <p:stCondLst>
                                            <p:cond delay="0"/>
                                          </p:stCondLst>
                                        </p:cTn>
                                        <p:tgtEl>
                                          <p:spTgt spid="144387"/>
                                        </p:tgtEl>
                                      </p:cBhvr>
                                      <p:to x="80000" y="100000"/>
                                    </p:animScale>
                                    <p:anim by="(#ppt_w*0.10)" calcmode="lin" valueType="num">
                                      <p:cBhvr>
                                        <p:cTn id="31" dur="250" autoRev="1" fill="hold">
                                          <p:stCondLst>
                                            <p:cond delay="0"/>
                                          </p:stCondLst>
                                        </p:cTn>
                                        <p:tgtEl>
                                          <p:spTgt spid="144387"/>
                                        </p:tgtEl>
                                        <p:attrNameLst>
                                          <p:attrName>ppt_x</p:attrName>
                                        </p:attrNameLst>
                                      </p:cBhvr>
                                    </p:anim>
                                    <p:anim by="(-#ppt_w*0.10)" calcmode="lin" valueType="num">
                                      <p:cBhvr>
                                        <p:cTn id="32" dur="250" autoRev="1" fill="hold">
                                          <p:stCondLst>
                                            <p:cond delay="0"/>
                                          </p:stCondLst>
                                        </p:cTn>
                                        <p:tgtEl>
                                          <p:spTgt spid="144387"/>
                                        </p:tgtEl>
                                        <p:attrNameLst>
                                          <p:attrName>ppt_y</p:attrName>
                                        </p:attrNameLst>
                                      </p:cBhvr>
                                    </p:anim>
                                    <p:animRot by="-480000">
                                      <p:cBhvr>
                                        <p:cTn id="33" dur="250" autoRev="1" fill="hold">
                                          <p:stCondLst>
                                            <p:cond delay="0"/>
                                          </p:stCondLst>
                                        </p:cTn>
                                        <p:tgtEl>
                                          <p:spTgt spid="1443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p:bldP spid="144387" grpId="1"/>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p:txBody>
          <a:bodyPr/>
          <a:lstStyle/>
          <a:p>
            <a:pPr>
              <a:defRPr/>
            </a:pPr>
            <a:fld id="{1F6909B5-5353-4C11-8CA0-E36033F75F50}" type="slidenum">
              <a:rPr lang="ar-SA">
                <a:solidFill>
                  <a:srgbClr val="000000"/>
                </a:solidFill>
              </a:rPr>
              <a:pPr>
                <a:defRPr/>
              </a:pPr>
              <a:t>27</a:t>
            </a:fld>
            <a:endParaRPr lang="fr-FR">
              <a:solidFill>
                <a:srgbClr val="000000"/>
              </a:solidFill>
            </a:endParaRPr>
          </a:p>
        </p:txBody>
      </p:sp>
      <p:pic>
        <p:nvPicPr>
          <p:cNvPr id="37891" name="Picture 2" descr="SAHED boot (34)"/>
          <p:cNvPicPr>
            <a:picLocks noChangeAspect="1" noChangeArrowheads="1" noCrop="1"/>
          </p:cNvPicPr>
          <p:nvPr/>
        </p:nvPicPr>
        <p:blipFill>
          <a:blip r:embed="rId3"/>
          <a:srcRect/>
          <a:stretch>
            <a:fillRect/>
          </a:stretch>
        </p:blipFill>
        <p:spPr bwMode="auto">
          <a:xfrm>
            <a:off x="2130266" y="848482"/>
            <a:ext cx="4765991" cy="3960837"/>
          </a:xfrm>
          <a:prstGeom prst="rect">
            <a:avLst/>
          </a:prstGeom>
          <a:noFill/>
          <a:ln w="9525">
            <a:noFill/>
            <a:miter lim="800000"/>
            <a:headEnd/>
            <a:tailEnd/>
          </a:ln>
        </p:spPr>
      </p:pic>
      <p:pic>
        <p:nvPicPr>
          <p:cNvPr id="37892" name="Picture 4" descr="a_rosen9"/>
          <p:cNvPicPr>
            <a:picLocks noChangeAspect="1" noChangeArrowheads="1" noCrop="1"/>
          </p:cNvPicPr>
          <p:nvPr/>
        </p:nvPicPr>
        <p:blipFill>
          <a:blip r:embed="rId4"/>
          <a:srcRect/>
          <a:stretch>
            <a:fillRect/>
          </a:stretch>
        </p:blipFill>
        <p:spPr bwMode="auto">
          <a:xfrm>
            <a:off x="228600" y="5281613"/>
            <a:ext cx="8569325" cy="1576387"/>
          </a:xfrm>
          <a:prstGeom prst="rect">
            <a:avLst/>
          </a:prstGeom>
          <a:noFill/>
          <a:ln w="9525">
            <a:noFill/>
            <a:miter lim="800000"/>
            <a:headEnd/>
            <a:tailEnd/>
          </a:ln>
        </p:spPr>
      </p:pic>
    </p:spTree>
    <p:extLst>
      <p:ext uri="{BB962C8B-B14F-4D97-AF65-F5344CB8AC3E}">
        <p14:creationId xmlns:p14="http://schemas.microsoft.com/office/powerpoint/2010/main" val="1486370527"/>
      </p:ext>
    </p:extLst>
  </p:cSld>
  <p:clrMapOvr>
    <a:masterClrMapping/>
  </p:clrMapOvr>
  <mc:AlternateContent xmlns:mc="http://schemas.openxmlformats.org/markup-compatibility/2006" xmlns:p14="http://schemas.microsoft.com/office/powerpoint/2010/main">
    <mc:Choice Requires="p14">
      <p:transition spd="slow" p14:dur="525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682B98A8-0D62-45A1-80B4-57A0DFC348A9}" type="slidenum">
              <a:rPr lang="ar-SA" smtClean="0">
                <a:solidFill>
                  <a:srgbClr val="000000"/>
                </a:solidFill>
              </a:rPr>
              <a:pPr>
                <a:defRPr/>
              </a:pPr>
              <a:t>3</a:t>
            </a:fld>
            <a:endParaRPr lang="fr-FR">
              <a:solidFill>
                <a:srgbClr val="000000"/>
              </a:solidFill>
            </a:endParaRPr>
          </a:p>
        </p:txBody>
      </p:sp>
      <p:sp>
        <p:nvSpPr>
          <p:cNvPr id="5" name="Rectangle à coins arrondis 4"/>
          <p:cNvSpPr/>
          <p:nvPr/>
        </p:nvSpPr>
        <p:spPr>
          <a:xfrm>
            <a:off x="0" y="1052736"/>
            <a:ext cx="9036496" cy="5184576"/>
          </a:xfrm>
          <a:prstGeom prst="roundRect">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algn="just" rtl="1"/>
            <a:r>
              <a:rPr lang="ar-DZ" b="1" dirty="0"/>
              <a:t>أصبح المجال الرياضي اليوم أكثر اتساعا من </a:t>
            </a:r>
            <a:r>
              <a:rPr lang="ar-DZ" b="1" dirty="0" smtClean="0"/>
              <a:t>حيث </a:t>
            </a:r>
            <a:r>
              <a:rPr lang="ar-DZ" b="1" dirty="0"/>
              <a:t>الأهمية و هذا يعود للخبرات المكتسبة في التطبيق العلمي و التدريب و البحوث و التجارب العلمية التي تؤثر بدرجة كبيرة على مستوى الرياضي و مردوده خلال المنافسات ، و قد أضحى الجانب النفسي من المقومات الأساسية لمكونات الألعاب الرياضية و هو الذي كان في أغلب </a:t>
            </a:r>
            <a:r>
              <a:rPr lang="ar-DZ" b="1" dirty="0" smtClean="0"/>
              <a:t>المباريات و </a:t>
            </a:r>
            <a:r>
              <a:rPr lang="ar-DZ" b="1" dirty="0"/>
              <a:t>المسابقات الرياضية مهم جدا، إذا أخذنا بالحسبان أن التطور البدني و المهاري و </a:t>
            </a:r>
            <a:r>
              <a:rPr lang="ar-DZ" b="1" dirty="0" err="1"/>
              <a:t>الخططي</a:t>
            </a:r>
            <a:r>
              <a:rPr lang="ar-DZ" b="1" dirty="0"/>
              <a:t> أصبح من الأمور غير المعقدة أمام أغلب المدربين ، إلا النواحي النفسية التي تحتاج دائما إلى التطور في التعامل مع اللاعبين حيث لا يغيب عن أي متابع أن الألعاب الرياضية تحتاج إلى نواحي نفسية كبيرة في كسب النقاط.</a:t>
            </a:r>
            <a:endParaRPr lang="en-US" b="1" dirty="0"/>
          </a:p>
          <a:p>
            <a:pPr algn="just" rtl="1"/>
            <a:r>
              <a:rPr lang="ar-DZ" b="1" dirty="0"/>
              <a:t>و نظرا لاهتمام معظم الدراسات و البحوث بالنواحي البدنية و </a:t>
            </a:r>
            <a:r>
              <a:rPr lang="ar-DZ" b="1" dirty="0" err="1"/>
              <a:t>المهارية</a:t>
            </a:r>
            <a:r>
              <a:rPr lang="ar-DZ" b="1" dirty="0"/>
              <a:t> و </a:t>
            </a:r>
            <a:r>
              <a:rPr lang="ar-DZ" b="1" dirty="0" err="1"/>
              <a:t>الخططية</a:t>
            </a:r>
            <a:r>
              <a:rPr lang="ar-DZ" b="1" dirty="0"/>
              <a:t> و تناولها من جوانبها المختلفة و لكن الجانب النفسي و تأثيره على أداء التلاميذ و الرياضيين لم يلق اهتماما من جانب الباحثين ، فالطلاقة النفسية لها دور هام بالنسبة للرياضيين و ذلك ما أبرزه التقييم الدقيق للمنافسات الرياضية .</a:t>
            </a:r>
            <a:endParaRPr lang="en-US" b="1" dirty="0"/>
          </a:p>
          <a:p>
            <a:pPr algn="just" rtl="1"/>
            <a:r>
              <a:rPr lang="ar-DZ" b="1" dirty="0"/>
              <a:t>      و لعل من الموضوعات النفسية الجديدة التي أضحى لها الدور الأبرز في عطاء اللاعبين هو موضوع الطلاقة النفسية ، الذي يعد الناحية الإيجابية التي لها علاقة بمنظورهم الشخصي لأنفسهم كلاعبين و تقديرهم للمهارات التي يمتلكونها . و لعل أحد هذه المهارات الأساسية نجد مهارة التصويب في كرة اليد فالتصويب هو خاتمة كل الحركات الهجومية للاعب كرة اليد .</a:t>
            </a:r>
            <a:endParaRPr lang="en-US" b="1" dirty="0"/>
          </a:p>
          <a:p>
            <a:pPr algn="just" rtl="1"/>
            <a:r>
              <a:rPr lang="ar-DZ" b="1" dirty="0"/>
              <a:t>     و في ضوء هذه المعطيات أردنا الخوض في هذه الدراسة </a:t>
            </a:r>
            <a:r>
              <a:rPr lang="ar-DZ" b="1" dirty="0" smtClean="0"/>
              <a:t>التي </a:t>
            </a:r>
            <a:r>
              <a:rPr lang="ar-DZ" b="1" dirty="0"/>
              <a:t>تهدف للكشف عن علاقة الطلاقة النفسية بمهارة التصويب في كرة اليد صنف أواسط ( </a:t>
            </a:r>
            <a:r>
              <a:rPr lang="ar-DZ" b="1" dirty="0" smtClean="0"/>
              <a:t>15-17سنة </a:t>
            </a:r>
            <a:r>
              <a:rPr lang="ar-DZ" b="1" dirty="0"/>
              <a:t>)</a:t>
            </a:r>
            <a:endParaRPr lang="fr-FR" b="1" dirty="0">
              <a:latin typeface="Times New Roman"/>
              <a:ea typeface="Times New Roman"/>
            </a:endParaRPr>
          </a:p>
        </p:txBody>
      </p:sp>
      <p:sp>
        <p:nvSpPr>
          <p:cNvPr id="6" name="Rectangle à coins arrondis 5"/>
          <p:cNvSpPr/>
          <p:nvPr/>
        </p:nvSpPr>
        <p:spPr>
          <a:xfrm>
            <a:off x="1548804" y="113228"/>
            <a:ext cx="5760640" cy="939508"/>
          </a:xfrm>
          <a:prstGeom prst="roundRect">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tab pos="6029325" algn="r"/>
              </a:tabLst>
              <a:defRPr/>
            </a:pPr>
            <a:r>
              <a:rPr kumimoji="0" lang="ar-DZ" sz="8000" b="1" i="0" u="none" strike="noStrike" kern="0" cap="none" spc="0" normalizeH="0" baseline="0" noProof="0" dirty="0" smtClean="0">
                <a:ln>
                  <a:noFill/>
                </a:ln>
                <a:solidFill>
                  <a:srgbClr val="C00000"/>
                </a:solidFill>
                <a:effectLst/>
                <a:uLnTx/>
                <a:uFillTx/>
                <a:latin typeface="Simplified Arabic" pitchFamily="18" charset="-78"/>
                <a:ea typeface="Times New Roman" pitchFamily="18" charset="0"/>
                <a:cs typeface="Simplified Arabic" pitchFamily="18" charset="-78"/>
              </a:rPr>
              <a:t>مقدمة</a:t>
            </a:r>
          </a:p>
        </p:txBody>
      </p:sp>
    </p:spTree>
    <p:extLst>
      <p:ext uri="{BB962C8B-B14F-4D97-AF65-F5344CB8AC3E}">
        <p14:creationId xmlns:p14="http://schemas.microsoft.com/office/powerpoint/2010/main" val="3324850518"/>
      </p:ext>
    </p:extLst>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682B98A8-0D62-45A1-80B4-57A0DFC348A9}" type="slidenum">
              <a:rPr lang="ar-SA" smtClean="0">
                <a:solidFill>
                  <a:srgbClr val="000000"/>
                </a:solidFill>
              </a:rPr>
              <a:pPr>
                <a:defRPr/>
              </a:pPr>
              <a:t>4</a:t>
            </a:fld>
            <a:endParaRPr lang="fr-FR">
              <a:solidFill>
                <a:srgbClr val="000000"/>
              </a:solidFill>
            </a:endParaRPr>
          </a:p>
        </p:txBody>
      </p:sp>
      <p:sp>
        <p:nvSpPr>
          <p:cNvPr id="14" name="Rectangle à coins arrondis 13"/>
          <p:cNvSpPr/>
          <p:nvPr/>
        </p:nvSpPr>
        <p:spPr>
          <a:xfrm>
            <a:off x="1357290" y="357166"/>
            <a:ext cx="6429420" cy="714380"/>
          </a:xfrm>
          <a:prstGeom prst="roundRect">
            <a:avLst/>
          </a:prstGeom>
          <a:solidFill>
            <a:srgbClr val="FFFF00"/>
          </a:solidFill>
          <a:ln w="9525" cap="flat" cmpd="sng" algn="ctr">
            <a:solidFill>
              <a:srgbClr val="FF0000"/>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3600" b="0" i="0" u="none" strike="noStrike" kern="0" cap="none" spc="0" normalizeH="0" baseline="0" noProof="0" dirty="0" smtClean="0">
                <a:ln>
                  <a:noFill/>
                </a:ln>
                <a:solidFill>
                  <a:srgbClr val="C00000"/>
                </a:solidFill>
                <a:effectLst/>
                <a:uLnTx/>
                <a:uFillTx/>
                <a:latin typeface="Calibri"/>
                <a:ea typeface="+mn-ea"/>
                <a:cs typeface="Arial"/>
              </a:rPr>
              <a:t>ا</a:t>
            </a:r>
            <a:r>
              <a:rPr kumimoji="0" lang="ar-DZ" sz="3600" b="1" i="0" u="none" strike="noStrike" kern="0" cap="none" spc="0" normalizeH="0" baseline="0" noProof="0" dirty="0" smtClean="0">
                <a:ln>
                  <a:noFill/>
                </a:ln>
                <a:solidFill>
                  <a:srgbClr val="C00000"/>
                </a:solidFill>
                <a:effectLst/>
                <a:uLnTx/>
                <a:uFillTx/>
                <a:latin typeface="Calibri"/>
                <a:ea typeface="+mn-ea"/>
                <a:cs typeface="Arial"/>
              </a:rPr>
              <a:t>لتساؤلات الفرعية</a:t>
            </a:r>
            <a:endParaRPr kumimoji="0" lang="fr-FR" sz="3600" b="1" i="0" u="none" strike="noStrike" kern="0" cap="none" spc="0" normalizeH="0" baseline="0" noProof="0" dirty="0" smtClean="0">
              <a:ln>
                <a:noFill/>
              </a:ln>
              <a:solidFill>
                <a:srgbClr val="C00000"/>
              </a:solidFill>
              <a:effectLst/>
              <a:uLnTx/>
              <a:uFillTx/>
              <a:latin typeface="Calibri"/>
              <a:ea typeface="+mn-ea"/>
            </a:endParaRPr>
          </a:p>
        </p:txBody>
      </p:sp>
      <p:sp>
        <p:nvSpPr>
          <p:cNvPr id="16" name="Rectangle à coins arrondis 15"/>
          <p:cNvSpPr/>
          <p:nvPr/>
        </p:nvSpPr>
        <p:spPr>
          <a:xfrm>
            <a:off x="539552" y="1785926"/>
            <a:ext cx="7247158" cy="850986"/>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path path="circle">
              <a:fillToRect l="50000" t="50000" r="50000" b="50000"/>
            </a:path>
            <a:tileRect/>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algn="just" rtl="1">
              <a:spcAft>
                <a:spcPts val="0"/>
              </a:spcAft>
            </a:pPr>
            <a:r>
              <a:rPr lang="ar-DZ" sz="2400" b="1" dirty="0" smtClean="0">
                <a:solidFill>
                  <a:srgbClr val="002060"/>
                </a:solidFill>
                <a:latin typeface="Times New Roman"/>
                <a:ea typeface="Times New Roman"/>
                <a:cs typeface="Sakkal Majalla"/>
              </a:rPr>
              <a:t>هل هناك ارتباط بين الثقة بالنفس و مهارة التصويب لدى لاعبي كرة اليد ؟ </a:t>
            </a:r>
            <a:endParaRPr lang="ar-DZ" sz="2400" b="1" dirty="0">
              <a:solidFill>
                <a:srgbClr val="002060"/>
              </a:solidFill>
              <a:latin typeface="Times New Roman"/>
              <a:ea typeface="Times New Roman"/>
              <a:cs typeface="Sakkal Majalla"/>
            </a:endParaRPr>
          </a:p>
        </p:txBody>
      </p:sp>
      <p:sp>
        <p:nvSpPr>
          <p:cNvPr id="21" name="Rectangle à coins arrondis 20"/>
          <p:cNvSpPr/>
          <p:nvPr/>
        </p:nvSpPr>
        <p:spPr>
          <a:xfrm>
            <a:off x="611560" y="4214818"/>
            <a:ext cx="7175150" cy="1374422"/>
          </a:xfrm>
          <a:prstGeom prst="roundRect">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just" rtl="1"/>
            <a:r>
              <a:rPr lang="ar-DZ" sz="2400" b="1" dirty="0" smtClean="0">
                <a:solidFill>
                  <a:srgbClr val="002060"/>
                </a:solidFill>
                <a:latin typeface="Times New Roman"/>
                <a:ea typeface="Times New Roman"/>
                <a:cs typeface="Sakkal Majalla"/>
              </a:rPr>
              <a:t>هل هناك ارتباط بين ألية الأداء و مهارة التصويب في كرة اليد ؟ </a:t>
            </a:r>
            <a:endParaRPr kumimoji="0" lang="fr-FR" sz="2400" b="1" i="0" u="none" strike="noStrike" kern="0" cap="none" spc="0" normalizeH="0" baseline="0" noProof="0" dirty="0" smtClean="0">
              <a:ln>
                <a:noFill/>
              </a:ln>
              <a:solidFill>
                <a:srgbClr val="002060"/>
              </a:solidFill>
              <a:effectLst/>
              <a:uLnTx/>
              <a:uFillTx/>
              <a:latin typeface="Calibri"/>
            </a:endParaRPr>
          </a:p>
        </p:txBody>
      </p:sp>
      <p:sp>
        <p:nvSpPr>
          <p:cNvPr id="22" name="Rectangle à coins arrondis 21"/>
          <p:cNvSpPr/>
          <p:nvPr/>
        </p:nvSpPr>
        <p:spPr>
          <a:xfrm>
            <a:off x="611560" y="3071810"/>
            <a:ext cx="7175150" cy="789238"/>
          </a:xfrm>
          <a:prstGeom prst="round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algn="just" rtl="1">
              <a:spcAft>
                <a:spcPts val="0"/>
              </a:spcAft>
            </a:pPr>
            <a:r>
              <a:rPr lang="ar-DZ" sz="2400" b="1" dirty="0" smtClean="0">
                <a:solidFill>
                  <a:srgbClr val="002060"/>
                </a:solidFill>
                <a:latin typeface="Times New Roman"/>
                <a:ea typeface="Times New Roman"/>
                <a:cs typeface="Sakkal Majalla"/>
              </a:rPr>
              <a:t>هل هناك ارتباط بين مواجهة القلق و مهارة التصويب في كرة اليد ؟ </a:t>
            </a:r>
            <a:endParaRPr lang="ar-DZ" sz="2400" b="1" dirty="0">
              <a:solidFill>
                <a:srgbClr val="002060"/>
              </a:solidFill>
              <a:latin typeface="Times New Roman"/>
              <a:ea typeface="Times New Roman"/>
              <a:cs typeface="Sakkal Majalla"/>
            </a:endParaRPr>
          </a:p>
        </p:txBody>
      </p:sp>
      <p:sp>
        <p:nvSpPr>
          <p:cNvPr id="23" name="Flèche gauche 22"/>
          <p:cNvSpPr/>
          <p:nvPr/>
        </p:nvSpPr>
        <p:spPr>
          <a:xfrm>
            <a:off x="7972681" y="3286409"/>
            <a:ext cx="780070" cy="360040"/>
          </a:xfrm>
          <a:prstGeom prst="leftArrow">
            <a:avLst/>
          </a:prstGeom>
          <a:solidFill>
            <a:srgbClr val="FFC0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24" name="Flèche gauche 23"/>
          <p:cNvSpPr/>
          <p:nvPr/>
        </p:nvSpPr>
        <p:spPr>
          <a:xfrm>
            <a:off x="7956376" y="2071678"/>
            <a:ext cx="796375" cy="360040"/>
          </a:xfrm>
          <a:prstGeom prst="leftArrow">
            <a:avLst/>
          </a:prstGeom>
          <a:solidFill>
            <a:srgbClr val="FFC0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25" name="Flèche gauche 24"/>
          <p:cNvSpPr/>
          <p:nvPr/>
        </p:nvSpPr>
        <p:spPr>
          <a:xfrm>
            <a:off x="7984631" y="4682149"/>
            <a:ext cx="780070" cy="360040"/>
          </a:xfrm>
          <a:prstGeom prst="leftArrow">
            <a:avLst/>
          </a:prstGeom>
          <a:solidFill>
            <a:srgbClr val="FFC0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483645993"/>
      </p:ext>
    </p:extLst>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1" grpId="0" animBg="1"/>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323528" y="1214422"/>
            <a:ext cx="8678768" cy="1071570"/>
          </a:xfrm>
          <a:prstGeom prst="roundRect">
            <a:avLst/>
          </a:prstGeom>
          <a:solidFill>
            <a:srgbClr val="92D050"/>
          </a:solidFill>
          <a:ln w="25400" cap="flat" cmpd="sng" algn="ctr">
            <a:solidFill>
              <a:srgbClr val="4F81BD">
                <a:shade val="50000"/>
              </a:srgbClr>
            </a:solidFill>
            <a:prstDash val="solid"/>
          </a:ln>
          <a:effectLst/>
        </p:spPr>
        <p:txBody>
          <a:bodyPr rtlCol="0" anchor="ctr"/>
          <a:lstStyle/>
          <a:p>
            <a:pPr lvl="0" algn="ctr" rtl="1"/>
            <a:r>
              <a:rPr lang="ar-DZ" sz="3200" b="1" dirty="0" smtClean="0">
                <a:solidFill>
                  <a:srgbClr val="002060"/>
                </a:solidFill>
                <a:ea typeface="Times New Roman"/>
                <a:cs typeface="Sakkal Majalla"/>
              </a:rPr>
              <a:t>توجد علاقة بين الطلاقة النفسية و مهارة التصويب في كرة اليد </a:t>
            </a:r>
            <a:endParaRPr lang="fr-FR" sz="3200" b="1" dirty="0">
              <a:solidFill>
                <a:srgbClr val="002060"/>
              </a:solidFill>
            </a:endParaRPr>
          </a:p>
        </p:txBody>
      </p:sp>
      <p:sp>
        <p:nvSpPr>
          <p:cNvPr id="6" name="Rectangle avec flèche vers le bas 5"/>
          <p:cNvSpPr/>
          <p:nvPr/>
        </p:nvSpPr>
        <p:spPr>
          <a:xfrm>
            <a:off x="1000100" y="0"/>
            <a:ext cx="7072362" cy="1214446"/>
          </a:xfrm>
          <a:prstGeom prst="downArrowCallout">
            <a:avLst/>
          </a:prstGeom>
          <a:solidFill>
            <a:srgbClr val="FFFF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4000" b="1" i="0" u="none" strike="noStrike" kern="0" cap="none" spc="0" normalizeH="0" baseline="0" noProof="0" dirty="0" smtClean="0">
                <a:ln>
                  <a:noFill/>
                </a:ln>
                <a:solidFill>
                  <a:srgbClr val="C00000"/>
                </a:solidFill>
                <a:effectLst/>
                <a:uLnTx/>
                <a:uFillTx/>
                <a:latin typeface="Calibri"/>
                <a:ea typeface="+mn-ea"/>
                <a:cs typeface="Arial"/>
              </a:rPr>
              <a:t>الفرضية الرئيسية</a:t>
            </a:r>
            <a:endParaRPr kumimoji="0" lang="fr-FR" sz="4000" b="1" i="0" u="none" strike="noStrike" kern="0" cap="none" spc="0" normalizeH="0" baseline="0" noProof="0" dirty="0" smtClean="0">
              <a:ln>
                <a:noFill/>
              </a:ln>
              <a:solidFill>
                <a:srgbClr val="C00000"/>
              </a:solidFill>
              <a:effectLst/>
              <a:uLnTx/>
              <a:uFillTx/>
              <a:latin typeface="Calibri"/>
              <a:ea typeface="+mn-ea"/>
            </a:endParaRPr>
          </a:p>
        </p:txBody>
      </p:sp>
      <p:sp>
        <p:nvSpPr>
          <p:cNvPr id="11" name="Rectangle à coins arrondis 10"/>
          <p:cNvSpPr/>
          <p:nvPr/>
        </p:nvSpPr>
        <p:spPr>
          <a:xfrm>
            <a:off x="179512" y="3224231"/>
            <a:ext cx="8130919" cy="928694"/>
          </a:xfrm>
          <a:prstGeom prst="roundRect">
            <a:avLst>
              <a:gd name="adj" fmla="val 24901"/>
            </a:avLst>
          </a:prstGeom>
          <a:solidFill>
            <a:srgbClr val="33CCFF"/>
          </a:solidFill>
          <a:ln/>
        </p:spPr>
        <p:style>
          <a:lnRef idx="2">
            <a:schemeClr val="accent2"/>
          </a:lnRef>
          <a:fillRef idx="1003">
            <a:schemeClr val="lt1"/>
          </a:fillRef>
          <a:effectRef idx="0">
            <a:schemeClr val="accent2"/>
          </a:effectRef>
          <a:fontRef idx="minor">
            <a:schemeClr val="dk1"/>
          </a:fontRef>
        </p:style>
        <p:txBody>
          <a:bodyPr rtlCol="0" anchor="ctr"/>
          <a:lstStyle/>
          <a:p>
            <a:pPr lvl="0" algn="ctr" rtl="1"/>
            <a:r>
              <a:rPr lang="ar-DZ" sz="2800" b="1" dirty="0" smtClean="0">
                <a:solidFill>
                  <a:srgbClr val="002060"/>
                </a:solidFill>
                <a:latin typeface="Times New Roman"/>
                <a:ea typeface="Times New Roman"/>
                <a:cs typeface="Sakkal Majalla"/>
              </a:rPr>
              <a:t>هناك ارتباط بين الثقة بالنفس و مهارة التصويب في كرة اليد </a:t>
            </a:r>
            <a:endParaRPr kumimoji="0" lang="fr-FR" sz="2000" b="1" i="0" u="none" strike="noStrike" kern="0" cap="none" spc="0" normalizeH="0" baseline="0" noProof="0" dirty="0" smtClean="0">
              <a:ln>
                <a:noFill/>
              </a:ln>
              <a:solidFill>
                <a:prstClr val="black"/>
              </a:solidFill>
              <a:effectLst/>
              <a:uLnTx/>
              <a:uFillTx/>
              <a:latin typeface="Calibri"/>
            </a:endParaRPr>
          </a:p>
        </p:txBody>
      </p:sp>
      <p:sp>
        <p:nvSpPr>
          <p:cNvPr id="12" name="Rectangle à coins arrondis 11"/>
          <p:cNvSpPr/>
          <p:nvPr/>
        </p:nvSpPr>
        <p:spPr>
          <a:xfrm>
            <a:off x="917487" y="5517232"/>
            <a:ext cx="7375214" cy="1152128"/>
          </a:xfrm>
          <a:prstGeom prst="roundRect">
            <a:avLst/>
          </a:prstGeom>
          <a:solidFill>
            <a:srgbClr val="33CCFF"/>
          </a:solidFill>
          <a:ln/>
        </p:spPr>
        <p:style>
          <a:lnRef idx="2">
            <a:schemeClr val="accent2"/>
          </a:lnRef>
          <a:fillRef idx="1">
            <a:schemeClr val="lt1"/>
          </a:fillRef>
          <a:effectRef idx="0">
            <a:schemeClr val="accent2"/>
          </a:effectRef>
          <a:fontRef idx="minor">
            <a:schemeClr val="dk1"/>
          </a:fontRef>
        </p:style>
        <p:txBody>
          <a:bodyPr rtlCol="0" anchor="ctr"/>
          <a:lstStyle/>
          <a:p>
            <a:pPr lvl="0" algn="ctr"/>
            <a:r>
              <a:rPr lang="ar-DZ" sz="2800" b="1" dirty="0" smtClean="0">
                <a:solidFill>
                  <a:srgbClr val="002060"/>
                </a:solidFill>
                <a:latin typeface="Times New Roman"/>
                <a:ea typeface="Times New Roman"/>
                <a:cs typeface="Sakkal Majalla"/>
              </a:rPr>
              <a:t>هناك </a:t>
            </a:r>
            <a:r>
              <a:rPr lang="ar-DZ" sz="2800" b="1" dirty="0" smtClean="0">
                <a:solidFill>
                  <a:srgbClr val="002060"/>
                </a:solidFill>
                <a:latin typeface="Times New Roman"/>
                <a:ea typeface="Times New Roman"/>
                <a:cs typeface="Sakkal Majalla"/>
              </a:rPr>
              <a:t>ارتباط بين آلية الأداء و مهارة التصويب في كرة اليد </a:t>
            </a:r>
            <a:endParaRPr kumimoji="0" lang="fr-FR" sz="2000" b="1" i="0" u="none" strike="noStrike" kern="0" cap="none" spc="0" normalizeH="0" baseline="0" noProof="0" dirty="0" smtClean="0">
              <a:ln>
                <a:noFill/>
              </a:ln>
              <a:solidFill>
                <a:prstClr val="black"/>
              </a:solidFill>
              <a:effectLst/>
              <a:uLnTx/>
              <a:uFillTx/>
              <a:latin typeface="Calibri"/>
            </a:endParaRPr>
          </a:p>
        </p:txBody>
      </p:sp>
      <p:sp>
        <p:nvSpPr>
          <p:cNvPr id="13" name="Rectangle 12"/>
          <p:cNvSpPr>
            <a:spLocks noChangeArrowheads="1"/>
          </p:cNvSpPr>
          <p:nvPr/>
        </p:nvSpPr>
        <p:spPr bwMode="auto">
          <a:xfrm>
            <a:off x="395535" y="4621359"/>
            <a:ext cx="7897165" cy="523220"/>
          </a:xfrm>
          <a:prstGeom prst="rect">
            <a:avLst/>
          </a:prstGeom>
          <a:solidFill>
            <a:srgbClr val="33CCFF"/>
          </a:solidFill>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ctr" rtl="1" fontAlgn="base">
              <a:spcBef>
                <a:spcPct val="0"/>
              </a:spcBef>
              <a:spcAft>
                <a:spcPct val="0"/>
              </a:spcAft>
              <a:tabLst>
                <a:tab pos="180975" algn="l"/>
                <a:tab pos="990600" algn="l"/>
              </a:tabLst>
            </a:pPr>
            <a:r>
              <a:rPr lang="ar-DZ" sz="2800" b="1" dirty="0" smtClean="0">
                <a:solidFill>
                  <a:srgbClr val="002060"/>
                </a:solidFill>
                <a:latin typeface="Times New Roman"/>
                <a:ea typeface="Times New Roman"/>
                <a:cs typeface="Sakkal Majalla"/>
              </a:rPr>
              <a:t>هناك ارتباط بين </a:t>
            </a:r>
            <a:r>
              <a:rPr lang="ar-DZ" sz="2800" b="1" dirty="0">
                <a:solidFill>
                  <a:srgbClr val="002060"/>
                </a:solidFill>
                <a:latin typeface="Times New Roman"/>
                <a:ea typeface="Times New Roman"/>
                <a:cs typeface="Sakkal Majalla"/>
              </a:rPr>
              <a:t>م</a:t>
            </a:r>
            <a:r>
              <a:rPr lang="ar-DZ" sz="2800" b="1" dirty="0" smtClean="0">
                <a:solidFill>
                  <a:srgbClr val="002060"/>
                </a:solidFill>
                <a:latin typeface="Times New Roman"/>
                <a:ea typeface="Times New Roman"/>
                <a:cs typeface="Sakkal Majalla"/>
              </a:rPr>
              <a:t>واجهة القلق و مهارة التصويب في كرة اليد </a:t>
            </a:r>
            <a:endParaRPr lang="ar-DZ" sz="4000" b="1" dirty="0" smtClean="0">
              <a:solidFill>
                <a:prstClr val="black"/>
              </a:solidFill>
              <a:latin typeface="Arial" pitchFamily="34" charset="0"/>
            </a:endParaRPr>
          </a:p>
        </p:txBody>
      </p:sp>
      <p:sp>
        <p:nvSpPr>
          <p:cNvPr id="15" name="Rectangle à coins arrondis 14"/>
          <p:cNvSpPr/>
          <p:nvPr/>
        </p:nvSpPr>
        <p:spPr>
          <a:xfrm>
            <a:off x="1000100" y="2428868"/>
            <a:ext cx="7072362" cy="500066"/>
          </a:xfrm>
          <a:prstGeom prst="roundRect">
            <a:avLst/>
          </a:prstGeom>
          <a:solidFill>
            <a:srgbClr val="FFFF00"/>
          </a:solidFill>
          <a:ln/>
        </p:spPr>
        <p:style>
          <a:lnRef idx="3">
            <a:schemeClr val="lt1"/>
          </a:lnRef>
          <a:fillRef idx="1">
            <a:schemeClr val="accent1"/>
          </a:fillRef>
          <a:effectRef idx="1">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2800" b="1" i="0" u="none" strike="noStrike" kern="0" cap="none" spc="0" normalizeH="0" baseline="0" noProof="0" dirty="0" smtClean="0">
                <a:ln>
                  <a:noFill/>
                </a:ln>
                <a:solidFill>
                  <a:srgbClr val="C00000"/>
                </a:solidFill>
                <a:effectLst/>
                <a:uLnTx/>
                <a:uFillTx/>
                <a:latin typeface="Calibri"/>
                <a:ea typeface="+mn-ea"/>
                <a:cs typeface="Arial"/>
              </a:rPr>
              <a:t>الفرضيات الجزئية</a:t>
            </a:r>
            <a:endParaRPr kumimoji="0" lang="fr-FR" sz="2800" b="1" i="0" u="none" strike="noStrike" kern="0" cap="none" spc="0" normalizeH="0" baseline="0" noProof="0" dirty="0" smtClean="0">
              <a:ln>
                <a:noFill/>
              </a:ln>
              <a:solidFill>
                <a:srgbClr val="C00000"/>
              </a:solidFill>
              <a:effectLst/>
              <a:uLnTx/>
              <a:uFillTx/>
              <a:latin typeface="Calibri"/>
              <a:ea typeface="+mn-ea"/>
            </a:endParaRPr>
          </a:p>
        </p:txBody>
      </p:sp>
      <p:sp>
        <p:nvSpPr>
          <p:cNvPr id="16" name="Flèche gauche 15"/>
          <p:cNvSpPr/>
          <p:nvPr/>
        </p:nvSpPr>
        <p:spPr>
          <a:xfrm>
            <a:off x="8400418" y="3508558"/>
            <a:ext cx="604564" cy="360040"/>
          </a:xfrm>
          <a:prstGeom prst="leftArrow">
            <a:avLst/>
          </a:prstGeom>
          <a:solidFill>
            <a:srgbClr val="00FF99"/>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17" name="Flèche gauche 16"/>
          <p:cNvSpPr/>
          <p:nvPr/>
        </p:nvSpPr>
        <p:spPr>
          <a:xfrm>
            <a:off x="8400418" y="4706849"/>
            <a:ext cx="604564" cy="360040"/>
          </a:xfrm>
          <a:prstGeom prst="leftArrow">
            <a:avLst/>
          </a:prstGeom>
          <a:solidFill>
            <a:srgbClr val="00FF99"/>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18" name="Flèche gauche 17"/>
          <p:cNvSpPr/>
          <p:nvPr/>
        </p:nvSpPr>
        <p:spPr>
          <a:xfrm>
            <a:off x="8400418" y="5913276"/>
            <a:ext cx="604564" cy="360040"/>
          </a:xfrm>
          <a:prstGeom prst="leftArrow">
            <a:avLst/>
          </a:prstGeom>
          <a:solidFill>
            <a:srgbClr val="00FF99"/>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142950257"/>
      </p:ext>
    </p:extLst>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682B98A8-0D62-45A1-80B4-57A0DFC348A9}" type="slidenum">
              <a:rPr lang="ar-SA" smtClean="0">
                <a:solidFill>
                  <a:srgbClr val="000000"/>
                </a:solidFill>
              </a:rPr>
              <a:pPr>
                <a:defRPr/>
              </a:pPr>
              <a:t>6</a:t>
            </a:fld>
            <a:endParaRPr lang="fr-FR">
              <a:solidFill>
                <a:srgbClr val="000000"/>
              </a:solidFill>
            </a:endParaRPr>
          </a:p>
        </p:txBody>
      </p:sp>
      <p:sp>
        <p:nvSpPr>
          <p:cNvPr id="6" name="Rectangle à coins arrondis 5"/>
          <p:cNvSpPr/>
          <p:nvPr/>
        </p:nvSpPr>
        <p:spPr>
          <a:xfrm>
            <a:off x="611560" y="1792196"/>
            <a:ext cx="7365219" cy="988732"/>
          </a:xfrm>
          <a:prstGeom prst="round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algn="just" rtl="1">
              <a:spcAft>
                <a:spcPts val="0"/>
              </a:spcAft>
            </a:pPr>
            <a:r>
              <a:rPr lang="ar-SA" sz="3000" dirty="0" smtClean="0">
                <a:solidFill>
                  <a:srgbClr val="002060"/>
                </a:solidFill>
                <a:latin typeface="Times New Roman"/>
                <a:ea typeface="Times New Roman"/>
                <a:cs typeface="Sakkal Majalla"/>
              </a:rPr>
              <a:t>الارتقاء </a:t>
            </a:r>
            <a:r>
              <a:rPr lang="ar-SA" sz="3000" dirty="0">
                <a:solidFill>
                  <a:srgbClr val="002060"/>
                </a:solidFill>
                <a:latin typeface="Times New Roman"/>
                <a:ea typeface="Times New Roman"/>
                <a:cs typeface="Sakkal Majalla"/>
              </a:rPr>
              <a:t>بمستوي النتائج من خلال تخفيض مستوي القلق خلال المنافسة.</a:t>
            </a:r>
            <a:endParaRPr lang="fr-FR" sz="3000" dirty="0">
              <a:solidFill>
                <a:srgbClr val="002060"/>
              </a:solidFill>
              <a:effectLst/>
              <a:latin typeface="Times New Roman"/>
              <a:ea typeface="Times New Roman"/>
            </a:endParaRPr>
          </a:p>
        </p:txBody>
      </p:sp>
      <p:sp>
        <p:nvSpPr>
          <p:cNvPr id="7" name="Rectangle à coins arrondis 6"/>
          <p:cNvSpPr/>
          <p:nvPr/>
        </p:nvSpPr>
        <p:spPr>
          <a:xfrm>
            <a:off x="622743" y="3504713"/>
            <a:ext cx="7355184" cy="928694"/>
          </a:xfrm>
          <a:prstGeom prst="roundRect">
            <a:avLst/>
          </a:prstGeom>
          <a:gradFill flip="none" rotWithShape="1">
            <a:gsLst>
              <a:gs pos="0">
                <a:srgbClr val="FF3300">
                  <a:tint val="66000"/>
                  <a:satMod val="160000"/>
                </a:srgbClr>
              </a:gs>
              <a:gs pos="50000">
                <a:srgbClr val="FF3300">
                  <a:tint val="44500"/>
                  <a:satMod val="160000"/>
                </a:srgbClr>
              </a:gs>
              <a:gs pos="100000">
                <a:srgbClr val="FF3300">
                  <a:tint val="23500"/>
                  <a:satMod val="160000"/>
                </a:srgbClr>
              </a:gs>
            </a:gsLst>
            <a:path path="circle">
              <a:fillToRect l="50000" t="50000" r="50000" b="50000"/>
            </a:path>
            <a:tileRect/>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rtl="1"/>
            <a:r>
              <a:rPr lang="ar-SA" sz="2800" dirty="0">
                <a:solidFill>
                  <a:srgbClr val="002060"/>
                </a:solidFill>
                <a:ea typeface="Times New Roman"/>
                <a:cs typeface="Sakkal Majalla"/>
              </a:rPr>
              <a:t>2-إبراز أهمية </a:t>
            </a:r>
            <a:r>
              <a:rPr lang="ar-SA" sz="2800" dirty="0" smtClean="0">
                <a:solidFill>
                  <a:srgbClr val="002060"/>
                </a:solidFill>
                <a:ea typeface="Times New Roman"/>
                <a:cs typeface="Sakkal Majalla"/>
              </a:rPr>
              <a:t>الإعداد </a:t>
            </a:r>
            <a:r>
              <a:rPr lang="ar-SA" sz="2800" dirty="0">
                <a:solidFill>
                  <a:srgbClr val="002060"/>
                </a:solidFill>
                <a:ea typeface="Times New Roman"/>
                <a:cs typeface="Sakkal Majalla"/>
              </a:rPr>
              <a:t>النفسي لدي اللاعبين في البرامج التدريبية في كرة اليد.</a:t>
            </a:r>
            <a:endParaRPr kumimoji="0" lang="fr-FR" sz="2800" b="1" i="0" u="none" strike="noStrike" kern="0" cap="none" spc="0" normalizeH="0" baseline="0" noProof="0" dirty="0" smtClean="0">
              <a:ln>
                <a:noFill/>
              </a:ln>
              <a:solidFill>
                <a:srgbClr val="002060"/>
              </a:solidFill>
              <a:effectLst/>
              <a:uLnTx/>
              <a:uFillTx/>
              <a:latin typeface="Calibri"/>
            </a:endParaRPr>
          </a:p>
        </p:txBody>
      </p:sp>
      <p:sp>
        <p:nvSpPr>
          <p:cNvPr id="8" name="Rectangle à coins arrondis 7"/>
          <p:cNvSpPr/>
          <p:nvPr/>
        </p:nvSpPr>
        <p:spPr>
          <a:xfrm>
            <a:off x="2123728" y="500042"/>
            <a:ext cx="4608512" cy="714380"/>
          </a:xfrm>
          <a:prstGeom prst="roundRect">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4000" b="0" i="0" u="none" strike="noStrike" kern="0" cap="none" spc="0" normalizeH="0" baseline="0" noProof="0" dirty="0" smtClean="0">
                <a:ln>
                  <a:noFill/>
                </a:ln>
                <a:solidFill>
                  <a:srgbClr val="C00000"/>
                </a:solidFill>
                <a:effectLst/>
                <a:uLnTx/>
                <a:uFillTx/>
                <a:latin typeface="Calibri"/>
                <a:ea typeface="+mn-ea"/>
                <a:cs typeface="Arial"/>
              </a:rPr>
              <a:t>أهمية البحث</a:t>
            </a:r>
            <a:endParaRPr kumimoji="0" lang="fr-FR" sz="4000" b="0" i="0" u="none" strike="noStrike" kern="0" cap="none" spc="0" normalizeH="0" baseline="0" noProof="0" dirty="0" smtClean="0">
              <a:ln>
                <a:noFill/>
              </a:ln>
              <a:solidFill>
                <a:srgbClr val="C00000"/>
              </a:solidFill>
              <a:effectLst/>
              <a:uLnTx/>
              <a:uFillTx/>
              <a:latin typeface="Calibri"/>
              <a:ea typeface="+mn-ea"/>
            </a:endParaRPr>
          </a:p>
        </p:txBody>
      </p:sp>
      <p:sp>
        <p:nvSpPr>
          <p:cNvPr id="10" name="Flèche gauche 9"/>
          <p:cNvSpPr/>
          <p:nvPr/>
        </p:nvSpPr>
        <p:spPr>
          <a:xfrm>
            <a:off x="8131882" y="2060848"/>
            <a:ext cx="604564" cy="433336"/>
          </a:xfrm>
          <a:prstGeom prst="leftArrow">
            <a:avLst/>
          </a:prstGeom>
          <a:solidFill>
            <a:srgbClr val="FFC0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11" name="Flèche gauche 10"/>
          <p:cNvSpPr/>
          <p:nvPr/>
        </p:nvSpPr>
        <p:spPr>
          <a:xfrm>
            <a:off x="8131882" y="3789040"/>
            <a:ext cx="604564" cy="360040"/>
          </a:xfrm>
          <a:prstGeom prst="leftArrow">
            <a:avLst/>
          </a:prstGeom>
          <a:solidFill>
            <a:srgbClr val="FFC0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Calibri"/>
              <a:ea typeface="+mn-ea"/>
              <a:cs typeface="+mn-cs"/>
            </a:endParaRPr>
          </a:p>
        </p:txBody>
      </p:sp>
      <p:sp>
        <p:nvSpPr>
          <p:cNvPr id="12" name="Organigramme : Alternative 11"/>
          <p:cNvSpPr/>
          <p:nvPr/>
        </p:nvSpPr>
        <p:spPr bwMode="auto">
          <a:xfrm>
            <a:off x="611560" y="5223498"/>
            <a:ext cx="7371521" cy="1123712"/>
          </a:xfrm>
          <a:prstGeom prst="flowChartAlternateProcess">
            <a:avLst/>
          </a:prstGeom>
          <a:solidFill>
            <a:srgbClr val="33CCFF"/>
          </a:solidFill>
          <a:ln>
            <a:headEnd/>
            <a:tailEnd/>
          </a:ln>
        </p:spPr>
        <p:style>
          <a:lnRef idx="1">
            <a:schemeClr val="accent6"/>
          </a:lnRef>
          <a:fillRef idx="2">
            <a:schemeClr val="accent6"/>
          </a:fillRef>
          <a:effectRef idx="1">
            <a:schemeClr val="accent6"/>
          </a:effectRef>
          <a:fontRef idx="minor">
            <a:schemeClr val="dk1"/>
          </a:fontRef>
        </p:style>
        <p:txBody>
          <a:bodyPr wrap="square" rtlCol="0" anchor="ctr">
            <a:spAutoFit/>
          </a:bodyPr>
          <a:lstStyle/>
          <a:p>
            <a:pPr algn="ctr" rtl="1"/>
            <a:r>
              <a:rPr lang="ar-DZ" sz="3000" dirty="0" smtClean="0">
                <a:solidFill>
                  <a:srgbClr val="002060"/>
                </a:solidFill>
                <a:ea typeface="Calibri"/>
                <a:cs typeface="Sakkal Majalla"/>
              </a:rPr>
              <a:t>النهوض </a:t>
            </a:r>
            <a:r>
              <a:rPr lang="ar-DZ" sz="3000" dirty="0">
                <a:solidFill>
                  <a:srgbClr val="002060"/>
                </a:solidFill>
                <a:ea typeface="Calibri"/>
                <a:cs typeface="Sakkal Majalla"/>
              </a:rPr>
              <a:t>بالرياضات المدرسية وتحسين مستوي اللاعبين من خلال تحديد العوامل التي تساعد في تحسين الأداء.</a:t>
            </a:r>
            <a:endParaRPr lang="fr-FR" sz="3000" dirty="0" smtClean="0">
              <a:solidFill>
                <a:srgbClr val="002060"/>
              </a:solidFill>
            </a:endParaRPr>
          </a:p>
        </p:txBody>
      </p:sp>
      <p:sp>
        <p:nvSpPr>
          <p:cNvPr id="13" name="Flèche gauche 12"/>
          <p:cNvSpPr/>
          <p:nvPr/>
        </p:nvSpPr>
        <p:spPr>
          <a:xfrm>
            <a:off x="8131882" y="5629624"/>
            <a:ext cx="604564" cy="360040"/>
          </a:xfrm>
          <a:prstGeom prst="leftArrow">
            <a:avLst/>
          </a:prstGeom>
          <a:solidFill>
            <a:srgbClr val="FFC0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621037327"/>
      </p:ext>
    </p:extLst>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682B98A8-0D62-45A1-80B4-57A0DFC348A9}" type="slidenum">
              <a:rPr lang="ar-SA" smtClean="0">
                <a:solidFill>
                  <a:srgbClr val="000000"/>
                </a:solidFill>
              </a:rPr>
              <a:pPr>
                <a:defRPr/>
              </a:pPr>
              <a:t>7</a:t>
            </a:fld>
            <a:endParaRPr lang="fr-FR">
              <a:solidFill>
                <a:srgbClr val="000000"/>
              </a:solidFill>
            </a:endParaRPr>
          </a:p>
        </p:txBody>
      </p:sp>
      <p:sp>
        <p:nvSpPr>
          <p:cNvPr id="5" name="Rectangle à coins arrondis 4"/>
          <p:cNvSpPr/>
          <p:nvPr/>
        </p:nvSpPr>
        <p:spPr>
          <a:xfrm>
            <a:off x="773832" y="500042"/>
            <a:ext cx="7704856" cy="1632814"/>
          </a:xfrm>
          <a:prstGeom prst="roundRect">
            <a:avLst/>
          </a:prstGeom>
          <a:solidFill>
            <a:srgbClr val="FFFF00"/>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tab pos="180975" algn="l"/>
                <a:tab pos="990600" algn="l"/>
              </a:tabLst>
              <a:defRPr/>
            </a:pPr>
            <a:r>
              <a:rPr kumimoji="0" lang="ar-DZ" sz="5400" b="1" i="0" u="none" strike="noStrike" kern="0" cap="none" spc="0" normalizeH="0" baseline="0" noProof="0" dirty="0" smtClean="0">
                <a:ln>
                  <a:noFill/>
                </a:ln>
                <a:solidFill>
                  <a:srgbClr val="C00000"/>
                </a:solidFill>
                <a:effectLst/>
                <a:uLnTx/>
                <a:uFillTx/>
                <a:latin typeface="Simplified Arabic" pitchFamily="18" charset="-78"/>
                <a:ea typeface="Times New Roman" pitchFamily="18" charset="0"/>
                <a:cs typeface="Simplified Arabic" pitchFamily="18" charset="-78"/>
              </a:rPr>
              <a:t>أهداف البحث:</a:t>
            </a:r>
            <a:endParaRPr kumimoji="0" lang="ar-DZ" sz="5400" b="1" i="0" u="none" strike="noStrike" kern="0" cap="none" spc="0" normalizeH="0" baseline="0" noProof="0" dirty="0" smtClean="0">
              <a:ln>
                <a:noFill/>
              </a:ln>
              <a:solidFill>
                <a:srgbClr val="FF0000"/>
              </a:solidFill>
              <a:effectLst/>
              <a:uLnTx/>
              <a:uFillTx/>
              <a:latin typeface="Simplified Arabic" pitchFamily="18" charset="-78"/>
              <a:ea typeface="Times New Roman" pitchFamily="18" charset="0"/>
              <a:cs typeface="Simplified Arabic" pitchFamily="18" charset="-78"/>
            </a:endParaRPr>
          </a:p>
        </p:txBody>
      </p:sp>
      <p:sp>
        <p:nvSpPr>
          <p:cNvPr id="7" name="Organigramme : Alternative 6"/>
          <p:cNvSpPr/>
          <p:nvPr/>
        </p:nvSpPr>
        <p:spPr>
          <a:xfrm>
            <a:off x="773832" y="3213398"/>
            <a:ext cx="7155754" cy="857256"/>
          </a:xfrm>
          <a:prstGeom prst="flowChartAlternateProcess">
            <a:avLst/>
          </a:prstGeom>
          <a:gradFill rotWithShape="1">
            <a:gsLst>
              <a:gs pos="0">
                <a:srgbClr val="4BACC6">
                  <a:tint val="50000"/>
                  <a:satMod val="300000"/>
                </a:srgbClr>
              </a:gs>
              <a:gs pos="35000">
                <a:srgbClr val="4BACC6">
                  <a:tint val="37000"/>
                  <a:satMod val="300000"/>
                </a:srgbClr>
              </a:gs>
              <a:gs pos="100000">
                <a:srgbClr val="4BACC6">
                  <a:tint val="15000"/>
                  <a:satMod val="350000"/>
                </a:srgbClr>
              </a:gs>
            </a:gsLst>
            <a:lin ang="16200000" scaled="1"/>
          </a:gradFill>
          <a:ln w="9525" cap="flat" cmpd="sng" algn="ctr">
            <a:solidFill>
              <a:srgbClr val="4BACC6">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a:r>
              <a:rPr lang="ar-DZ" sz="2000" b="1" dirty="0" smtClean="0">
                <a:solidFill>
                  <a:srgbClr val="002060"/>
                </a:solidFill>
                <a:latin typeface="Times New Roman"/>
                <a:ea typeface="Times New Roman"/>
                <a:cs typeface="Sakkal Majalla"/>
              </a:rPr>
              <a:t>التعرف على العلاقة بين الطلاقة النفسية و مهارة التصويب في كرة اليد </a:t>
            </a:r>
            <a:endParaRPr kumimoji="0" lang="fr-FR" sz="2000" b="1"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8" name="Organigramme : Alternative 7"/>
          <p:cNvSpPr/>
          <p:nvPr/>
        </p:nvSpPr>
        <p:spPr>
          <a:xfrm>
            <a:off x="836712" y="4531609"/>
            <a:ext cx="7029994" cy="1224136"/>
          </a:xfrm>
          <a:prstGeom prst="flowChartAlternateProcess">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rtlCol="0" anchor="ctr"/>
          <a:lstStyle/>
          <a:p>
            <a:pPr algn="ctr" rtl="1"/>
            <a:r>
              <a:rPr lang="ar-DZ" sz="2000" b="1" dirty="0" smtClean="0">
                <a:solidFill>
                  <a:srgbClr val="002060"/>
                </a:solidFill>
                <a:latin typeface="Times New Roman"/>
                <a:ea typeface="Calibri"/>
                <a:cs typeface="Sakkal Majalla"/>
              </a:rPr>
              <a:t>معرفة العلاقة الموجودة بين (الثقة بالنفس، مواجهة القلق، آلية الأداء)و مهارة التصويب في كرة اليد </a:t>
            </a:r>
            <a:endParaRPr kumimoji="0" lang="fr-FR" b="0" i="0" u="none" strike="noStrike" kern="0" cap="none" spc="0" normalizeH="0" baseline="0" noProof="0" dirty="0" smtClean="0">
              <a:ln>
                <a:noFill/>
              </a:ln>
              <a:solidFill>
                <a:prstClr val="black"/>
              </a:solidFill>
              <a:effectLst/>
              <a:uLnTx/>
              <a:uFillTx/>
              <a:latin typeface="Calibri"/>
              <a:ea typeface="+mn-ea"/>
              <a:cs typeface="+mn-cs"/>
            </a:endParaRPr>
          </a:p>
        </p:txBody>
      </p:sp>
      <p:sp>
        <p:nvSpPr>
          <p:cNvPr id="12" name="Flèche gauche 11"/>
          <p:cNvSpPr/>
          <p:nvPr/>
        </p:nvSpPr>
        <p:spPr>
          <a:xfrm>
            <a:off x="8079150" y="3475733"/>
            <a:ext cx="753224" cy="332586"/>
          </a:xfrm>
          <a:prstGeom prst="leftArrow">
            <a:avLst/>
          </a:prstGeom>
          <a:solidFill>
            <a:srgbClr val="FFC000">
              <a:tint val="66000"/>
              <a:satMod val="1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rgbClr val="FFFF00"/>
              </a:solidFill>
              <a:effectLst/>
              <a:uLnTx/>
              <a:uFillTx/>
              <a:latin typeface="Calibri"/>
              <a:ea typeface="+mn-ea"/>
              <a:cs typeface="+mn-cs"/>
            </a:endParaRPr>
          </a:p>
        </p:txBody>
      </p:sp>
      <p:sp>
        <p:nvSpPr>
          <p:cNvPr id="13" name="Flèche gauche 12"/>
          <p:cNvSpPr/>
          <p:nvPr/>
        </p:nvSpPr>
        <p:spPr>
          <a:xfrm>
            <a:off x="8067064" y="4977171"/>
            <a:ext cx="746870" cy="333011"/>
          </a:xfrm>
          <a:prstGeom prst="leftArrow">
            <a:avLst/>
          </a:prstGeom>
          <a:solidFill>
            <a:srgbClr val="FFC000">
              <a:tint val="66000"/>
              <a:satMod val="1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srgbClr val="FFFF00"/>
              </a:solidFill>
              <a:effectLst/>
              <a:uLnTx/>
              <a:uFillTx/>
              <a:latin typeface="Calibri"/>
              <a:ea typeface="+mn-ea"/>
              <a:cs typeface="+mn-cs"/>
            </a:endParaRPr>
          </a:p>
        </p:txBody>
      </p:sp>
      <p:sp>
        <p:nvSpPr>
          <p:cNvPr id="14" name="Rectangle à coins arrondis 13"/>
          <p:cNvSpPr/>
          <p:nvPr/>
        </p:nvSpPr>
        <p:spPr>
          <a:xfrm>
            <a:off x="2771800" y="2132856"/>
            <a:ext cx="3528392" cy="648072"/>
          </a:xfrm>
          <a:prstGeom prst="round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lvl="0" algn="ctr" rtl="1" fontAlgn="base">
              <a:spcBef>
                <a:spcPct val="0"/>
              </a:spcBef>
              <a:spcAft>
                <a:spcPct val="0"/>
              </a:spcAft>
              <a:tabLst>
                <a:tab pos="180975" algn="l"/>
                <a:tab pos="990600" algn="l"/>
              </a:tabLst>
              <a:defRPr/>
            </a:pPr>
            <a:r>
              <a:rPr lang="ar-DZ" sz="2400" kern="0" dirty="0">
                <a:solidFill>
                  <a:srgbClr val="0070C0"/>
                </a:solidFill>
                <a:latin typeface="Simplified Arabic" pitchFamily="18" charset="-78"/>
                <a:ea typeface="Times New Roman" pitchFamily="18" charset="0"/>
                <a:cs typeface="Simplified Arabic" pitchFamily="18" charset="-78"/>
              </a:rPr>
              <a:t>تتمثل </a:t>
            </a:r>
            <a:r>
              <a:rPr lang="ar-DZ" sz="2400" kern="0" dirty="0" smtClean="0">
                <a:solidFill>
                  <a:srgbClr val="0070C0"/>
                </a:solidFill>
                <a:latin typeface="Simplified Arabic" pitchFamily="18" charset="-78"/>
                <a:ea typeface="Times New Roman" pitchFamily="18" charset="0"/>
                <a:cs typeface="Simplified Arabic" pitchFamily="18" charset="-78"/>
              </a:rPr>
              <a:t>أهداف البحث </a:t>
            </a:r>
            <a:r>
              <a:rPr lang="ar-DZ" sz="2400" kern="0" dirty="0">
                <a:solidFill>
                  <a:srgbClr val="0070C0"/>
                </a:solidFill>
                <a:latin typeface="Simplified Arabic" pitchFamily="18" charset="-78"/>
                <a:ea typeface="Times New Roman" pitchFamily="18" charset="0"/>
                <a:cs typeface="Simplified Arabic" pitchFamily="18" charset="-78"/>
              </a:rPr>
              <a:t>فيما يلي:</a:t>
            </a:r>
            <a:endParaRPr lang="ar-DZ" sz="3200" kern="0" dirty="0">
              <a:solidFill>
                <a:srgbClr val="0070C0"/>
              </a:solidFill>
              <a:latin typeface="Arial" pitchFamily="34" charset="0"/>
            </a:endParaRPr>
          </a:p>
        </p:txBody>
      </p:sp>
    </p:spTree>
    <p:extLst>
      <p:ext uri="{BB962C8B-B14F-4D97-AF65-F5344CB8AC3E}">
        <p14:creationId xmlns:p14="http://schemas.microsoft.com/office/powerpoint/2010/main" val="987138423"/>
      </p:ext>
    </p:extLst>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à coins arrondis 20"/>
          <p:cNvSpPr/>
          <p:nvPr/>
        </p:nvSpPr>
        <p:spPr>
          <a:xfrm>
            <a:off x="285720" y="53960"/>
            <a:ext cx="8462743" cy="566728"/>
          </a:xfrm>
          <a:prstGeom prst="roundRect">
            <a:avLst/>
          </a:prstGeom>
          <a:solidFill>
            <a:srgbClr val="FFFF0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3600" b="1" i="0" u="none" strike="noStrike" kern="0" cap="none" spc="0" normalizeH="0" baseline="0" noProof="0" dirty="0" smtClean="0">
                <a:ln>
                  <a:noFill/>
                </a:ln>
                <a:solidFill>
                  <a:srgbClr val="C00000"/>
                </a:solidFill>
                <a:effectLst/>
                <a:uLnTx/>
                <a:uFillTx/>
                <a:latin typeface="Calibri"/>
                <a:ea typeface="+mn-ea"/>
                <a:cs typeface="Arial"/>
              </a:rPr>
              <a:t>مصطلحات البحث</a:t>
            </a:r>
            <a:endParaRPr kumimoji="0" lang="fr-FR" sz="3600" b="0" i="0" u="none" strike="noStrike" kern="0" cap="none" spc="0" normalizeH="0" baseline="0" noProof="0" dirty="0">
              <a:ln>
                <a:noFill/>
              </a:ln>
              <a:solidFill>
                <a:srgbClr val="C00000"/>
              </a:solidFill>
              <a:effectLst/>
              <a:uLnTx/>
              <a:uFillTx/>
              <a:latin typeface="Calibri"/>
              <a:ea typeface="+mn-ea"/>
            </a:endParaRPr>
          </a:p>
        </p:txBody>
      </p:sp>
      <p:sp>
        <p:nvSpPr>
          <p:cNvPr id="23" name="Rectangle à coins arrondis 22"/>
          <p:cNvSpPr/>
          <p:nvPr/>
        </p:nvSpPr>
        <p:spPr>
          <a:xfrm>
            <a:off x="365393" y="910426"/>
            <a:ext cx="8461491" cy="936104"/>
          </a:xfrm>
          <a:prstGeom prst="roundRect">
            <a:avLst/>
          </a:prstGeom>
          <a:gradFill rotWithShape="1">
            <a:gsLst>
              <a:gs pos="0">
                <a:srgbClr val="C0504D">
                  <a:tint val="50000"/>
                  <a:satMod val="300000"/>
                </a:srgbClr>
              </a:gs>
              <a:gs pos="35000">
                <a:srgbClr val="C0504D">
                  <a:tint val="37000"/>
                  <a:satMod val="300000"/>
                </a:srgbClr>
              </a:gs>
              <a:gs pos="100000">
                <a:srgbClr val="C0504D">
                  <a:tint val="15000"/>
                  <a:satMod val="350000"/>
                </a:srgbClr>
              </a:gs>
            </a:gsLst>
            <a:lin ang="16200000" scaled="1"/>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571500" lvl="0" indent="-571500" algn="ctr" rtl="1">
              <a:buFont typeface="Wingdings" panose="05000000000000000000" pitchFamily="2" charset="2"/>
              <a:buChar char="v"/>
            </a:pPr>
            <a:r>
              <a:rPr lang="ar-DZ" sz="4000" b="1" dirty="0" smtClean="0">
                <a:solidFill>
                  <a:schemeClr val="tx2"/>
                </a:solidFill>
                <a:ea typeface="Times New Roman"/>
                <a:cs typeface="Sakkal Majalla"/>
              </a:rPr>
              <a:t>الطلاقة النفسية </a:t>
            </a:r>
            <a:endParaRPr lang="ar-DZ" sz="3600" b="1" dirty="0">
              <a:solidFill>
                <a:schemeClr val="tx2"/>
              </a:solidFill>
              <a:ea typeface="Times New Roman"/>
              <a:cs typeface="Sakkal Majalla"/>
            </a:endParaRPr>
          </a:p>
        </p:txBody>
      </p:sp>
      <p:sp>
        <p:nvSpPr>
          <p:cNvPr id="28" name="Rectangle à coins arrondis 27"/>
          <p:cNvSpPr/>
          <p:nvPr/>
        </p:nvSpPr>
        <p:spPr>
          <a:xfrm>
            <a:off x="374277" y="2132856"/>
            <a:ext cx="8443725" cy="1116987"/>
          </a:xfrm>
          <a:prstGeom prst="roundRect">
            <a:avLst/>
          </a:prstGeom>
          <a:gradFill rotWithShape="1">
            <a:gsLst>
              <a:gs pos="0">
                <a:srgbClr val="9BBB59">
                  <a:tint val="50000"/>
                  <a:satMod val="300000"/>
                </a:srgbClr>
              </a:gs>
              <a:gs pos="35000">
                <a:srgbClr val="9BBB59">
                  <a:tint val="37000"/>
                  <a:satMod val="300000"/>
                </a:srgbClr>
              </a:gs>
              <a:gs pos="100000">
                <a:srgbClr val="9BBB59">
                  <a:tint val="15000"/>
                  <a:satMod val="350000"/>
                </a:srgbClr>
              </a:gs>
            </a:gsLst>
            <a:lin ang="16200000" scaled="1"/>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marL="571500" lvl="0" indent="-571500" algn="ctr" rtl="1">
              <a:buFont typeface="Wingdings" panose="05000000000000000000" pitchFamily="2" charset="2"/>
              <a:buChar char="v"/>
            </a:pPr>
            <a:r>
              <a:rPr lang="ar-DZ" sz="4000" b="1" dirty="0" smtClean="0">
                <a:solidFill>
                  <a:schemeClr val="tx2"/>
                </a:solidFill>
                <a:ea typeface="Times New Roman"/>
              </a:rPr>
              <a:t>مهارة التصويب </a:t>
            </a:r>
            <a:endParaRPr kumimoji="0" lang="fr-FR" sz="4000" i="0" u="none" strike="noStrike" kern="0" cap="none" spc="0" normalizeH="0" baseline="0" noProof="0" dirty="0">
              <a:ln>
                <a:noFill/>
              </a:ln>
              <a:solidFill>
                <a:schemeClr val="tx2"/>
              </a:solidFill>
              <a:effectLst/>
              <a:uLnTx/>
              <a:uFillTx/>
              <a:latin typeface="Calibri"/>
            </a:endParaRPr>
          </a:p>
        </p:txBody>
      </p:sp>
      <p:sp>
        <p:nvSpPr>
          <p:cNvPr id="31" name="Rectangle à coins arrondis 30"/>
          <p:cNvSpPr/>
          <p:nvPr/>
        </p:nvSpPr>
        <p:spPr>
          <a:xfrm>
            <a:off x="363161" y="3501008"/>
            <a:ext cx="8427737" cy="931578"/>
          </a:xfrm>
          <a:prstGeom prst="roundRect">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path path="circle">
              <a:fillToRect l="50000" t="50000" r="50000" b="50000"/>
            </a:path>
            <a:tileRect/>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marL="571500" marR="0" lvl="0" indent="-571500" algn="ctr" defTabSz="914400" rtl="1"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ar-DZ" sz="4000" b="1" i="0" strike="noStrike" kern="0" cap="none" spc="0" normalizeH="0" baseline="0" noProof="0" dirty="0" smtClean="0">
                <a:ln>
                  <a:noFill/>
                </a:ln>
                <a:solidFill>
                  <a:schemeClr val="tx2"/>
                </a:solidFill>
                <a:effectLst/>
                <a:uLnTx/>
                <a:uFillTx/>
                <a:latin typeface="Calibri"/>
                <a:ea typeface="+mn-ea"/>
              </a:rPr>
              <a:t>كـــرة الـيـد    </a:t>
            </a:r>
            <a:endParaRPr kumimoji="0" lang="fr-FR" sz="4000" i="0" u="none" strike="noStrike" kern="0" cap="none" spc="0" normalizeH="0" baseline="0" noProof="0" dirty="0">
              <a:ln>
                <a:noFill/>
              </a:ln>
              <a:solidFill>
                <a:schemeClr val="tx2"/>
              </a:solidFill>
              <a:effectLst/>
              <a:uLnTx/>
              <a:uFillTx/>
              <a:latin typeface="Calibri"/>
              <a:ea typeface="+mn-ea"/>
            </a:endParaRPr>
          </a:p>
        </p:txBody>
      </p:sp>
      <p:sp>
        <p:nvSpPr>
          <p:cNvPr id="32" name="Rectangle à coins arrondis 31"/>
          <p:cNvSpPr/>
          <p:nvPr/>
        </p:nvSpPr>
        <p:spPr>
          <a:xfrm>
            <a:off x="363161" y="4653136"/>
            <a:ext cx="8443724" cy="889938"/>
          </a:xfrm>
          <a:prstGeom prst="roundRect">
            <a:avLst/>
          </a:prstGeom>
          <a:solidFill>
            <a:srgbClr val="00FF99"/>
          </a:soli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571500" lvl="0" indent="-571500" algn="ctr" rtl="1">
              <a:buFont typeface="Wingdings" panose="05000000000000000000" pitchFamily="2" charset="2"/>
              <a:buChar char="v"/>
              <a:defRPr/>
            </a:pPr>
            <a:r>
              <a:rPr kumimoji="0" lang="ar-DZ" sz="4000" b="1" i="0" strike="noStrike" kern="0" cap="none" spc="0" normalizeH="0" baseline="0" noProof="0" dirty="0" smtClean="0">
                <a:ln>
                  <a:noFill/>
                </a:ln>
                <a:solidFill>
                  <a:schemeClr val="tx2"/>
                </a:solidFill>
                <a:effectLst/>
                <a:uLnTx/>
                <a:uFillTx/>
                <a:latin typeface="Calibri"/>
              </a:rPr>
              <a:t>المـراهـقة </a:t>
            </a:r>
            <a:endParaRPr kumimoji="0" lang="fr-FR" sz="4000" i="0" u="none" strike="noStrike" kern="0" cap="none" spc="0" normalizeH="0" baseline="0" noProof="0" dirty="0">
              <a:ln>
                <a:noFill/>
              </a:ln>
              <a:solidFill>
                <a:schemeClr val="tx2"/>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anim calcmode="lin" valueType="num">
                                      <p:cBhvr>
                                        <p:cTn id="15" dur="1000" fill="hold"/>
                                        <p:tgtEl>
                                          <p:spTgt spid="28"/>
                                        </p:tgtEl>
                                        <p:attrNameLst>
                                          <p:attrName>ppt_x</p:attrName>
                                        </p:attrNameLst>
                                      </p:cBhvr>
                                      <p:tavLst>
                                        <p:tav tm="0">
                                          <p:val>
                                            <p:strVal val="#ppt_x"/>
                                          </p:val>
                                        </p:tav>
                                        <p:tav tm="100000">
                                          <p:val>
                                            <p:strVal val="#ppt_x"/>
                                          </p:val>
                                        </p:tav>
                                      </p:tavLst>
                                    </p:anim>
                                    <p:anim calcmode="lin" valueType="num">
                                      <p:cBhvr>
                                        <p:cTn id="1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1000"/>
                                        <p:tgtEl>
                                          <p:spTgt spid="31"/>
                                        </p:tgtEl>
                                      </p:cBhvr>
                                    </p:animEffect>
                                    <p:anim calcmode="lin" valueType="num">
                                      <p:cBhvr>
                                        <p:cTn id="22" dur="1000" fill="hold"/>
                                        <p:tgtEl>
                                          <p:spTgt spid="31"/>
                                        </p:tgtEl>
                                        <p:attrNameLst>
                                          <p:attrName>ppt_x</p:attrName>
                                        </p:attrNameLst>
                                      </p:cBhvr>
                                      <p:tavLst>
                                        <p:tav tm="0">
                                          <p:val>
                                            <p:strVal val="#ppt_x"/>
                                          </p:val>
                                        </p:tav>
                                        <p:tav tm="100000">
                                          <p:val>
                                            <p:strVal val="#ppt_x"/>
                                          </p:val>
                                        </p:tav>
                                      </p:tavLst>
                                    </p:anim>
                                    <p:anim calcmode="lin" valueType="num">
                                      <p:cBhvr>
                                        <p:cTn id="2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1000"/>
                                        <p:tgtEl>
                                          <p:spTgt spid="32"/>
                                        </p:tgtEl>
                                      </p:cBhvr>
                                    </p:animEffect>
                                    <p:anim calcmode="lin" valueType="num">
                                      <p:cBhvr>
                                        <p:cTn id="29" dur="1000" fill="hold"/>
                                        <p:tgtEl>
                                          <p:spTgt spid="32"/>
                                        </p:tgtEl>
                                        <p:attrNameLst>
                                          <p:attrName>ppt_x</p:attrName>
                                        </p:attrNameLst>
                                      </p:cBhvr>
                                      <p:tavLst>
                                        <p:tav tm="0">
                                          <p:val>
                                            <p:strVal val="#ppt_x"/>
                                          </p:val>
                                        </p:tav>
                                        <p:tav tm="100000">
                                          <p:val>
                                            <p:strVal val="#ppt_x"/>
                                          </p:val>
                                        </p:tav>
                                      </p:tavLst>
                                    </p:anim>
                                    <p:anim calcmode="lin" valueType="num">
                                      <p:cBhvr>
                                        <p:cTn id="3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0" animBg="1"/>
      <p:bldP spid="31" grpId="0" animBg="1"/>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lèche vers le bas 15"/>
          <p:cNvSpPr/>
          <p:nvPr/>
        </p:nvSpPr>
        <p:spPr>
          <a:xfrm rot="1313094">
            <a:off x="1941228" y="1257602"/>
            <a:ext cx="500066" cy="1599802"/>
          </a:xfrm>
          <a:prstGeom prst="down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7" name="Flèche vers le bas 16"/>
          <p:cNvSpPr/>
          <p:nvPr/>
        </p:nvSpPr>
        <p:spPr>
          <a:xfrm flipH="1">
            <a:off x="4467787" y="1302514"/>
            <a:ext cx="500066" cy="1514239"/>
          </a:xfrm>
          <a:prstGeom prst="down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8" name="Flèche vers le bas 17"/>
          <p:cNvSpPr/>
          <p:nvPr/>
        </p:nvSpPr>
        <p:spPr>
          <a:xfrm rot="20447491" flipH="1">
            <a:off x="6803356" y="1264291"/>
            <a:ext cx="500066" cy="1590681"/>
          </a:xfrm>
          <a:prstGeom prst="down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50000" t="50000" r="50000" b="50000"/>
            </a:path>
            <a:tileRect/>
          </a:gra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9" name="Ellipse 18"/>
          <p:cNvSpPr/>
          <p:nvPr/>
        </p:nvSpPr>
        <p:spPr>
          <a:xfrm>
            <a:off x="827584" y="2786058"/>
            <a:ext cx="2027054" cy="1214446"/>
          </a:xfrm>
          <a:prstGeom prst="ellipse">
            <a:avLst/>
          </a:prstGeom>
          <a:gradFill flip="none" rotWithShape="1">
            <a:gsLst>
              <a:gs pos="0">
                <a:srgbClr val="FF00FF">
                  <a:tint val="66000"/>
                  <a:satMod val="160000"/>
                </a:srgbClr>
              </a:gs>
              <a:gs pos="50000">
                <a:srgbClr val="FF00FF">
                  <a:tint val="44500"/>
                  <a:satMod val="160000"/>
                </a:srgbClr>
              </a:gs>
              <a:gs pos="100000">
                <a:srgbClr val="FF00FF">
                  <a:tint val="23500"/>
                  <a:satMod val="160000"/>
                </a:srgbClr>
              </a:gs>
            </a:gsLst>
            <a:path path="circle">
              <a:fillToRect l="50000" t="50000" r="50000" b="50000"/>
            </a:path>
            <a:tileRect/>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3200" b="1" i="0" u="none" strike="noStrike" kern="0" cap="none" spc="0" normalizeH="0" baseline="0" noProof="0" dirty="0" smtClean="0">
                <a:ln>
                  <a:noFill/>
                </a:ln>
                <a:solidFill>
                  <a:srgbClr val="C00000"/>
                </a:solidFill>
                <a:effectLst/>
                <a:uLnTx/>
                <a:uFillTx/>
                <a:latin typeface="Calibri"/>
                <a:ea typeface="+mn-ea"/>
              </a:rPr>
              <a:t>الفصل الثالث</a:t>
            </a:r>
            <a:endParaRPr kumimoji="0" lang="fr-FR" sz="3200" b="1" i="0" u="none" strike="noStrike" kern="0" cap="none" spc="0" normalizeH="0" baseline="0" noProof="0" dirty="0">
              <a:ln>
                <a:noFill/>
              </a:ln>
              <a:solidFill>
                <a:srgbClr val="C00000"/>
              </a:solidFill>
              <a:effectLst/>
              <a:uLnTx/>
              <a:uFillTx/>
              <a:latin typeface="Calibri"/>
              <a:ea typeface="+mn-ea"/>
            </a:endParaRPr>
          </a:p>
        </p:txBody>
      </p:sp>
      <p:sp>
        <p:nvSpPr>
          <p:cNvPr id="20" name="Ellipse 19"/>
          <p:cNvSpPr/>
          <p:nvPr/>
        </p:nvSpPr>
        <p:spPr>
          <a:xfrm>
            <a:off x="6660232" y="2786058"/>
            <a:ext cx="1928826" cy="1214446"/>
          </a:xfrm>
          <a:prstGeom prst="ellipse">
            <a:avLst/>
          </a:prstGeom>
          <a:gradFill flip="none" rotWithShape="1">
            <a:gsLst>
              <a:gs pos="0">
                <a:srgbClr val="FF00FF">
                  <a:tint val="66000"/>
                  <a:satMod val="160000"/>
                </a:srgbClr>
              </a:gs>
              <a:gs pos="50000">
                <a:srgbClr val="FF00FF">
                  <a:tint val="44500"/>
                  <a:satMod val="160000"/>
                </a:srgbClr>
              </a:gs>
              <a:gs pos="100000">
                <a:srgbClr val="FF00FF">
                  <a:tint val="23500"/>
                  <a:satMod val="160000"/>
                </a:srgbClr>
              </a:gs>
            </a:gsLst>
            <a:path path="circle">
              <a:fillToRect l="50000" t="50000" r="50000" b="50000"/>
            </a:path>
            <a:tileRect/>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3200" b="1" i="0" u="none" strike="noStrike" kern="0" cap="none" spc="0" normalizeH="0" baseline="0" noProof="0" dirty="0" smtClean="0">
                <a:ln>
                  <a:noFill/>
                </a:ln>
                <a:solidFill>
                  <a:srgbClr val="C00000"/>
                </a:solidFill>
                <a:effectLst/>
                <a:uLnTx/>
                <a:uFillTx/>
                <a:latin typeface="Calibri"/>
                <a:ea typeface="+mn-ea"/>
                <a:cs typeface="Arial"/>
              </a:rPr>
              <a:t>الفصل الأول</a:t>
            </a:r>
            <a:endParaRPr kumimoji="0" lang="fr-FR" sz="3200" b="1" i="0" u="none" strike="noStrike" kern="0" cap="none" spc="0" normalizeH="0" baseline="0" noProof="0" dirty="0">
              <a:ln>
                <a:noFill/>
              </a:ln>
              <a:solidFill>
                <a:srgbClr val="C00000"/>
              </a:solidFill>
              <a:effectLst/>
              <a:uLnTx/>
              <a:uFillTx/>
              <a:latin typeface="Calibri"/>
              <a:ea typeface="+mn-ea"/>
            </a:endParaRPr>
          </a:p>
        </p:txBody>
      </p:sp>
      <p:sp>
        <p:nvSpPr>
          <p:cNvPr id="21" name="Ellipse 20"/>
          <p:cNvSpPr/>
          <p:nvPr/>
        </p:nvSpPr>
        <p:spPr>
          <a:xfrm>
            <a:off x="3679595" y="2786058"/>
            <a:ext cx="1928826" cy="1214446"/>
          </a:xfrm>
          <a:prstGeom prst="ellipse">
            <a:avLst/>
          </a:prstGeom>
          <a:gradFill flip="none" rotWithShape="1">
            <a:gsLst>
              <a:gs pos="0">
                <a:srgbClr val="FF00FF">
                  <a:tint val="66000"/>
                  <a:satMod val="160000"/>
                </a:srgbClr>
              </a:gs>
              <a:gs pos="50000">
                <a:srgbClr val="FF00FF">
                  <a:tint val="44500"/>
                  <a:satMod val="160000"/>
                </a:srgbClr>
              </a:gs>
              <a:gs pos="100000">
                <a:srgbClr val="FF00FF">
                  <a:tint val="23500"/>
                  <a:satMod val="160000"/>
                </a:srgbClr>
              </a:gs>
            </a:gsLst>
            <a:path path="circle">
              <a:fillToRect l="50000" t="50000" r="50000" b="50000"/>
            </a:path>
            <a:tileRect/>
          </a:gradFill>
          <a:ln w="9525" cap="flat" cmpd="sng" algn="ctr">
            <a:solidFill>
              <a:srgbClr val="C0504D">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3200" b="1" i="0" u="none" strike="noStrike" kern="0" cap="none" spc="0" normalizeH="0" baseline="0" noProof="0" dirty="0" smtClean="0">
                <a:ln>
                  <a:noFill/>
                </a:ln>
                <a:solidFill>
                  <a:srgbClr val="C00000"/>
                </a:solidFill>
                <a:effectLst/>
                <a:uLnTx/>
                <a:uFillTx/>
                <a:latin typeface="Calibri"/>
                <a:ea typeface="+mn-ea"/>
                <a:cs typeface="Arial"/>
              </a:rPr>
              <a:t>الفصل الثاني</a:t>
            </a:r>
            <a:endParaRPr kumimoji="0" lang="fr-FR" sz="3200" b="1" i="0" u="none" strike="noStrike" kern="0" cap="none" spc="0" normalizeH="0" baseline="0" noProof="0" dirty="0">
              <a:ln>
                <a:noFill/>
              </a:ln>
              <a:solidFill>
                <a:srgbClr val="C00000"/>
              </a:solidFill>
              <a:effectLst/>
              <a:uLnTx/>
              <a:uFillTx/>
              <a:latin typeface="Calibri"/>
              <a:ea typeface="+mn-ea"/>
            </a:endParaRPr>
          </a:p>
        </p:txBody>
      </p:sp>
      <p:sp>
        <p:nvSpPr>
          <p:cNvPr id="22" name="Rectangle 21"/>
          <p:cNvSpPr/>
          <p:nvPr/>
        </p:nvSpPr>
        <p:spPr>
          <a:xfrm>
            <a:off x="6755851" y="4036223"/>
            <a:ext cx="2268672" cy="1214446"/>
          </a:xfrm>
          <a:prstGeom prst="rect">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path path="circle">
              <a:fillToRect l="50000" t="50000" r="50000" b="50000"/>
            </a:path>
            <a:tileRect/>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tab pos="6029325" algn="r"/>
              </a:tabLst>
              <a:defRPr/>
            </a:pPr>
            <a:r>
              <a:rPr kumimoji="0" lang="ar-DZ" sz="3200" b="1" i="0" u="none" strike="noStrike" kern="0" cap="none" spc="0" normalizeH="0" baseline="0" noProof="0" dirty="0" smtClean="0">
                <a:ln>
                  <a:noFill/>
                </a:ln>
                <a:solidFill>
                  <a:srgbClr val="002060"/>
                </a:solidFill>
                <a:effectLst/>
                <a:uLnTx/>
                <a:uFillTx/>
                <a:latin typeface="Simplified Arabic" pitchFamily="18" charset="-78"/>
                <a:ea typeface="Times New Roman" pitchFamily="18" charset="0"/>
                <a:cs typeface="Simplified Arabic" pitchFamily="18" charset="-78"/>
              </a:rPr>
              <a:t>الطلاقة النفسية </a:t>
            </a:r>
            <a:endParaRPr kumimoji="0" lang="en-US" sz="8000" b="1" i="0" u="none" strike="noStrike" kern="0" cap="none" spc="0" normalizeH="0" baseline="0" noProof="0" dirty="0" smtClean="0">
              <a:ln>
                <a:noFill/>
              </a:ln>
              <a:solidFill>
                <a:srgbClr val="002060"/>
              </a:solidFill>
              <a:effectLst/>
              <a:uLnTx/>
              <a:uFillTx/>
              <a:latin typeface="Arial" pitchFamily="34" charset="0"/>
              <a:cs typeface="Arial" pitchFamily="34" charset="0"/>
            </a:endParaRPr>
          </a:p>
        </p:txBody>
      </p:sp>
      <p:sp>
        <p:nvSpPr>
          <p:cNvPr id="23" name="Rectangle 22"/>
          <p:cNvSpPr/>
          <p:nvPr/>
        </p:nvSpPr>
        <p:spPr>
          <a:xfrm>
            <a:off x="3401623" y="4018364"/>
            <a:ext cx="3132459" cy="1232306"/>
          </a:xfrm>
          <a:prstGeom prst="rect">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path path="circle">
              <a:fillToRect l="50000" t="50000" r="50000" b="50000"/>
            </a:path>
            <a:tileRect/>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ar-DZ" sz="3200" b="1" kern="0" dirty="0" smtClean="0">
                <a:solidFill>
                  <a:srgbClr val="002060"/>
                </a:solidFill>
                <a:latin typeface="Calibri"/>
                <a:cs typeface="Arial"/>
              </a:rPr>
              <a:t>كرة اليد</a:t>
            </a:r>
          </a:p>
        </p:txBody>
      </p:sp>
      <p:sp>
        <p:nvSpPr>
          <p:cNvPr id="24" name="Rectangle 23"/>
          <p:cNvSpPr/>
          <p:nvPr/>
        </p:nvSpPr>
        <p:spPr>
          <a:xfrm>
            <a:off x="107504" y="4000504"/>
            <a:ext cx="3107173" cy="1250166"/>
          </a:xfrm>
          <a:prstGeom prst="rect">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path path="circle">
              <a:fillToRect l="50000" t="50000" r="50000" b="50000"/>
            </a:path>
            <a:tileRect/>
          </a:gradFill>
          <a:ln w="9525" cap="flat" cmpd="sng" algn="ctr">
            <a:solidFill>
              <a:srgbClr val="9BBB59">
                <a:shade val="95000"/>
                <a:satMod val="105000"/>
              </a:srgbClr>
            </a:solidFill>
            <a:prstDash val="solid"/>
          </a:ln>
          <a:effectLst>
            <a:outerShdw blurRad="40000" dist="20000" dir="5400000" rotWithShape="0">
              <a:srgbClr val="000000">
                <a:alpha val="38000"/>
              </a:srgbClr>
            </a:outerShdw>
          </a:effectLst>
        </p:spPr>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tab pos="6029325" algn="r"/>
              </a:tabLst>
              <a:defRPr/>
            </a:pPr>
            <a:r>
              <a:rPr lang="ar-DZ" sz="3200" b="1" kern="0" dirty="0" smtClean="0">
                <a:solidFill>
                  <a:srgbClr val="002060"/>
                </a:solidFill>
                <a:latin typeface="Simplified Arabic" pitchFamily="18" charset="-78"/>
                <a:ea typeface="Times New Roman" pitchFamily="18" charset="0"/>
                <a:cs typeface="Simplified Arabic" pitchFamily="18" charset="-78"/>
              </a:rPr>
              <a:t>المراهقة </a:t>
            </a:r>
            <a:endParaRPr kumimoji="0" lang="ar-DZ" sz="3200" b="1" i="0" u="none" strike="noStrike" kern="0" cap="none" spc="0" normalizeH="0" noProof="0" dirty="0" smtClean="0">
              <a:ln>
                <a:noFill/>
              </a:ln>
              <a:solidFill>
                <a:srgbClr val="002060"/>
              </a:solidFill>
              <a:effectLst/>
              <a:uLnTx/>
              <a:uFillTx/>
              <a:latin typeface="Simplified Arabic" pitchFamily="18" charset="-78"/>
              <a:ea typeface="Times New Roman" pitchFamily="18" charset="0"/>
              <a:cs typeface="Simplified Arabic" pitchFamily="18" charset="-78"/>
            </a:endParaRPr>
          </a:p>
          <a:p>
            <a:pPr marL="0" marR="0" lvl="0" indent="0" algn="ctr" defTabSz="914400" rtl="1" eaLnBrk="1" fontAlgn="base" latinLnBrk="0" hangingPunct="1">
              <a:lnSpc>
                <a:spcPct val="100000"/>
              </a:lnSpc>
              <a:spcBef>
                <a:spcPct val="0"/>
              </a:spcBef>
              <a:spcAft>
                <a:spcPct val="0"/>
              </a:spcAft>
              <a:buClrTx/>
              <a:buSzTx/>
              <a:buFontTx/>
              <a:buNone/>
              <a:tabLst>
                <a:tab pos="6029325" algn="r"/>
              </a:tabLst>
              <a:defRPr/>
            </a:pPr>
            <a:r>
              <a:rPr kumimoji="0" lang="ar-DZ" sz="2400" b="1" i="0" u="none" strike="noStrike" kern="0" cap="none" spc="0" normalizeH="0" noProof="0" dirty="0" smtClean="0">
                <a:ln>
                  <a:noFill/>
                </a:ln>
                <a:solidFill>
                  <a:srgbClr val="002060"/>
                </a:solidFill>
                <a:effectLst/>
                <a:uLnTx/>
                <a:uFillTx/>
                <a:latin typeface="Simplified Arabic" pitchFamily="18" charset="-78"/>
                <a:ea typeface="Times New Roman" pitchFamily="18" charset="0"/>
                <a:cs typeface="Simplified Arabic" pitchFamily="18" charset="-78"/>
              </a:rPr>
              <a:t> (15-17سنة)</a:t>
            </a:r>
            <a:endParaRPr kumimoji="0" lang="ar-DZ" sz="3200" b="0" i="0" u="none" strike="noStrike" kern="0" cap="none" spc="0" normalizeH="0" baseline="0" noProof="0" dirty="0" smtClean="0">
              <a:ln>
                <a:noFill/>
              </a:ln>
              <a:solidFill>
                <a:srgbClr val="002060"/>
              </a:solidFill>
              <a:effectLst/>
              <a:uLnTx/>
              <a:uFillTx/>
              <a:latin typeface="Arial" pitchFamily="34" charset="0"/>
              <a:cs typeface="Arial" pitchFamily="34" charset="0"/>
            </a:endParaRPr>
          </a:p>
        </p:txBody>
      </p:sp>
      <p:sp>
        <p:nvSpPr>
          <p:cNvPr id="25" name="Rectangle 24"/>
          <p:cNvSpPr/>
          <p:nvPr/>
        </p:nvSpPr>
        <p:spPr>
          <a:xfrm>
            <a:off x="395536" y="285728"/>
            <a:ext cx="8496944" cy="1127048"/>
          </a:xfrm>
          <a:prstGeom prst="rect">
            <a:avLst/>
          </a:prstGeom>
          <a:solidFill>
            <a:srgbClr val="FFFF00"/>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ar-DZ" sz="4400" b="1" i="0" u="none" strike="noStrike" kern="0" cap="none" spc="0" normalizeH="0" baseline="0" noProof="0" dirty="0" smtClean="0">
                <a:ln>
                  <a:noFill/>
                </a:ln>
                <a:solidFill>
                  <a:srgbClr val="FF0000"/>
                </a:solidFill>
                <a:effectLst/>
                <a:uLnTx/>
                <a:uFillTx/>
                <a:latin typeface="Calibri"/>
                <a:ea typeface="+mn-ea"/>
                <a:cs typeface="Arial"/>
              </a:rPr>
              <a:t>الجانب النظري</a:t>
            </a:r>
            <a:endParaRPr kumimoji="0" lang="fr-FR" sz="4400" b="1" i="0" u="none" strike="noStrike" kern="0" cap="none" spc="0" normalizeH="0" baseline="0" noProof="0" dirty="0">
              <a:ln>
                <a:noFill/>
              </a:ln>
              <a:solidFill>
                <a:srgbClr val="FF0000"/>
              </a:solidFill>
              <a:effectLst/>
              <a:uLnTx/>
              <a:uFillTx/>
              <a:latin typeface="Calibri"/>
              <a:ea typeface="+mn-ea"/>
            </a:endParaRPr>
          </a:p>
        </p:txBody>
      </p:sp>
    </p:spTree>
  </p:cSld>
  <p:clrMapOvr>
    <a:masterClrMapping/>
  </p:clrMapOvr>
  <mc:AlternateContent xmlns:mc="http://schemas.openxmlformats.org/markup-compatibility/2006" xmlns:p14="http://schemas.microsoft.com/office/powerpoint/2010/main">
    <mc:Choice Requires="p14">
      <p:transition spd="med" advClick="0">
        <p14:prism/>
      </p:transition>
    </mc:Choice>
    <mc:Fallback xmlns="">
      <p:transition spd="med"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3100</TotalTime>
  <Words>1332</Words>
  <Application>Microsoft Office PowerPoint</Application>
  <PresentationFormat>Affichage à l'écran (4:3)</PresentationFormat>
  <Paragraphs>430</Paragraphs>
  <Slides>27</Slides>
  <Notes>0</Notes>
  <HiddenSlides>0</HiddenSlides>
  <MMClips>0</MMClips>
  <ScaleCrop>false</ScaleCrop>
  <HeadingPairs>
    <vt:vector size="6" baseType="variant">
      <vt:variant>
        <vt:lpstr>Polices utilisées</vt:lpstr>
      </vt:variant>
      <vt:variant>
        <vt:i4>8</vt:i4>
      </vt:variant>
      <vt:variant>
        <vt:lpstr>Thème</vt:lpstr>
      </vt:variant>
      <vt:variant>
        <vt:i4>2</vt:i4>
      </vt:variant>
      <vt:variant>
        <vt:lpstr>Titres des diapositives</vt:lpstr>
      </vt:variant>
      <vt:variant>
        <vt:i4>27</vt:i4>
      </vt:variant>
    </vt:vector>
  </HeadingPairs>
  <TitlesOfParts>
    <vt:vector size="37" baseType="lpstr">
      <vt:lpstr>Andalus</vt:lpstr>
      <vt:lpstr>Arial</vt:lpstr>
      <vt:lpstr>Calibri</vt:lpstr>
      <vt:lpstr>Calibri Light</vt:lpstr>
      <vt:lpstr>Sakkal Majalla</vt:lpstr>
      <vt:lpstr>Simplified Arabic</vt:lpstr>
      <vt:lpstr>Times New Roman</vt:lpstr>
      <vt:lpstr>Wingdings</vt:lpstr>
      <vt:lpstr>Thème Office</vt:lpstr>
      <vt:lpstr>1_Thème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pc</dc:creator>
  <cp:lastModifiedBy>elhadja</cp:lastModifiedBy>
  <cp:revision>436</cp:revision>
  <dcterms:created xsi:type="dcterms:W3CDTF">2015-05-30T20:43:52Z</dcterms:created>
  <dcterms:modified xsi:type="dcterms:W3CDTF">2016-06-08T09:19:19Z</dcterms:modified>
</cp:coreProperties>
</file>